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3" r:id="rId1"/>
  </p:sldMasterIdLst>
  <p:notesMasterIdLst>
    <p:notesMasterId r:id="rId49"/>
  </p:notesMasterIdLst>
  <p:handoutMasterIdLst>
    <p:handoutMasterId r:id="rId50"/>
  </p:handoutMasterIdLst>
  <p:sldIdLst>
    <p:sldId id="256" r:id="rId2"/>
    <p:sldId id="355" r:id="rId3"/>
    <p:sldId id="416" r:id="rId4"/>
    <p:sldId id="380" r:id="rId5"/>
    <p:sldId id="378" r:id="rId6"/>
    <p:sldId id="425" r:id="rId7"/>
    <p:sldId id="426" r:id="rId8"/>
    <p:sldId id="422" r:id="rId9"/>
    <p:sldId id="424" r:id="rId10"/>
    <p:sldId id="423" r:id="rId11"/>
    <p:sldId id="439" r:id="rId12"/>
    <p:sldId id="430" r:id="rId13"/>
    <p:sldId id="429" r:id="rId14"/>
    <p:sldId id="432" r:id="rId15"/>
    <p:sldId id="433" r:id="rId16"/>
    <p:sldId id="417" r:id="rId17"/>
    <p:sldId id="418" r:id="rId18"/>
    <p:sldId id="419" r:id="rId19"/>
    <p:sldId id="420" r:id="rId20"/>
    <p:sldId id="437" r:id="rId21"/>
    <p:sldId id="450" r:id="rId22"/>
    <p:sldId id="421" r:id="rId23"/>
    <p:sldId id="375" r:id="rId24"/>
    <p:sldId id="373" r:id="rId25"/>
    <p:sldId id="444" r:id="rId26"/>
    <p:sldId id="438" r:id="rId27"/>
    <p:sldId id="443" r:id="rId28"/>
    <p:sldId id="379" r:id="rId29"/>
    <p:sldId id="445" r:id="rId30"/>
    <p:sldId id="440" r:id="rId31"/>
    <p:sldId id="449" r:id="rId32"/>
    <p:sldId id="392" r:id="rId33"/>
    <p:sldId id="393" r:id="rId34"/>
    <p:sldId id="447" r:id="rId35"/>
    <p:sldId id="448" r:id="rId36"/>
    <p:sldId id="446" r:id="rId37"/>
    <p:sldId id="412" r:id="rId38"/>
    <p:sldId id="398" r:id="rId39"/>
    <p:sldId id="399" r:id="rId40"/>
    <p:sldId id="402" r:id="rId41"/>
    <p:sldId id="403" r:id="rId42"/>
    <p:sldId id="407" r:id="rId43"/>
    <p:sldId id="404" r:id="rId44"/>
    <p:sldId id="405" r:id="rId45"/>
    <p:sldId id="406" r:id="rId46"/>
    <p:sldId id="442" r:id="rId47"/>
    <p:sldId id="451" r:id="rId48"/>
  </p:sldIdLst>
  <p:sldSz cx="9144000" cy="6858000" type="screen4x3"/>
  <p:notesSz cx="7102475" cy="10233025"/>
  <p:defaultTex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A8"/>
    <a:srgbClr val="009999"/>
    <a:srgbClr val="669900"/>
    <a:srgbClr val="EA5703"/>
    <a:srgbClr val="0000CC"/>
    <a:srgbClr val="B5A2EC"/>
    <a:srgbClr val="FF0066"/>
    <a:srgbClr val="006699"/>
    <a:srgbClr val="D3B5E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0" autoAdjust="0"/>
    <p:restoredTop sz="83837" autoAdjust="0"/>
  </p:normalViewPr>
  <p:slideViewPr>
    <p:cSldViewPr>
      <p:cViewPr varScale="1">
        <p:scale>
          <a:sx n="72" d="100"/>
          <a:sy n="72" d="100"/>
        </p:scale>
        <p:origin x="101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24"/>
    </p:cViewPr>
  </p:sorterViewPr>
  <p:notesViewPr>
    <p:cSldViewPr>
      <p:cViewPr varScale="1">
        <p:scale>
          <a:sx n="64" d="100"/>
          <a:sy n="64" d="100"/>
        </p:scale>
        <p:origin x="-2016" y="-12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7F760-972A-49C5-B7AC-A932B659B69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FA1C6B4-3291-4DAA-B3F1-52812389AE9A}">
      <dgm:prSet phldrT="[文本]" custT="1"/>
      <dgm:spPr/>
      <dgm:t>
        <a:bodyPr/>
        <a:lstStyle/>
        <a:p>
          <a:r>
            <a:rPr kumimoji="1" lang="zh-CN" altLang="en-US" sz="2000" dirty="0" smtClean="0">
              <a:solidFill>
                <a:srgbClr val="C00000"/>
              </a:solidFill>
              <a:latin typeface="微软雅黑" panose="020B0503020204020204" pitchFamily="34" charset="-122"/>
              <a:ea typeface="微软雅黑" panose="020B0503020204020204" pitchFamily="34" charset="-122"/>
            </a:rPr>
            <a:t>集成平台基础（</a:t>
          </a:r>
          <a:r>
            <a:rPr kumimoji="1" lang="en-US" altLang="zh-CN" sz="2000" dirty="0" smtClean="0">
              <a:solidFill>
                <a:srgbClr val="C00000"/>
              </a:solidFill>
              <a:latin typeface="微软雅黑" panose="020B0503020204020204" pitchFamily="34" charset="-122"/>
              <a:ea typeface="微软雅黑" panose="020B0503020204020204" pitchFamily="34" charset="-122"/>
            </a:rPr>
            <a:t>MIP</a:t>
          </a:r>
          <a:r>
            <a:rPr kumimoji="1" lang="zh-CN" altLang="en-US" sz="2000" dirty="0" smtClean="0">
              <a:solidFill>
                <a:srgbClr val="C00000"/>
              </a:solidFill>
              <a:latin typeface="微软雅黑" panose="020B0503020204020204" pitchFamily="34" charset="-122"/>
              <a:ea typeface="微软雅黑" panose="020B0503020204020204" pitchFamily="34" charset="-122"/>
            </a:rPr>
            <a:t>）</a:t>
          </a:r>
          <a:endParaRPr kumimoji="1" lang="ja-JP" altLang="en-US" sz="2000" dirty="0">
            <a:solidFill>
              <a:srgbClr val="C00000"/>
            </a:solidFill>
            <a:latin typeface="微软雅黑" panose="020B0503020204020204" pitchFamily="34" charset="-122"/>
            <a:ea typeface="微软雅黑" panose="020B0503020204020204" pitchFamily="34" charset="-122"/>
          </a:endParaRPr>
        </a:p>
      </dgm:t>
    </dgm:pt>
    <dgm:pt modelId="{BCD66EF0-5CEC-48E6-88F0-CC0134FA3948}" type="par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0604394-B641-4558-96FA-0F1F59256BAD}" type="sib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80FDDA6-7535-400F-9E75-99E05B85A625}">
      <dgm:prSet custT="1"/>
      <dgm:spPr/>
      <dgm:t>
        <a:bodyPr/>
        <a:lstStyle/>
        <a:p>
          <a:r>
            <a:rPr lang="zh-CN" altLang="en-US" sz="2000" dirty="0" smtClean="0">
              <a:latin typeface="微软雅黑" panose="020B0503020204020204" pitchFamily="34" charset="-122"/>
              <a:ea typeface="微软雅黑" panose="020B0503020204020204" pitchFamily="34" charset="-122"/>
            </a:rPr>
            <a:t>临床数据中心（</a:t>
          </a:r>
          <a:r>
            <a:rPr lang="en-US" altLang="zh-CN" sz="2000" dirty="0" smtClean="0">
              <a:latin typeface="微软雅黑" panose="020B0503020204020204" pitchFamily="34" charset="-122"/>
              <a:ea typeface="微软雅黑" panose="020B0503020204020204" pitchFamily="34" charset="-122"/>
            </a:rPr>
            <a:t>CDR</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dgm:t>
    </dgm:pt>
    <dgm:pt modelId="{6B57BA17-B74E-4B84-AE50-41B679203916}" type="par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32DBC5C-BE13-4F04-834D-2A29924A134A}" type="sib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7E845CB-81A6-4F2E-B7B0-99071E3CD89C}">
      <dgm:prSet custT="1"/>
      <dgm:spPr/>
      <dgm:t>
        <a:bodyPr/>
        <a:lstStyle/>
        <a:p>
          <a:r>
            <a:rPr lang="zh-CN" altLang="en-US" sz="2000" dirty="0" smtClean="0">
              <a:latin typeface="微软雅黑" panose="020B0503020204020204" pitchFamily="34" charset="-122"/>
              <a:ea typeface="微软雅黑" panose="020B0503020204020204" pitchFamily="34" charset="-122"/>
            </a:rPr>
            <a:t>集成平台实施交付思路</a:t>
          </a:r>
          <a:endParaRPr lang="zh-CN" altLang="en-US" sz="2000" dirty="0">
            <a:latin typeface="微软雅黑" panose="020B0503020204020204" pitchFamily="34" charset="-122"/>
            <a:ea typeface="微软雅黑" panose="020B0503020204020204" pitchFamily="34" charset="-122"/>
          </a:endParaRPr>
        </a:p>
      </dgm:t>
    </dgm:pt>
    <dgm:pt modelId="{A211F2F3-01AD-4CEA-8194-943B5542F624}" type="par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9450DBB-E1C0-49AE-8FAF-3B5DDEE1053F}" type="sib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38BFA37-ECD8-49B2-B53D-31FAAC8580DD}">
      <dgm:prSet phldrT="[文本]" custT="1"/>
      <dgm:spPr/>
      <dgm:t>
        <a:bodyPr/>
        <a:lstStyle/>
        <a:p>
          <a:r>
            <a:rPr kumimoji="1" lang="zh-CN" altLang="en-US" sz="2000" dirty="0" smtClean="0">
              <a:latin typeface="微软雅黑" panose="020B0503020204020204" pitchFamily="34" charset="-122"/>
              <a:ea typeface="微软雅黑" panose="020B0503020204020204" pitchFamily="34" charset="-122"/>
            </a:rPr>
            <a:t>患者主索引（</a:t>
          </a:r>
          <a:r>
            <a:rPr kumimoji="1" lang="en-US" altLang="zh-CN" sz="2000" dirty="0" smtClean="0">
              <a:latin typeface="微软雅黑" panose="020B0503020204020204" pitchFamily="34" charset="-122"/>
              <a:ea typeface="微软雅黑" panose="020B0503020204020204" pitchFamily="34" charset="-122"/>
            </a:rPr>
            <a:t>EMPI</a:t>
          </a:r>
          <a:r>
            <a:rPr kumimoji="1" lang="zh-CN" altLang="en-US" sz="2000" dirty="0" smtClean="0">
              <a:latin typeface="微软雅黑" panose="020B0503020204020204" pitchFamily="34" charset="-122"/>
              <a:ea typeface="微软雅黑" panose="020B0503020204020204" pitchFamily="34" charset="-122"/>
            </a:rPr>
            <a:t>）</a:t>
          </a:r>
          <a:endParaRPr kumimoji="1" lang="ja-JP" altLang="en-US" sz="2000" dirty="0">
            <a:latin typeface="微软雅黑" panose="020B0503020204020204" pitchFamily="34" charset="-122"/>
            <a:ea typeface="微软雅黑" panose="020B0503020204020204" pitchFamily="34" charset="-122"/>
          </a:endParaRPr>
        </a:p>
      </dgm:t>
    </dgm:pt>
    <dgm:pt modelId="{B06A97D7-E07E-4FE0-8F65-0FD1B1D4F155}" type="par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C7CAC51-58F3-4985-95ED-12495BDFAD0A}" type="sib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692D256-5CB5-4AAC-A56C-308B75AB891D}" type="pres">
      <dgm:prSet presAssocID="{38F7F760-972A-49C5-B7AC-A932B659B693}" presName="linear" presStyleCnt="0">
        <dgm:presLayoutVars>
          <dgm:dir/>
          <dgm:animLvl val="lvl"/>
          <dgm:resizeHandles val="exact"/>
        </dgm:presLayoutVars>
      </dgm:prSet>
      <dgm:spPr/>
      <dgm:t>
        <a:bodyPr/>
        <a:lstStyle/>
        <a:p>
          <a:endParaRPr kumimoji="1" lang="ja-JP" altLang="en-US"/>
        </a:p>
      </dgm:t>
    </dgm:pt>
    <dgm:pt modelId="{8F3412AB-A778-43BA-BBE4-C0DE127BF072}" type="pres">
      <dgm:prSet presAssocID="{EFA1C6B4-3291-4DAA-B3F1-52812389AE9A}" presName="parentLin" presStyleCnt="0"/>
      <dgm:spPr/>
      <dgm:t>
        <a:bodyPr/>
        <a:lstStyle/>
        <a:p>
          <a:endParaRPr lang="zh-CN" altLang="en-US"/>
        </a:p>
      </dgm:t>
    </dgm:pt>
    <dgm:pt modelId="{6C8A88B6-3AC0-41A2-8861-69AE3DC8020A}" type="pres">
      <dgm:prSet presAssocID="{EFA1C6B4-3291-4DAA-B3F1-52812389AE9A}" presName="parentLeftMargin" presStyleLbl="node1" presStyleIdx="0" presStyleCnt="4"/>
      <dgm:spPr/>
      <dgm:t>
        <a:bodyPr/>
        <a:lstStyle/>
        <a:p>
          <a:endParaRPr kumimoji="1" lang="ja-JP" altLang="en-US"/>
        </a:p>
      </dgm:t>
    </dgm:pt>
    <dgm:pt modelId="{105EA50C-33A6-4BCA-B2B7-DBF4B1B898CD}" type="pres">
      <dgm:prSet presAssocID="{EFA1C6B4-3291-4DAA-B3F1-52812389AE9A}" presName="parentText" presStyleLbl="node1" presStyleIdx="0" presStyleCnt="4">
        <dgm:presLayoutVars>
          <dgm:chMax val="0"/>
          <dgm:bulletEnabled val="1"/>
        </dgm:presLayoutVars>
      </dgm:prSet>
      <dgm:spPr/>
      <dgm:t>
        <a:bodyPr/>
        <a:lstStyle/>
        <a:p>
          <a:endParaRPr kumimoji="1" lang="ja-JP" altLang="en-US"/>
        </a:p>
      </dgm:t>
    </dgm:pt>
    <dgm:pt modelId="{3B61FFD3-72E9-4609-BBEB-F87A25F82B7D}" type="pres">
      <dgm:prSet presAssocID="{EFA1C6B4-3291-4DAA-B3F1-52812389AE9A}" presName="negativeSpace" presStyleCnt="0"/>
      <dgm:spPr/>
      <dgm:t>
        <a:bodyPr/>
        <a:lstStyle/>
        <a:p>
          <a:endParaRPr lang="zh-CN" altLang="en-US"/>
        </a:p>
      </dgm:t>
    </dgm:pt>
    <dgm:pt modelId="{5612B2CF-4AC0-4792-8C1C-7453607C9733}" type="pres">
      <dgm:prSet presAssocID="{EFA1C6B4-3291-4DAA-B3F1-52812389AE9A}" presName="childText" presStyleLbl="conFgAcc1" presStyleIdx="0" presStyleCnt="4">
        <dgm:presLayoutVars>
          <dgm:bulletEnabled val="1"/>
        </dgm:presLayoutVars>
      </dgm:prSet>
      <dgm:spPr/>
      <dgm:t>
        <a:bodyPr/>
        <a:lstStyle/>
        <a:p>
          <a:endParaRPr lang="zh-CN" altLang="en-US"/>
        </a:p>
      </dgm:t>
    </dgm:pt>
    <dgm:pt modelId="{786D7ECE-0286-4784-B940-5D441C33DA67}" type="pres">
      <dgm:prSet presAssocID="{40604394-B641-4558-96FA-0F1F59256BAD}" presName="spaceBetweenRectangles" presStyleCnt="0"/>
      <dgm:spPr/>
      <dgm:t>
        <a:bodyPr/>
        <a:lstStyle/>
        <a:p>
          <a:endParaRPr lang="zh-CN" altLang="en-US"/>
        </a:p>
      </dgm:t>
    </dgm:pt>
    <dgm:pt modelId="{7DE34681-ED94-4C3D-9043-54D19ADDBB55}" type="pres">
      <dgm:prSet presAssocID="{838BFA37-ECD8-49B2-B53D-31FAAC8580DD}" presName="parentLin" presStyleCnt="0"/>
      <dgm:spPr/>
      <dgm:t>
        <a:bodyPr/>
        <a:lstStyle/>
        <a:p>
          <a:endParaRPr lang="zh-CN" altLang="en-US"/>
        </a:p>
      </dgm:t>
    </dgm:pt>
    <dgm:pt modelId="{F98215C1-764A-486C-AD82-8558FFC0F6F8}" type="pres">
      <dgm:prSet presAssocID="{838BFA37-ECD8-49B2-B53D-31FAAC8580DD}" presName="parentLeftMargin" presStyleLbl="node1" presStyleIdx="0" presStyleCnt="4"/>
      <dgm:spPr/>
      <dgm:t>
        <a:bodyPr/>
        <a:lstStyle/>
        <a:p>
          <a:endParaRPr lang="zh-CN" altLang="en-US"/>
        </a:p>
      </dgm:t>
    </dgm:pt>
    <dgm:pt modelId="{8F6BD4B4-8FD8-4AEB-A42A-4ED2DDE14EF4}" type="pres">
      <dgm:prSet presAssocID="{838BFA37-ECD8-49B2-B53D-31FAAC8580DD}" presName="parentText" presStyleLbl="node1" presStyleIdx="1" presStyleCnt="4">
        <dgm:presLayoutVars>
          <dgm:chMax val="0"/>
          <dgm:bulletEnabled val="1"/>
        </dgm:presLayoutVars>
      </dgm:prSet>
      <dgm:spPr/>
      <dgm:t>
        <a:bodyPr/>
        <a:lstStyle/>
        <a:p>
          <a:endParaRPr lang="zh-CN" altLang="en-US"/>
        </a:p>
      </dgm:t>
    </dgm:pt>
    <dgm:pt modelId="{C7EEF61F-C36C-4172-A797-8551B4E86E65}" type="pres">
      <dgm:prSet presAssocID="{838BFA37-ECD8-49B2-B53D-31FAAC8580DD}" presName="negativeSpace" presStyleCnt="0"/>
      <dgm:spPr/>
      <dgm:t>
        <a:bodyPr/>
        <a:lstStyle/>
        <a:p>
          <a:endParaRPr lang="zh-CN" altLang="en-US"/>
        </a:p>
      </dgm:t>
    </dgm:pt>
    <dgm:pt modelId="{27A0985D-5350-4AEE-A9D1-A078B099060A}" type="pres">
      <dgm:prSet presAssocID="{838BFA37-ECD8-49B2-B53D-31FAAC8580DD}" presName="childText" presStyleLbl="conFgAcc1" presStyleIdx="1" presStyleCnt="4">
        <dgm:presLayoutVars>
          <dgm:bulletEnabled val="1"/>
        </dgm:presLayoutVars>
      </dgm:prSet>
      <dgm:spPr/>
      <dgm:t>
        <a:bodyPr/>
        <a:lstStyle/>
        <a:p>
          <a:endParaRPr lang="zh-CN" altLang="en-US"/>
        </a:p>
      </dgm:t>
    </dgm:pt>
    <dgm:pt modelId="{40635DBA-5A41-486D-9BA8-CDC840518038}" type="pres">
      <dgm:prSet presAssocID="{6C7CAC51-58F3-4985-95ED-12495BDFAD0A}" presName="spaceBetweenRectangles" presStyleCnt="0"/>
      <dgm:spPr/>
      <dgm:t>
        <a:bodyPr/>
        <a:lstStyle/>
        <a:p>
          <a:endParaRPr lang="zh-CN" altLang="en-US"/>
        </a:p>
      </dgm:t>
    </dgm:pt>
    <dgm:pt modelId="{8A38BBE6-87AF-43FE-8961-AC7A7F82327C}" type="pres">
      <dgm:prSet presAssocID="{F80FDDA6-7535-400F-9E75-99E05B85A625}" presName="parentLin" presStyleCnt="0"/>
      <dgm:spPr/>
      <dgm:t>
        <a:bodyPr/>
        <a:lstStyle/>
        <a:p>
          <a:endParaRPr lang="zh-CN" altLang="en-US"/>
        </a:p>
      </dgm:t>
    </dgm:pt>
    <dgm:pt modelId="{EE4E3345-7A26-471A-AEA7-1AAC0AD922A8}" type="pres">
      <dgm:prSet presAssocID="{F80FDDA6-7535-400F-9E75-99E05B85A625}" presName="parentLeftMargin" presStyleLbl="node1" presStyleIdx="1" presStyleCnt="4"/>
      <dgm:spPr/>
      <dgm:t>
        <a:bodyPr/>
        <a:lstStyle/>
        <a:p>
          <a:endParaRPr lang="zh-CN" altLang="en-US"/>
        </a:p>
      </dgm:t>
    </dgm:pt>
    <dgm:pt modelId="{A6698760-A6A9-4E4B-8DE0-B6B2BDB3E965}" type="pres">
      <dgm:prSet presAssocID="{F80FDDA6-7535-400F-9E75-99E05B85A625}" presName="parentText" presStyleLbl="node1" presStyleIdx="2" presStyleCnt="4">
        <dgm:presLayoutVars>
          <dgm:chMax val="0"/>
          <dgm:bulletEnabled val="1"/>
        </dgm:presLayoutVars>
      </dgm:prSet>
      <dgm:spPr/>
      <dgm:t>
        <a:bodyPr/>
        <a:lstStyle/>
        <a:p>
          <a:endParaRPr lang="zh-CN" altLang="en-US"/>
        </a:p>
      </dgm:t>
    </dgm:pt>
    <dgm:pt modelId="{B9E14ACE-DC88-4C5F-B780-4089ACBBABEB}" type="pres">
      <dgm:prSet presAssocID="{F80FDDA6-7535-400F-9E75-99E05B85A625}" presName="negativeSpace" presStyleCnt="0"/>
      <dgm:spPr/>
      <dgm:t>
        <a:bodyPr/>
        <a:lstStyle/>
        <a:p>
          <a:endParaRPr lang="zh-CN" altLang="en-US"/>
        </a:p>
      </dgm:t>
    </dgm:pt>
    <dgm:pt modelId="{E01D3824-73C9-402B-A83C-CB159402FC58}" type="pres">
      <dgm:prSet presAssocID="{F80FDDA6-7535-400F-9E75-99E05B85A625}" presName="childText" presStyleLbl="conFgAcc1" presStyleIdx="2" presStyleCnt="4">
        <dgm:presLayoutVars>
          <dgm:bulletEnabled val="1"/>
        </dgm:presLayoutVars>
      </dgm:prSet>
      <dgm:spPr/>
      <dgm:t>
        <a:bodyPr/>
        <a:lstStyle/>
        <a:p>
          <a:endParaRPr lang="zh-CN" altLang="en-US"/>
        </a:p>
      </dgm:t>
    </dgm:pt>
    <dgm:pt modelId="{A6703767-CA49-4628-A59D-50DEF7026156}" type="pres">
      <dgm:prSet presAssocID="{C32DBC5C-BE13-4F04-834D-2A29924A134A}" presName="spaceBetweenRectangles" presStyleCnt="0"/>
      <dgm:spPr/>
      <dgm:t>
        <a:bodyPr/>
        <a:lstStyle/>
        <a:p>
          <a:endParaRPr lang="zh-CN" altLang="en-US"/>
        </a:p>
      </dgm:t>
    </dgm:pt>
    <dgm:pt modelId="{40C175A9-61FF-4D83-BA85-97A221D81AC0}" type="pres">
      <dgm:prSet presAssocID="{27E845CB-81A6-4F2E-B7B0-99071E3CD89C}" presName="parentLin" presStyleCnt="0"/>
      <dgm:spPr/>
      <dgm:t>
        <a:bodyPr/>
        <a:lstStyle/>
        <a:p>
          <a:endParaRPr lang="zh-CN" altLang="en-US"/>
        </a:p>
      </dgm:t>
    </dgm:pt>
    <dgm:pt modelId="{3FB4941F-BFA9-4ADB-B6D6-C708543786E4}" type="pres">
      <dgm:prSet presAssocID="{27E845CB-81A6-4F2E-B7B0-99071E3CD89C}" presName="parentLeftMargin" presStyleLbl="node1" presStyleIdx="2" presStyleCnt="4"/>
      <dgm:spPr/>
      <dgm:t>
        <a:bodyPr/>
        <a:lstStyle/>
        <a:p>
          <a:endParaRPr lang="zh-CN" altLang="en-US"/>
        </a:p>
      </dgm:t>
    </dgm:pt>
    <dgm:pt modelId="{F15BCAE4-CF39-4900-BF39-C5A97A5F3E95}" type="pres">
      <dgm:prSet presAssocID="{27E845CB-81A6-4F2E-B7B0-99071E3CD89C}" presName="parentText" presStyleLbl="node1" presStyleIdx="3" presStyleCnt="4">
        <dgm:presLayoutVars>
          <dgm:chMax val="0"/>
          <dgm:bulletEnabled val="1"/>
        </dgm:presLayoutVars>
      </dgm:prSet>
      <dgm:spPr/>
      <dgm:t>
        <a:bodyPr/>
        <a:lstStyle/>
        <a:p>
          <a:endParaRPr lang="zh-CN" altLang="en-US"/>
        </a:p>
      </dgm:t>
    </dgm:pt>
    <dgm:pt modelId="{2F8BFF70-E6EF-4125-AE01-03E98F50D45F}" type="pres">
      <dgm:prSet presAssocID="{27E845CB-81A6-4F2E-B7B0-99071E3CD89C}" presName="negativeSpace" presStyleCnt="0"/>
      <dgm:spPr/>
      <dgm:t>
        <a:bodyPr/>
        <a:lstStyle/>
        <a:p>
          <a:endParaRPr lang="zh-CN" altLang="en-US"/>
        </a:p>
      </dgm:t>
    </dgm:pt>
    <dgm:pt modelId="{E4F68954-A1C0-4FE3-A52C-580B012B3A44}" type="pres">
      <dgm:prSet presAssocID="{27E845CB-81A6-4F2E-B7B0-99071E3CD89C}" presName="childText" presStyleLbl="conFgAcc1" presStyleIdx="3" presStyleCnt="4">
        <dgm:presLayoutVars>
          <dgm:bulletEnabled val="1"/>
        </dgm:presLayoutVars>
      </dgm:prSet>
      <dgm:spPr/>
      <dgm:t>
        <a:bodyPr/>
        <a:lstStyle/>
        <a:p>
          <a:endParaRPr lang="zh-CN" altLang="en-US"/>
        </a:p>
      </dgm:t>
    </dgm:pt>
  </dgm:ptLst>
  <dgm:cxnLst>
    <dgm:cxn modelId="{0DE10249-FA2E-489C-B93F-B0B588E2BC93}" srcId="{38F7F760-972A-49C5-B7AC-A932B659B693}" destId="{838BFA37-ECD8-49B2-B53D-31FAAC8580DD}" srcOrd="1" destOrd="0" parTransId="{B06A97D7-E07E-4FE0-8F65-0FD1B1D4F155}" sibTransId="{6C7CAC51-58F3-4985-95ED-12495BDFAD0A}"/>
    <dgm:cxn modelId="{D5DBDC70-7E7D-4729-B403-D562CB37259A}" type="presOf" srcId="{F80FDDA6-7535-400F-9E75-99E05B85A625}" destId="{A6698760-A6A9-4E4B-8DE0-B6B2BDB3E965}" srcOrd="1" destOrd="0" presId="urn:microsoft.com/office/officeart/2005/8/layout/list1"/>
    <dgm:cxn modelId="{2D3B815A-E8D4-4779-BDF2-F91573A419E7}" type="presOf" srcId="{EFA1C6B4-3291-4DAA-B3F1-52812389AE9A}" destId="{105EA50C-33A6-4BCA-B2B7-DBF4B1B898CD}" srcOrd="1" destOrd="0" presId="urn:microsoft.com/office/officeart/2005/8/layout/list1"/>
    <dgm:cxn modelId="{5D96BCBE-396E-4DBC-9672-945E143E51B2}" type="presOf" srcId="{838BFA37-ECD8-49B2-B53D-31FAAC8580DD}" destId="{8F6BD4B4-8FD8-4AEB-A42A-4ED2DDE14EF4}" srcOrd="1" destOrd="0" presId="urn:microsoft.com/office/officeart/2005/8/layout/list1"/>
    <dgm:cxn modelId="{5E2B72B5-5C56-42A0-AA2E-FCB88D9C3EE3}" type="presOf" srcId="{38F7F760-972A-49C5-B7AC-A932B659B693}" destId="{4692D256-5CB5-4AAC-A56C-308B75AB891D}" srcOrd="0" destOrd="0" presId="urn:microsoft.com/office/officeart/2005/8/layout/list1"/>
    <dgm:cxn modelId="{63F6E8A3-57FB-470B-8525-7B60657BBF79}" srcId="{38F7F760-972A-49C5-B7AC-A932B659B693}" destId="{27E845CB-81A6-4F2E-B7B0-99071E3CD89C}" srcOrd="3" destOrd="0" parTransId="{A211F2F3-01AD-4CEA-8194-943B5542F624}" sibTransId="{79450DBB-E1C0-49AE-8FAF-3B5DDEE1053F}"/>
    <dgm:cxn modelId="{E090C01E-466A-4C2C-9B03-BB187DFDE9CC}" type="presOf" srcId="{EFA1C6B4-3291-4DAA-B3F1-52812389AE9A}" destId="{6C8A88B6-3AC0-41A2-8861-69AE3DC8020A}" srcOrd="0" destOrd="0" presId="urn:microsoft.com/office/officeart/2005/8/layout/list1"/>
    <dgm:cxn modelId="{A19CD0F5-62C7-423B-BA17-8FCB468238C7}" type="presOf" srcId="{27E845CB-81A6-4F2E-B7B0-99071E3CD89C}" destId="{F15BCAE4-CF39-4900-BF39-C5A97A5F3E95}" srcOrd="1" destOrd="0" presId="urn:microsoft.com/office/officeart/2005/8/layout/list1"/>
    <dgm:cxn modelId="{B439B35B-C20C-44DC-9625-4CB1950F8B57}" type="presOf" srcId="{838BFA37-ECD8-49B2-B53D-31FAAC8580DD}" destId="{F98215C1-764A-486C-AD82-8558FFC0F6F8}" srcOrd="0" destOrd="0" presId="urn:microsoft.com/office/officeart/2005/8/layout/list1"/>
    <dgm:cxn modelId="{D6152CEF-B9FE-498B-AE9D-239EECDD4820}" srcId="{38F7F760-972A-49C5-B7AC-A932B659B693}" destId="{F80FDDA6-7535-400F-9E75-99E05B85A625}" srcOrd="2" destOrd="0" parTransId="{6B57BA17-B74E-4B84-AE50-41B679203916}" sibTransId="{C32DBC5C-BE13-4F04-834D-2A29924A134A}"/>
    <dgm:cxn modelId="{13CA3702-09C2-41BC-AFF9-BD7C1A84B68B}" type="presOf" srcId="{27E845CB-81A6-4F2E-B7B0-99071E3CD89C}" destId="{3FB4941F-BFA9-4ADB-B6D6-C708543786E4}" srcOrd="0" destOrd="0" presId="urn:microsoft.com/office/officeart/2005/8/layout/list1"/>
    <dgm:cxn modelId="{1B6E4ADC-D357-44FC-803A-4B25656962C0}" srcId="{38F7F760-972A-49C5-B7AC-A932B659B693}" destId="{EFA1C6B4-3291-4DAA-B3F1-52812389AE9A}" srcOrd="0" destOrd="0" parTransId="{BCD66EF0-5CEC-48E6-88F0-CC0134FA3948}" sibTransId="{40604394-B641-4558-96FA-0F1F59256BAD}"/>
    <dgm:cxn modelId="{A2DA0124-B73D-42EA-91A3-DE2FABAE8A62}" type="presOf" srcId="{F80FDDA6-7535-400F-9E75-99E05B85A625}" destId="{EE4E3345-7A26-471A-AEA7-1AAC0AD922A8}" srcOrd="0" destOrd="0" presId="urn:microsoft.com/office/officeart/2005/8/layout/list1"/>
    <dgm:cxn modelId="{9B84733D-B79D-480E-865A-6F03513912C2}" type="presParOf" srcId="{4692D256-5CB5-4AAC-A56C-308B75AB891D}" destId="{8F3412AB-A778-43BA-BBE4-C0DE127BF072}" srcOrd="0" destOrd="0" presId="urn:microsoft.com/office/officeart/2005/8/layout/list1"/>
    <dgm:cxn modelId="{2ABC864E-3565-430C-9574-9C38F8A8F0EF}" type="presParOf" srcId="{8F3412AB-A778-43BA-BBE4-C0DE127BF072}" destId="{6C8A88B6-3AC0-41A2-8861-69AE3DC8020A}" srcOrd="0" destOrd="0" presId="urn:microsoft.com/office/officeart/2005/8/layout/list1"/>
    <dgm:cxn modelId="{CEAFD505-2AA2-4374-94D3-F5DDA6475D00}" type="presParOf" srcId="{8F3412AB-A778-43BA-BBE4-C0DE127BF072}" destId="{105EA50C-33A6-4BCA-B2B7-DBF4B1B898CD}" srcOrd="1" destOrd="0" presId="urn:microsoft.com/office/officeart/2005/8/layout/list1"/>
    <dgm:cxn modelId="{2F40EBA9-E702-45E9-872A-864E3EB51045}" type="presParOf" srcId="{4692D256-5CB5-4AAC-A56C-308B75AB891D}" destId="{3B61FFD3-72E9-4609-BBEB-F87A25F82B7D}" srcOrd="1" destOrd="0" presId="urn:microsoft.com/office/officeart/2005/8/layout/list1"/>
    <dgm:cxn modelId="{35ACF720-E66F-4730-884F-ABA04A906228}" type="presParOf" srcId="{4692D256-5CB5-4AAC-A56C-308B75AB891D}" destId="{5612B2CF-4AC0-4792-8C1C-7453607C9733}" srcOrd="2" destOrd="0" presId="urn:microsoft.com/office/officeart/2005/8/layout/list1"/>
    <dgm:cxn modelId="{6DABE2F1-E313-4175-936E-8E3CFEEC48BB}" type="presParOf" srcId="{4692D256-5CB5-4AAC-A56C-308B75AB891D}" destId="{786D7ECE-0286-4784-B940-5D441C33DA67}" srcOrd="3" destOrd="0" presId="urn:microsoft.com/office/officeart/2005/8/layout/list1"/>
    <dgm:cxn modelId="{DE987E02-B564-4DA9-B2AE-DBE8C3CE36E9}" type="presParOf" srcId="{4692D256-5CB5-4AAC-A56C-308B75AB891D}" destId="{7DE34681-ED94-4C3D-9043-54D19ADDBB55}" srcOrd="4" destOrd="0" presId="urn:microsoft.com/office/officeart/2005/8/layout/list1"/>
    <dgm:cxn modelId="{09023FEC-13EF-4835-AE46-4DC04EE84E49}" type="presParOf" srcId="{7DE34681-ED94-4C3D-9043-54D19ADDBB55}" destId="{F98215C1-764A-486C-AD82-8558FFC0F6F8}" srcOrd="0" destOrd="0" presId="urn:microsoft.com/office/officeart/2005/8/layout/list1"/>
    <dgm:cxn modelId="{6798CCCD-D78C-44CF-8CC7-8DF121BF6DDE}" type="presParOf" srcId="{7DE34681-ED94-4C3D-9043-54D19ADDBB55}" destId="{8F6BD4B4-8FD8-4AEB-A42A-4ED2DDE14EF4}" srcOrd="1" destOrd="0" presId="urn:microsoft.com/office/officeart/2005/8/layout/list1"/>
    <dgm:cxn modelId="{6246D6D5-DD89-44D7-A8D5-657F103E8358}" type="presParOf" srcId="{4692D256-5CB5-4AAC-A56C-308B75AB891D}" destId="{C7EEF61F-C36C-4172-A797-8551B4E86E65}" srcOrd="5" destOrd="0" presId="urn:microsoft.com/office/officeart/2005/8/layout/list1"/>
    <dgm:cxn modelId="{95BF4644-FDF2-4E2F-A43A-35A105BDDC3B}" type="presParOf" srcId="{4692D256-5CB5-4AAC-A56C-308B75AB891D}" destId="{27A0985D-5350-4AEE-A9D1-A078B099060A}" srcOrd="6" destOrd="0" presId="urn:microsoft.com/office/officeart/2005/8/layout/list1"/>
    <dgm:cxn modelId="{E28ECDE0-44CD-41E5-ADFE-33CF56F8D714}" type="presParOf" srcId="{4692D256-5CB5-4AAC-A56C-308B75AB891D}" destId="{40635DBA-5A41-486D-9BA8-CDC840518038}" srcOrd="7" destOrd="0" presId="urn:microsoft.com/office/officeart/2005/8/layout/list1"/>
    <dgm:cxn modelId="{47D48661-A04B-4EFA-BA95-DBBAFF6565A3}" type="presParOf" srcId="{4692D256-5CB5-4AAC-A56C-308B75AB891D}" destId="{8A38BBE6-87AF-43FE-8961-AC7A7F82327C}" srcOrd="8" destOrd="0" presId="urn:microsoft.com/office/officeart/2005/8/layout/list1"/>
    <dgm:cxn modelId="{258F6E3A-9B70-466B-8571-A6EB54F80973}" type="presParOf" srcId="{8A38BBE6-87AF-43FE-8961-AC7A7F82327C}" destId="{EE4E3345-7A26-471A-AEA7-1AAC0AD922A8}" srcOrd="0" destOrd="0" presId="urn:microsoft.com/office/officeart/2005/8/layout/list1"/>
    <dgm:cxn modelId="{EF285A39-6B68-4563-BB3B-0738396925F9}" type="presParOf" srcId="{8A38BBE6-87AF-43FE-8961-AC7A7F82327C}" destId="{A6698760-A6A9-4E4B-8DE0-B6B2BDB3E965}" srcOrd="1" destOrd="0" presId="urn:microsoft.com/office/officeart/2005/8/layout/list1"/>
    <dgm:cxn modelId="{3BCEB44A-6862-41DB-B454-D1ED8E3FC0B8}" type="presParOf" srcId="{4692D256-5CB5-4AAC-A56C-308B75AB891D}" destId="{B9E14ACE-DC88-4C5F-B780-4089ACBBABEB}" srcOrd="9" destOrd="0" presId="urn:microsoft.com/office/officeart/2005/8/layout/list1"/>
    <dgm:cxn modelId="{7792673D-0B9F-4F91-81B4-A242FD6F9E44}" type="presParOf" srcId="{4692D256-5CB5-4AAC-A56C-308B75AB891D}" destId="{E01D3824-73C9-402B-A83C-CB159402FC58}" srcOrd="10" destOrd="0" presId="urn:microsoft.com/office/officeart/2005/8/layout/list1"/>
    <dgm:cxn modelId="{8A5CB902-7DC6-4EE8-957A-57FAEC4B4D20}" type="presParOf" srcId="{4692D256-5CB5-4AAC-A56C-308B75AB891D}" destId="{A6703767-CA49-4628-A59D-50DEF7026156}" srcOrd="11" destOrd="0" presId="urn:microsoft.com/office/officeart/2005/8/layout/list1"/>
    <dgm:cxn modelId="{061E2942-F164-4AAB-9CB5-8654E41D5112}" type="presParOf" srcId="{4692D256-5CB5-4AAC-A56C-308B75AB891D}" destId="{40C175A9-61FF-4D83-BA85-97A221D81AC0}" srcOrd="12" destOrd="0" presId="urn:microsoft.com/office/officeart/2005/8/layout/list1"/>
    <dgm:cxn modelId="{C1458E10-5391-4B1F-B69D-7B8D5F4F341F}" type="presParOf" srcId="{40C175A9-61FF-4D83-BA85-97A221D81AC0}" destId="{3FB4941F-BFA9-4ADB-B6D6-C708543786E4}" srcOrd="0" destOrd="0" presId="urn:microsoft.com/office/officeart/2005/8/layout/list1"/>
    <dgm:cxn modelId="{197328C3-D9FD-4863-BECE-FC920BE776B8}" type="presParOf" srcId="{40C175A9-61FF-4D83-BA85-97A221D81AC0}" destId="{F15BCAE4-CF39-4900-BF39-C5A97A5F3E95}" srcOrd="1" destOrd="0" presId="urn:microsoft.com/office/officeart/2005/8/layout/list1"/>
    <dgm:cxn modelId="{50828C3E-6985-4007-94B2-CA0988DE65DF}" type="presParOf" srcId="{4692D256-5CB5-4AAC-A56C-308B75AB891D}" destId="{2F8BFF70-E6EF-4125-AE01-03E98F50D45F}" srcOrd="13" destOrd="0" presId="urn:microsoft.com/office/officeart/2005/8/layout/list1"/>
    <dgm:cxn modelId="{6AD12B30-32C5-4284-AAFC-76C67A0608D7}" type="presParOf" srcId="{4692D256-5CB5-4AAC-A56C-308B75AB891D}" destId="{E4F68954-A1C0-4FE3-A52C-580B012B3A44}" srcOrd="14" destOrd="0" presId="urn:microsoft.com/office/officeart/2005/8/layout/list1"/>
  </dgm:cxnLst>
  <dgm:bg>
    <a:noFill/>
  </dgm:bg>
  <dgm:whole>
    <a:ln w="3175"/>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1C5F3B-6C13-4D29-A4E3-5083FB0FD1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90A18BE3-9D6D-41A5-B271-AD132A8C8BF4}">
      <dgm:prSet phldrT="[文本]" custT="1"/>
      <dgm:spPr>
        <a:solidFill>
          <a:srgbClr val="00B050"/>
        </a:solidFill>
      </dgm:spPr>
      <dgm:t>
        <a:bodyPr/>
        <a:lstStyle/>
        <a:p>
          <a:r>
            <a:rPr lang="zh-CN" altLang="en-US" sz="3600" b="1" dirty="0" smtClean="0">
              <a:latin typeface="微软雅黑" panose="020B0503020204020204" pitchFamily="34" charset="-122"/>
              <a:ea typeface="微软雅黑" panose="020B0503020204020204" pitchFamily="34" charset="-122"/>
            </a:rPr>
            <a:t>应用</a:t>
          </a:r>
          <a:endParaRPr lang="zh-CN" altLang="en-US" sz="3600" b="1" dirty="0">
            <a:latin typeface="微软雅黑" panose="020B0503020204020204" pitchFamily="34" charset="-122"/>
            <a:ea typeface="微软雅黑" panose="020B0503020204020204" pitchFamily="34" charset="-122"/>
          </a:endParaRPr>
        </a:p>
      </dgm:t>
    </dgm:pt>
    <dgm:pt modelId="{B8908780-38D8-4358-99A0-776B90EA5628}" type="parTrans" cxnId="{91153458-BDAD-4F29-84C0-DCFF51E26CFD}">
      <dgm:prSet/>
      <dgm:spPr/>
      <dgm:t>
        <a:bodyPr/>
        <a:lstStyle/>
        <a:p>
          <a:endParaRPr lang="zh-CN" altLang="en-US" b="1">
            <a:latin typeface="微软雅黑" panose="020B0503020204020204" pitchFamily="34" charset="-122"/>
            <a:ea typeface="微软雅黑" panose="020B0503020204020204" pitchFamily="34" charset="-122"/>
          </a:endParaRPr>
        </a:p>
      </dgm:t>
    </dgm:pt>
    <dgm:pt modelId="{B0302301-91AD-4268-9414-70C210172495}" type="sibTrans" cxnId="{91153458-BDAD-4F29-84C0-DCFF51E26CFD}">
      <dgm:prSet/>
      <dgm:spPr/>
      <dgm:t>
        <a:bodyPr/>
        <a:lstStyle/>
        <a:p>
          <a:endParaRPr lang="zh-CN" altLang="en-US" b="1">
            <a:latin typeface="微软雅黑" panose="020B0503020204020204" pitchFamily="34" charset="-122"/>
            <a:ea typeface="微软雅黑" panose="020B0503020204020204" pitchFamily="34" charset="-122"/>
          </a:endParaRPr>
        </a:p>
      </dgm:t>
    </dgm:pt>
    <dgm:pt modelId="{84F70A11-7207-496A-B068-FAD8D17F6BC7}">
      <dgm:prSet phldrT="[文本]"/>
      <dgm:spPr/>
      <dgm:t>
        <a:bodyPr/>
        <a:lstStyle/>
        <a:p>
          <a:r>
            <a:rPr lang="zh-CN" altLang="en-US" b="1" dirty="0" smtClean="0">
              <a:latin typeface="微软雅黑" panose="020B0503020204020204" pitchFamily="34" charset="-122"/>
              <a:ea typeface="微软雅黑" panose="020B0503020204020204" pitchFamily="34" charset="-122"/>
            </a:rPr>
            <a:t>流程集成</a:t>
          </a:r>
          <a:endParaRPr lang="zh-CN" altLang="en-US" b="1" dirty="0">
            <a:latin typeface="微软雅黑" panose="020B0503020204020204" pitchFamily="34" charset="-122"/>
            <a:ea typeface="微软雅黑" panose="020B0503020204020204" pitchFamily="34" charset="-122"/>
          </a:endParaRPr>
        </a:p>
      </dgm:t>
    </dgm:pt>
    <dgm:pt modelId="{664969AB-5350-428A-96FF-985F1EE0C0DD}" type="parTrans" cxnId="{BC63CF2A-D14A-4BB9-9758-C4869D1A117F}">
      <dgm:prSet/>
      <dgm:spPr/>
      <dgm:t>
        <a:bodyPr/>
        <a:lstStyle/>
        <a:p>
          <a:endParaRPr lang="zh-CN" altLang="en-US" b="1">
            <a:latin typeface="微软雅黑" panose="020B0503020204020204" pitchFamily="34" charset="-122"/>
            <a:ea typeface="微软雅黑" panose="020B0503020204020204" pitchFamily="34" charset="-122"/>
          </a:endParaRPr>
        </a:p>
      </dgm:t>
    </dgm:pt>
    <dgm:pt modelId="{7B66D24B-A80C-4050-B8D4-21E7C6EFEB27}" type="sibTrans" cxnId="{BC63CF2A-D14A-4BB9-9758-C4869D1A117F}">
      <dgm:prSet/>
      <dgm:spPr/>
      <dgm:t>
        <a:bodyPr/>
        <a:lstStyle/>
        <a:p>
          <a:endParaRPr lang="zh-CN" altLang="en-US" b="1">
            <a:latin typeface="微软雅黑" panose="020B0503020204020204" pitchFamily="34" charset="-122"/>
            <a:ea typeface="微软雅黑" panose="020B0503020204020204" pitchFamily="34" charset="-122"/>
          </a:endParaRPr>
        </a:p>
      </dgm:t>
    </dgm:pt>
    <dgm:pt modelId="{1CCC9F8B-7C1E-44F9-BB20-EDCF5C3795A5}">
      <dgm:prSet phldrT="[文本]"/>
      <dgm:spPr/>
      <dgm:t>
        <a:bodyPr/>
        <a:lstStyle/>
        <a:p>
          <a:r>
            <a:rPr lang="zh-CN" altLang="en-US" b="1" dirty="0" smtClean="0">
              <a:latin typeface="微软雅黑" panose="020B0503020204020204" pitchFamily="34" charset="-122"/>
              <a:ea typeface="微软雅黑" panose="020B0503020204020204" pitchFamily="34" charset="-122"/>
            </a:rPr>
            <a:t>数据集成</a:t>
          </a:r>
          <a:endParaRPr lang="zh-CN" altLang="en-US" b="1" dirty="0">
            <a:latin typeface="微软雅黑" panose="020B0503020204020204" pitchFamily="34" charset="-122"/>
            <a:ea typeface="微软雅黑" panose="020B0503020204020204" pitchFamily="34" charset="-122"/>
          </a:endParaRPr>
        </a:p>
      </dgm:t>
    </dgm:pt>
    <dgm:pt modelId="{7C2A015B-B229-454D-8B0A-540035682834}" type="parTrans" cxnId="{149E58F3-E68C-4A17-8CC4-5AE7C9800783}">
      <dgm:prSet/>
      <dgm:spPr/>
      <dgm:t>
        <a:bodyPr/>
        <a:lstStyle/>
        <a:p>
          <a:endParaRPr lang="zh-CN" altLang="en-US" b="1">
            <a:latin typeface="微软雅黑" panose="020B0503020204020204" pitchFamily="34" charset="-122"/>
            <a:ea typeface="微软雅黑" panose="020B0503020204020204" pitchFamily="34" charset="-122"/>
          </a:endParaRPr>
        </a:p>
      </dgm:t>
    </dgm:pt>
    <dgm:pt modelId="{E2F2D1FB-6A06-4020-BA27-80F60C243DDA}" type="sibTrans" cxnId="{149E58F3-E68C-4A17-8CC4-5AE7C9800783}">
      <dgm:prSet/>
      <dgm:spPr/>
      <dgm:t>
        <a:bodyPr/>
        <a:lstStyle/>
        <a:p>
          <a:endParaRPr lang="zh-CN" altLang="en-US" b="1">
            <a:latin typeface="微软雅黑" panose="020B0503020204020204" pitchFamily="34" charset="-122"/>
            <a:ea typeface="微软雅黑" panose="020B0503020204020204" pitchFamily="34" charset="-122"/>
          </a:endParaRPr>
        </a:p>
      </dgm:t>
    </dgm:pt>
    <dgm:pt modelId="{F2356AA0-0278-4B85-872A-0324CA374E95}">
      <dgm:prSet phldrT="[文本]" custT="1"/>
      <dgm:spPr>
        <a:solidFill>
          <a:srgbClr val="00B0F0"/>
        </a:solidFill>
      </dgm:spPr>
      <dgm:t>
        <a:bodyPr/>
        <a:lstStyle/>
        <a:p>
          <a:r>
            <a:rPr lang="zh-CN" altLang="en-US" sz="3600" b="1" dirty="0" smtClean="0">
              <a:latin typeface="微软雅黑" panose="020B0503020204020204" pitchFamily="34" charset="-122"/>
              <a:ea typeface="微软雅黑" panose="020B0503020204020204" pitchFamily="34" charset="-122"/>
            </a:rPr>
            <a:t>技术</a:t>
          </a:r>
          <a:endParaRPr lang="zh-CN" altLang="en-US" sz="3600" b="1" dirty="0">
            <a:latin typeface="微软雅黑" panose="020B0503020204020204" pitchFamily="34" charset="-122"/>
            <a:ea typeface="微软雅黑" panose="020B0503020204020204" pitchFamily="34" charset="-122"/>
          </a:endParaRPr>
        </a:p>
      </dgm:t>
    </dgm:pt>
    <dgm:pt modelId="{6B7B7A57-7BC4-4E0F-BA85-2FFBE38CC910}" type="parTrans" cxnId="{40E64109-A94A-40A5-A7BF-F52241DEA830}">
      <dgm:prSet/>
      <dgm:spPr/>
      <dgm:t>
        <a:bodyPr/>
        <a:lstStyle/>
        <a:p>
          <a:endParaRPr lang="zh-CN" altLang="en-US" b="1">
            <a:latin typeface="微软雅黑" panose="020B0503020204020204" pitchFamily="34" charset="-122"/>
            <a:ea typeface="微软雅黑" panose="020B0503020204020204" pitchFamily="34" charset="-122"/>
          </a:endParaRPr>
        </a:p>
      </dgm:t>
    </dgm:pt>
    <dgm:pt modelId="{A03D2762-3FB8-4E38-B3A1-444AFED835C4}" type="sibTrans" cxnId="{40E64109-A94A-40A5-A7BF-F52241DEA830}">
      <dgm:prSet/>
      <dgm:spPr/>
      <dgm:t>
        <a:bodyPr/>
        <a:lstStyle/>
        <a:p>
          <a:endParaRPr lang="zh-CN" altLang="en-US" b="1">
            <a:latin typeface="微软雅黑" panose="020B0503020204020204" pitchFamily="34" charset="-122"/>
            <a:ea typeface="微软雅黑" panose="020B0503020204020204" pitchFamily="34" charset="-122"/>
          </a:endParaRPr>
        </a:p>
      </dgm:t>
    </dgm:pt>
    <dgm:pt modelId="{98490E72-B62F-453A-A29A-85CB8A04AAF2}">
      <dgm:prSet phldrT="[文本]"/>
      <dgm:spPr/>
      <dgm:t>
        <a:bodyPr/>
        <a:lstStyle/>
        <a:p>
          <a:r>
            <a:rPr lang="zh-CN" altLang="en-US" b="1" dirty="0" smtClean="0">
              <a:latin typeface="微软雅黑" panose="020B0503020204020204" pitchFamily="34" charset="-122"/>
              <a:ea typeface="微软雅黑" panose="020B0503020204020204" pitchFamily="34" charset="-122"/>
            </a:rPr>
            <a:t>服务集成</a:t>
          </a:r>
          <a:endParaRPr lang="zh-CN" altLang="en-US" b="1" dirty="0">
            <a:latin typeface="微软雅黑" panose="020B0503020204020204" pitchFamily="34" charset="-122"/>
            <a:ea typeface="微软雅黑" panose="020B0503020204020204" pitchFamily="34" charset="-122"/>
          </a:endParaRPr>
        </a:p>
      </dgm:t>
    </dgm:pt>
    <dgm:pt modelId="{3E9BB96C-38E1-4A3C-A086-F01F3B0B2059}" type="parTrans" cxnId="{BB1B9868-4FA8-4294-B697-9AF9084F19A9}">
      <dgm:prSet/>
      <dgm:spPr/>
      <dgm:t>
        <a:bodyPr/>
        <a:lstStyle/>
        <a:p>
          <a:endParaRPr lang="zh-CN" altLang="en-US" b="1">
            <a:latin typeface="微软雅黑" panose="020B0503020204020204" pitchFamily="34" charset="-122"/>
            <a:ea typeface="微软雅黑" panose="020B0503020204020204" pitchFamily="34" charset="-122"/>
          </a:endParaRPr>
        </a:p>
      </dgm:t>
    </dgm:pt>
    <dgm:pt modelId="{8FA81A11-4A68-4997-8586-0425ADA24CA6}" type="sibTrans" cxnId="{BB1B9868-4FA8-4294-B697-9AF9084F19A9}">
      <dgm:prSet/>
      <dgm:spPr/>
      <dgm:t>
        <a:bodyPr/>
        <a:lstStyle/>
        <a:p>
          <a:endParaRPr lang="zh-CN" altLang="en-US" b="1">
            <a:latin typeface="微软雅黑" panose="020B0503020204020204" pitchFamily="34" charset="-122"/>
            <a:ea typeface="微软雅黑" panose="020B0503020204020204" pitchFamily="34" charset="-122"/>
          </a:endParaRPr>
        </a:p>
      </dgm:t>
    </dgm:pt>
    <dgm:pt modelId="{C5CFC042-110A-44CF-9AB9-26342B988BF9}">
      <dgm:prSet phldrT="[文本]"/>
      <dgm:spPr/>
      <dgm:t>
        <a:bodyPr/>
        <a:lstStyle/>
        <a:p>
          <a:r>
            <a:rPr lang="zh-CN" altLang="en-US" b="1" dirty="0" smtClean="0">
              <a:latin typeface="微软雅黑" panose="020B0503020204020204" pitchFamily="34" charset="-122"/>
              <a:ea typeface="微软雅黑" panose="020B0503020204020204" pitchFamily="34" charset="-122"/>
            </a:rPr>
            <a:t>组件集成</a:t>
          </a:r>
          <a:endParaRPr lang="zh-CN" altLang="en-US" b="1" dirty="0">
            <a:latin typeface="微软雅黑" panose="020B0503020204020204" pitchFamily="34" charset="-122"/>
            <a:ea typeface="微软雅黑" panose="020B0503020204020204" pitchFamily="34" charset="-122"/>
          </a:endParaRPr>
        </a:p>
      </dgm:t>
    </dgm:pt>
    <dgm:pt modelId="{203D6493-678C-42BD-9F16-9FC73B0385F5}" type="parTrans" cxnId="{98AD654C-BA0C-461E-BA52-F8312D9C8982}">
      <dgm:prSet/>
      <dgm:spPr/>
      <dgm:t>
        <a:bodyPr/>
        <a:lstStyle/>
        <a:p>
          <a:endParaRPr lang="zh-CN" altLang="en-US" b="1">
            <a:latin typeface="微软雅黑" panose="020B0503020204020204" pitchFamily="34" charset="-122"/>
            <a:ea typeface="微软雅黑" panose="020B0503020204020204" pitchFamily="34" charset="-122"/>
          </a:endParaRPr>
        </a:p>
      </dgm:t>
    </dgm:pt>
    <dgm:pt modelId="{8FD679B4-E4AD-40CD-9BAB-7429938F2261}" type="sibTrans" cxnId="{98AD654C-BA0C-461E-BA52-F8312D9C8982}">
      <dgm:prSet/>
      <dgm:spPr/>
      <dgm:t>
        <a:bodyPr/>
        <a:lstStyle/>
        <a:p>
          <a:endParaRPr lang="zh-CN" altLang="en-US" b="1">
            <a:latin typeface="微软雅黑" panose="020B0503020204020204" pitchFamily="34" charset="-122"/>
            <a:ea typeface="微软雅黑" panose="020B0503020204020204" pitchFamily="34" charset="-122"/>
          </a:endParaRPr>
        </a:p>
      </dgm:t>
    </dgm:pt>
    <dgm:pt modelId="{318595C3-2F68-495A-916C-415C822B408A}">
      <dgm:prSet phldrT="[文本]" custT="1"/>
      <dgm:spPr>
        <a:solidFill>
          <a:schemeClr val="accent6">
            <a:lumMod val="60000"/>
            <a:lumOff val="40000"/>
          </a:schemeClr>
        </a:solidFill>
      </dgm:spPr>
      <dgm:t>
        <a:bodyPr/>
        <a:lstStyle/>
        <a:p>
          <a:r>
            <a:rPr lang="zh-CN" altLang="en-US" sz="3600" b="1" dirty="0" smtClean="0">
              <a:latin typeface="微软雅黑" panose="020B0503020204020204" pitchFamily="34" charset="-122"/>
              <a:ea typeface="微软雅黑" panose="020B0503020204020204" pitchFamily="34" charset="-122"/>
            </a:rPr>
            <a:t>实施</a:t>
          </a:r>
          <a:endParaRPr lang="zh-CN" altLang="en-US" sz="3600" b="1" dirty="0">
            <a:latin typeface="微软雅黑" panose="020B0503020204020204" pitchFamily="34" charset="-122"/>
            <a:ea typeface="微软雅黑" panose="020B0503020204020204" pitchFamily="34" charset="-122"/>
          </a:endParaRPr>
        </a:p>
      </dgm:t>
    </dgm:pt>
    <dgm:pt modelId="{BD82C712-3A98-42A0-9DE6-FF34C0BFEA61}" type="parTrans" cxnId="{3D65DAC9-89BB-4CD4-9110-7ECE95FED9B5}">
      <dgm:prSet/>
      <dgm:spPr/>
      <dgm:t>
        <a:bodyPr/>
        <a:lstStyle/>
        <a:p>
          <a:endParaRPr lang="zh-CN" altLang="en-US" b="1">
            <a:latin typeface="微软雅黑" panose="020B0503020204020204" pitchFamily="34" charset="-122"/>
            <a:ea typeface="微软雅黑" panose="020B0503020204020204" pitchFamily="34" charset="-122"/>
          </a:endParaRPr>
        </a:p>
      </dgm:t>
    </dgm:pt>
    <dgm:pt modelId="{EDB914D3-2C10-4E45-84B1-6796E082685D}" type="sibTrans" cxnId="{3D65DAC9-89BB-4CD4-9110-7ECE95FED9B5}">
      <dgm:prSet/>
      <dgm:spPr/>
      <dgm:t>
        <a:bodyPr/>
        <a:lstStyle/>
        <a:p>
          <a:endParaRPr lang="zh-CN" altLang="en-US" b="1">
            <a:latin typeface="微软雅黑" panose="020B0503020204020204" pitchFamily="34" charset="-122"/>
            <a:ea typeface="微软雅黑" panose="020B0503020204020204" pitchFamily="34" charset="-122"/>
          </a:endParaRPr>
        </a:p>
      </dgm:t>
    </dgm:pt>
    <dgm:pt modelId="{E5492CD9-D86D-4326-AF03-9D486BB933AD}">
      <dgm:prSet phldrT="[文本]"/>
      <dgm:spPr/>
      <dgm:t>
        <a:bodyPr/>
        <a:lstStyle/>
        <a:p>
          <a:r>
            <a:rPr lang="zh-CN" altLang="en-US" b="1" dirty="0" smtClean="0">
              <a:latin typeface="微软雅黑" panose="020B0503020204020204" pitchFamily="34" charset="-122"/>
              <a:ea typeface="微软雅黑" panose="020B0503020204020204" pitchFamily="34" charset="-122"/>
            </a:rPr>
            <a:t>流程分析</a:t>
          </a:r>
          <a:endParaRPr lang="zh-CN" altLang="en-US" b="1" dirty="0">
            <a:latin typeface="微软雅黑" panose="020B0503020204020204" pitchFamily="34" charset="-122"/>
            <a:ea typeface="微软雅黑" panose="020B0503020204020204" pitchFamily="34" charset="-122"/>
          </a:endParaRPr>
        </a:p>
      </dgm:t>
    </dgm:pt>
    <dgm:pt modelId="{BB5768BE-3903-4B15-B7B3-F2F1D85C3F95}" type="parTrans" cxnId="{8BFC4071-5968-4DCB-8FCD-F40FF8C448FD}">
      <dgm:prSet/>
      <dgm:spPr/>
      <dgm:t>
        <a:bodyPr/>
        <a:lstStyle/>
        <a:p>
          <a:endParaRPr lang="zh-CN" altLang="en-US" b="1">
            <a:latin typeface="微软雅黑" panose="020B0503020204020204" pitchFamily="34" charset="-122"/>
            <a:ea typeface="微软雅黑" panose="020B0503020204020204" pitchFamily="34" charset="-122"/>
          </a:endParaRPr>
        </a:p>
      </dgm:t>
    </dgm:pt>
    <dgm:pt modelId="{2D3C0D8F-33A3-4260-B0C2-5FA7D50B6968}" type="sibTrans" cxnId="{8BFC4071-5968-4DCB-8FCD-F40FF8C448FD}">
      <dgm:prSet/>
      <dgm:spPr/>
      <dgm:t>
        <a:bodyPr/>
        <a:lstStyle/>
        <a:p>
          <a:endParaRPr lang="zh-CN" altLang="en-US" b="1">
            <a:latin typeface="微软雅黑" panose="020B0503020204020204" pitchFamily="34" charset="-122"/>
            <a:ea typeface="微软雅黑" panose="020B0503020204020204" pitchFamily="34" charset="-122"/>
          </a:endParaRPr>
        </a:p>
      </dgm:t>
    </dgm:pt>
    <dgm:pt modelId="{1ADAF140-0158-4654-9E1E-C89450691561}">
      <dgm:prSet phldrT="[文本]"/>
      <dgm:spPr/>
      <dgm:t>
        <a:bodyPr/>
        <a:lstStyle/>
        <a:p>
          <a:r>
            <a:rPr lang="zh-CN" altLang="en-US" b="1" dirty="0" smtClean="0">
              <a:latin typeface="微软雅黑" panose="020B0503020204020204" pitchFamily="34" charset="-122"/>
              <a:ea typeface="微软雅黑" panose="020B0503020204020204" pitchFamily="34" charset="-122"/>
            </a:rPr>
            <a:t>开发测试</a:t>
          </a:r>
          <a:endParaRPr lang="zh-CN" altLang="en-US" b="1" dirty="0">
            <a:latin typeface="微软雅黑" panose="020B0503020204020204" pitchFamily="34" charset="-122"/>
            <a:ea typeface="微软雅黑" panose="020B0503020204020204" pitchFamily="34" charset="-122"/>
          </a:endParaRPr>
        </a:p>
      </dgm:t>
    </dgm:pt>
    <dgm:pt modelId="{549B0047-A53D-4CAF-ADF1-C15240FB3411}" type="parTrans" cxnId="{391B0E3B-2195-47C7-9328-8517BAB3AAC0}">
      <dgm:prSet/>
      <dgm:spPr/>
      <dgm:t>
        <a:bodyPr/>
        <a:lstStyle/>
        <a:p>
          <a:endParaRPr lang="zh-CN" altLang="en-US" b="1">
            <a:latin typeface="微软雅黑" panose="020B0503020204020204" pitchFamily="34" charset="-122"/>
            <a:ea typeface="微软雅黑" panose="020B0503020204020204" pitchFamily="34" charset="-122"/>
          </a:endParaRPr>
        </a:p>
      </dgm:t>
    </dgm:pt>
    <dgm:pt modelId="{3B81059F-2812-4862-8777-C9FF7FE8244D}" type="sibTrans" cxnId="{391B0E3B-2195-47C7-9328-8517BAB3AAC0}">
      <dgm:prSet/>
      <dgm:spPr/>
      <dgm:t>
        <a:bodyPr/>
        <a:lstStyle/>
        <a:p>
          <a:endParaRPr lang="zh-CN" altLang="en-US" b="1">
            <a:latin typeface="微软雅黑" panose="020B0503020204020204" pitchFamily="34" charset="-122"/>
            <a:ea typeface="微软雅黑" panose="020B0503020204020204" pitchFamily="34" charset="-122"/>
          </a:endParaRPr>
        </a:p>
      </dgm:t>
    </dgm:pt>
    <dgm:pt modelId="{2120DEFF-9504-443C-AEC7-223A3D53B440}">
      <dgm:prSet phldrT="[文本]"/>
      <dgm:spPr/>
      <dgm:t>
        <a:bodyPr/>
        <a:lstStyle/>
        <a:p>
          <a:r>
            <a:rPr lang="zh-CN" altLang="en-US" b="1" dirty="0" smtClean="0">
              <a:latin typeface="微软雅黑" panose="020B0503020204020204" pitchFamily="34" charset="-122"/>
              <a:ea typeface="微软雅黑" panose="020B0503020204020204" pitchFamily="34" charset="-122"/>
            </a:rPr>
            <a:t>界面集成</a:t>
          </a:r>
          <a:endParaRPr lang="zh-CN" altLang="en-US" b="1" dirty="0">
            <a:latin typeface="微软雅黑" panose="020B0503020204020204" pitchFamily="34" charset="-122"/>
            <a:ea typeface="微软雅黑" panose="020B0503020204020204" pitchFamily="34" charset="-122"/>
          </a:endParaRPr>
        </a:p>
      </dgm:t>
    </dgm:pt>
    <dgm:pt modelId="{9B7619EE-0DA1-4250-94B3-EBA77F662704}" type="parTrans" cxnId="{C9A49FB8-62BC-495F-9E4B-F7196C9C4922}">
      <dgm:prSet/>
      <dgm:spPr/>
      <dgm:t>
        <a:bodyPr/>
        <a:lstStyle/>
        <a:p>
          <a:endParaRPr lang="zh-CN" altLang="en-US" b="1">
            <a:latin typeface="微软雅黑" panose="020B0503020204020204" pitchFamily="34" charset="-122"/>
            <a:ea typeface="微软雅黑" panose="020B0503020204020204" pitchFamily="34" charset="-122"/>
          </a:endParaRPr>
        </a:p>
      </dgm:t>
    </dgm:pt>
    <dgm:pt modelId="{526C3CB7-49B9-45CB-855E-E35DF64F4B2F}" type="sibTrans" cxnId="{C9A49FB8-62BC-495F-9E4B-F7196C9C4922}">
      <dgm:prSet/>
      <dgm:spPr/>
      <dgm:t>
        <a:bodyPr/>
        <a:lstStyle/>
        <a:p>
          <a:endParaRPr lang="zh-CN" altLang="en-US" b="1">
            <a:latin typeface="微软雅黑" panose="020B0503020204020204" pitchFamily="34" charset="-122"/>
            <a:ea typeface="微软雅黑" panose="020B0503020204020204" pitchFamily="34" charset="-122"/>
          </a:endParaRPr>
        </a:p>
      </dgm:t>
    </dgm:pt>
    <dgm:pt modelId="{ECA2BE8E-19B3-4683-99AB-76689B7CD139}">
      <dgm:prSet phldrT="[文本]"/>
      <dgm:spPr/>
      <dgm:t>
        <a:bodyPr/>
        <a:lstStyle/>
        <a:p>
          <a:r>
            <a:rPr lang="zh-CN" altLang="en-US" b="1" dirty="0" smtClean="0">
              <a:latin typeface="微软雅黑" panose="020B0503020204020204" pitchFamily="34" charset="-122"/>
              <a:ea typeface="微软雅黑" panose="020B0503020204020204" pitchFamily="34" charset="-122"/>
            </a:rPr>
            <a:t>用户集成</a:t>
          </a:r>
          <a:endParaRPr lang="zh-CN" altLang="en-US" b="1" dirty="0">
            <a:latin typeface="微软雅黑" panose="020B0503020204020204" pitchFamily="34" charset="-122"/>
            <a:ea typeface="微软雅黑" panose="020B0503020204020204" pitchFamily="34" charset="-122"/>
          </a:endParaRPr>
        </a:p>
      </dgm:t>
    </dgm:pt>
    <dgm:pt modelId="{D0F20E19-1E60-4C52-824C-7EEB83BB77D6}" type="parTrans" cxnId="{7CCABD14-B36B-4D57-833C-F10D5C4EA067}">
      <dgm:prSet/>
      <dgm:spPr/>
      <dgm:t>
        <a:bodyPr/>
        <a:lstStyle/>
        <a:p>
          <a:endParaRPr lang="zh-CN" altLang="en-US" b="1">
            <a:latin typeface="微软雅黑" panose="020B0503020204020204" pitchFamily="34" charset="-122"/>
            <a:ea typeface="微软雅黑" panose="020B0503020204020204" pitchFamily="34" charset="-122"/>
          </a:endParaRPr>
        </a:p>
      </dgm:t>
    </dgm:pt>
    <dgm:pt modelId="{93DC7D54-11B6-4A40-B42B-38D564CAEDDD}" type="sibTrans" cxnId="{7CCABD14-B36B-4D57-833C-F10D5C4EA067}">
      <dgm:prSet/>
      <dgm:spPr/>
      <dgm:t>
        <a:bodyPr/>
        <a:lstStyle/>
        <a:p>
          <a:endParaRPr lang="zh-CN" altLang="en-US" b="1">
            <a:latin typeface="微软雅黑" panose="020B0503020204020204" pitchFamily="34" charset="-122"/>
            <a:ea typeface="微软雅黑" panose="020B0503020204020204" pitchFamily="34" charset="-122"/>
          </a:endParaRPr>
        </a:p>
      </dgm:t>
    </dgm:pt>
    <dgm:pt modelId="{26FCCC9A-B31B-4344-B418-FE6C0A798C83}">
      <dgm:prSet phldrT="[文本]"/>
      <dgm:spPr/>
      <dgm:t>
        <a:bodyPr/>
        <a:lstStyle/>
        <a:p>
          <a:r>
            <a:rPr lang="zh-CN" altLang="en-US" b="1" dirty="0" smtClean="0">
              <a:latin typeface="微软雅黑" panose="020B0503020204020204" pitchFamily="34" charset="-122"/>
              <a:ea typeface="微软雅黑" panose="020B0503020204020204" pitchFamily="34" charset="-122"/>
            </a:rPr>
            <a:t>交互定义</a:t>
          </a:r>
          <a:endParaRPr lang="zh-CN" altLang="en-US" b="1" dirty="0">
            <a:latin typeface="微软雅黑" panose="020B0503020204020204" pitchFamily="34" charset="-122"/>
            <a:ea typeface="微软雅黑" panose="020B0503020204020204" pitchFamily="34" charset="-122"/>
          </a:endParaRPr>
        </a:p>
      </dgm:t>
    </dgm:pt>
    <dgm:pt modelId="{28F51D59-86F8-4A47-9928-4172478862C8}" type="parTrans" cxnId="{E1D4C324-DD30-4BFE-B2B8-433E73FDE28D}">
      <dgm:prSet/>
      <dgm:spPr/>
      <dgm:t>
        <a:bodyPr/>
        <a:lstStyle/>
        <a:p>
          <a:endParaRPr lang="zh-CN" altLang="en-US"/>
        </a:p>
      </dgm:t>
    </dgm:pt>
    <dgm:pt modelId="{7FA6B15C-7EE3-46FC-89B3-EEE4A3E3935A}" type="sibTrans" cxnId="{E1D4C324-DD30-4BFE-B2B8-433E73FDE28D}">
      <dgm:prSet/>
      <dgm:spPr/>
      <dgm:t>
        <a:bodyPr/>
        <a:lstStyle/>
        <a:p>
          <a:endParaRPr lang="zh-CN" altLang="en-US"/>
        </a:p>
      </dgm:t>
    </dgm:pt>
    <dgm:pt modelId="{84A907B0-8E89-49C6-AE1E-ED345404ECEE}">
      <dgm:prSet phldrT="[文本]"/>
      <dgm:spPr/>
      <dgm:t>
        <a:bodyPr/>
        <a:lstStyle/>
        <a:p>
          <a:r>
            <a:rPr lang="zh-CN" altLang="en-US" b="1" dirty="0" smtClean="0">
              <a:latin typeface="微软雅黑" panose="020B0503020204020204" pitchFamily="34" charset="-122"/>
              <a:ea typeface="微软雅黑" panose="020B0503020204020204" pitchFamily="34" charset="-122"/>
            </a:rPr>
            <a:t>规范编制</a:t>
          </a:r>
          <a:endParaRPr lang="zh-CN" altLang="en-US" b="1" dirty="0">
            <a:latin typeface="微软雅黑" panose="020B0503020204020204" pitchFamily="34" charset="-122"/>
            <a:ea typeface="微软雅黑" panose="020B0503020204020204" pitchFamily="34" charset="-122"/>
          </a:endParaRPr>
        </a:p>
      </dgm:t>
    </dgm:pt>
    <dgm:pt modelId="{15649D43-49E5-4CB2-B497-D9D8C1698581}" type="parTrans" cxnId="{995BCADB-6161-4F31-ADFD-053DE683A328}">
      <dgm:prSet/>
      <dgm:spPr/>
      <dgm:t>
        <a:bodyPr/>
        <a:lstStyle/>
        <a:p>
          <a:endParaRPr lang="zh-CN" altLang="en-US"/>
        </a:p>
      </dgm:t>
    </dgm:pt>
    <dgm:pt modelId="{E74F3BF3-D3A2-4B86-853A-5D1698ED684D}" type="sibTrans" cxnId="{995BCADB-6161-4F31-ADFD-053DE683A328}">
      <dgm:prSet/>
      <dgm:spPr/>
      <dgm:t>
        <a:bodyPr/>
        <a:lstStyle/>
        <a:p>
          <a:endParaRPr lang="zh-CN" altLang="en-US"/>
        </a:p>
      </dgm:t>
    </dgm:pt>
    <dgm:pt modelId="{B8866C4E-6638-4BCC-BB0E-36E38D39F540}" type="pres">
      <dgm:prSet presAssocID="{371C5F3B-6C13-4D29-A4E3-5083FB0FD1A9}" presName="Name0" presStyleCnt="0">
        <dgm:presLayoutVars>
          <dgm:dir/>
          <dgm:animLvl val="lvl"/>
          <dgm:resizeHandles val="exact"/>
        </dgm:presLayoutVars>
      </dgm:prSet>
      <dgm:spPr/>
      <dgm:t>
        <a:bodyPr/>
        <a:lstStyle/>
        <a:p>
          <a:endParaRPr lang="zh-CN" altLang="en-US"/>
        </a:p>
      </dgm:t>
    </dgm:pt>
    <dgm:pt modelId="{A9BC5DDC-D0FC-4F95-9D9A-F13EDE63F22A}" type="pres">
      <dgm:prSet presAssocID="{90A18BE3-9D6D-41A5-B271-AD132A8C8BF4}" presName="composite" presStyleCnt="0"/>
      <dgm:spPr/>
    </dgm:pt>
    <dgm:pt modelId="{8339C731-039D-4298-B4FE-BF4762F82C02}" type="pres">
      <dgm:prSet presAssocID="{90A18BE3-9D6D-41A5-B271-AD132A8C8BF4}" presName="parTx" presStyleLbl="alignNode1" presStyleIdx="0" presStyleCnt="3">
        <dgm:presLayoutVars>
          <dgm:chMax val="0"/>
          <dgm:chPref val="0"/>
          <dgm:bulletEnabled val="1"/>
        </dgm:presLayoutVars>
      </dgm:prSet>
      <dgm:spPr/>
      <dgm:t>
        <a:bodyPr/>
        <a:lstStyle/>
        <a:p>
          <a:endParaRPr lang="zh-CN" altLang="en-US"/>
        </a:p>
      </dgm:t>
    </dgm:pt>
    <dgm:pt modelId="{E21DAF71-8C0D-4F70-8C37-5D7E30EC7107}" type="pres">
      <dgm:prSet presAssocID="{90A18BE3-9D6D-41A5-B271-AD132A8C8BF4}" presName="desTx" presStyleLbl="alignAccFollowNode1" presStyleIdx="0" presStyleCnt="3">
        <dgm:presLayoutVars>
          <dgm:bulletEnabled val="1"/>
        </dgm:presLayoutVars>
      </dgm:prSet>
      <dgm:spPr/>
      <dgm:t>
        <a:bodyPr/>
        <a:lstStyle/>
        <a:p>
          <a:endParaRPr lang="zh-CN" altLang="en-US"/>
        </a:p>
      </dgm:t>
    </dgm:pt>
    <dgm:pt modelId="{61115407-1187-4442-A809-A10CAC8E49EB}" type="pres">
      <dgm:prSet presAssocID="{B0302301-91AD-4268-9414-70C210172495}" presName="space" presStyleCnt="0"/>
      <dgm:spPr/>
    </dgm:pt>
    <dgm:pt modelId="{B7D1E924-0843-4E22-9C47-C547BE2595AA}" type="pres">
      <dgm:prSet presAssocID="{F2356AA0-0278-4B85-872A-0324CA374E95}" presName="composite" presStyleCnt="0"/>
      <dgm:spPr/>
    </dgm:pt>
    <dgm:pt modelId="{56F4C4C8-9F72-4C15-A3AC-F3FF3961B4E1}" type="pres">
      <dgm:prSet presAssocID="{F2356AA0-0278-4B85-872A-0324CA374E95}" presName="parTx" presStyleLbl="alignNode1" presStyleIdx="1" presStyleCnt="3">
        <dgm:presLayoutVars>
          <dgm:chMax val="0"/>
          <dgm:chPref val="0"/>
          <dgm:bulletEnabled val="1"/>
        </dgm:presLayoutVars>
      </dgm:prSet>
      <dgm:spPr/>
      <dgm:t>
        <a:bodyPr/>
        <a:lstStyle/>
        <a:p>
          <a:endParaRPr lang="zh-CN" altLang="en-US"/>
        </a:p>
      </dgm:t>
    </dgm:pt>
    <dgm:pt modelId="{691D1CCE-F875-4B88-9A27-9585D9D4B50C}" type="pres">
      <dgm:prSet presAssocID="{F2356AA0-0278-4B85-872A-0324CA374E95}" presName="desTx" presStyleLbl="alignAccFollowNode1" presStyleIdx="1" presStyleCnt="3">
        <dgm:presLayoutVars>
          <dgm:bulletEnabled val="1"/>
        </dgm:presLayoutVars>
      </dgm:prSet>
      <dgm:spPr/>
      <dgm:t>
        <a:bodyPr/>
        <a:lstStyle/>
        <a:p>
          <a:endParaRPr lang="zh-CN" altLang="en-US"/>
        </a:p>
      </dgm:t>
    </dgm:pt>
    <dgm:pt modelId="{971F5742-89E2-4356-B92F-41267A584870}" type="pres">
      <dgm:prSet presAssocID="{A03D2762-3FB8-4E38-B3A1-444AFED835C4}" presName="space" presStyleCnt="0"/>
      <dgm:spPr/>
    </dgm:pt>
    <dgm:pt modelId="{B4C6DC41-42C3-4FCB-A596-0B34082BBDE3}" type="pres">
      <dgm:prSet presAssocID="{318595C3-2F68-495A-916C-415C822B408A}" presName="composite" presStyleCnt="0"/>
      <dgm:spPr/>
    </dgm:pt>
    <dgm:pt modelId="{285CA6B0-CCF5-4ED9-AC0D-F60DFFBA4CB6}" type="pres">
      <dgm:prSet presAssocID="{318595C3-2F68-495A-916C-415C822B408A}" presName="parTx" presStyleLbl="alignNode1" presStyleIdx="2" presStyleCnt="3" custLinFactNeighborX="3670">
        <dgm:presLayoutVars>
          <dgm:chMax val="0"/>
          <dgm:chPref val="0"/>
          <dgm:bulletEnabled val="1"/>
        </dgm:presLayoutVars>
      </dgm:prSet>
      <dgm:spPr/>
      <dgm:t>
        <a:bodyPr/>
        <a:lstStyle/>
        <a:p>
          <a:endParaRPr lang="zh-CN" altLang="en-US"/>
        </a:p>
      </dgm:t>
    </dgm:pt>
    <dgm:pt modelId="{9EA10D27-329F-4425-B951-938386C3B93C}" type="pres">
      <dgm:prSet presAssocID="{318595C3-2F68-495A-916C-415C822B408A}" presName="desTx" presStyleLbl="alignAccFollowNode1" presStyleIdx="2" presStyleCnt="3">
        <dgm:presLayoutVars>
          <dgm:bulletEnabled val="1"/>
        </dgm:presLayoutVars>
      </dgm:prSet>
      <dgm:spPr/>
      <dgm:t>
        <a:bodyPr/>
        <a:lstStyle/>
        <a:p>
          <a:endParaRPr lang="zh-CN" altLang="en-US"/>
        </a:p>
      </dgm:t>
    </dgm:pt>
  </dgm:ptLst>
  <dgm:cxnLst>
    <dgm:cxn modelId="{E2FBBD97-62F3-4DAF-960F-EECDAAE52266}" type="presOf" srcId="{84F70A11-7207-496A-B068-FAD8D17F6BC7}" destId="{E21DAF71-8C0D-4F70-8C37-5D7E30EC7107}" srcOrd="0" destOrd="0" presId="urn:microsoft.com/office/officeart/2005/8/layout/hList1"/>
    <dgm:cxn modelId="{1BBB411E-6D75-407D-B6C6-BEAEB8578EF7}" type="presOf" srcId="{98490E72-B62F-453A-A29A-85CB8A04AAF2}" destId="{691D1CCE-F875-4B88-9A27-9585D9D4B50C}" srcOrd="0" destOrd="0" presId="urn:microsoft.com/office/officeart/2005/8/layout/hList1"/>
    <dgm:cxn modelId="{BB1B9868-4FA8-4294-B697-9AF9084F19A9}" srcId="{F2356AA0-0278-4B85-872A-0324CA374E95}" destId="{98490E72-B62F-453A-A29A-85CB8A04AAF2}" srcOrd="0" destOrd="0" parTransId="{3E9BB96C-38E1-4A3C-A086-F01F3B0B2059}" sibTransId="{8FA81A11-4A68-4997-8586-0425ADA24CA6}"/>
    <dgm:cxn modelId="{E27270CB-92C8-4329-9C58-97F8A750D6DA}" type="presOf" srcId="{1CCC9F8B-7C1E-44F9-BB20-EDCF5C3795A5}" destId="{E21DAF71-8C0D-4F70-8C37-5D7E30EC7107}" srcOrd="0" destOrd="1" presId="urn:microsoft.com/office/officeart/2005/8/layout/hList1"/>
    <dgm:cxn modelId="{FE3C5B06-9408-4982-B647-BBF6F262F0AF}" type="presOf" srcId="{26FCCC9A-B31B-4344-B418-FE6C0A798C83}" destId="{9EA10D27-329F-4425-B951-938386C3B93C}" srcOrd="0" destOrd="1" presId="urn:microsoft.com/office/officeart/2005/8/layout/hList1"/>
    <dgm:cxn modelId="{8BFC4071-5968-4DCB-8FCD-F40FF8C448FD}" srcId="{318595C3-2F68-495A-916C-415C822B408A}" destId="{E5492CD9-D86D-4326-AF03-9D486BB933AD}" srcOrd="0" destOrd="0" parTransId="{BB5768BE-3903-4B15-B7B3-F2F1D85C3F95}" sibTransId="{2D3C0D8F-33A3-4260-B0C2-5FA7D50B6968}"/>
    <dgm:cxn modelId="{4B3688EE-88AA-4C62-9DA9-B29E3D9AD332}" type="presOf" srcId="{ECA2BE8E-19B3-4683-99AB-76689B7CD139}" destId="{691D1CCE-F875-4B88-9A27-9585D9D4B50C}" srcOrd="0" destOrd="1" presId="urn:microsoft.com/office/officeart/2005/8/layout/hList1"/>
    <dgm:cxn modelId="{5B9D61DC-5C76-4926-AB21-1CDC20382954}" type="presOf" srcId="{C5CFC042-110A-44CF-9AB9-26342B988BF9}" destId="{691D1CCE-F875-4B88-9A27-9585D9D4B50C}" srcOrd="0" destOrd="2" presId="urn:microsoft.com/office/officeart/2005/8/layout/hList1"/>
    <dgm:cxn modelId="{DBA18F76-AE96-4377-AB35-4DC87F0FAC1C}" type="presOf" srcId="{84A907B0-8E89-49C6-AE1E-ED345404ECEE}" destId="{9EA10D27-329F-4425-B951-938386C3B93C}" srcOrd="0" destOrd="2" presId="urn:microsoft.com/office/officeart/2005/8/layout/hList1"/>
    <dgm:cxn modelId="{7CCABD14-B36B-4D57-833C-F10D5C4EA067}" srcId="{F2356AA0-0278-4B85-872A-0324CA374E95}" destId="{ECA2BE8E-19B3-4683-99AB-76689B7CD139}" srcOrd="1" destOrd="0" parTransId="{D0F20E19-1E60-4C52-824C-7EEB83BB77D6}" sibTransId="{93DC7D54-11B6-4A40-B42B-38D564CAEDDD}"/>
    <dgm:cxn modelId="{2CA6A92D-090F-4962-ACD2-B6EE5DBC8BEE}" type="presOf" srcId="{2120DEFF-9504-443C-AEC7-223A3D53B440}" destId="{E21DAF71-8C0D-4F70-8C37-5D7E30EC7107}" srcOrd="0" destOrd="2" presId="urn:microsoft.com/office/officeart/2005/8/layout/hList1"/>
    <dgm:cxn modelId="{617E0328-CD03-4D0F-9372-8FD29799B94E}" type="presOf" srcId="{F2356AA0-0278-4B85-872A-0324CA374E95}" destId="{56F4C4C8-9F72-4C15-A3AC-F3FF3961B4E1}" srcOrd="0" destOrd="0" presId="urn:microsoft.com/office/officeart/2005/8/layout/hList1"/>
    <dgm:cxn modelId="{231E6A88-4E7F-4C01-BBE1-C8F52A2AF782}" type="presOf" srcId="{E5492CD9-D86D-4326-AF03-9D486BB933AD}" destId="{9EA10D27-329F-4425-B951-938386C3B93C}" srcOrd="0" destOrd="0" presId="urn:microsoft.com/office/officeart/2005/8/layout/hList1"/>
    <dgm:cxn modelId="{149E58F3-E68C-4A17-8CC4-5AE7C9800783}" srcId="{90A18BE3-9D6D-41A5-B271-AD132A8C8BF4}" destId="{1CCC9F8B-7C1E-44F9-BB20-EDCF5C3795A5}" srcOrd="1" destOrd="0" parTransId="{7C2A015B-B229-454D-8B0A-540035682834}" sibTransId="{E2F2D1FB-6A06-4020-BA27-80F60C243DDA}"/>
    <dgm:cxn modelId="{D0CFEC56-30AF-4B5F-B3A9-9BE3610E1A85}" type="presOf" srcId="{1ADAF140-0158-4654-9E1E-C89450691561}" destId="{9EA10D27-329F-4425-B951-938386C3B93C}" srcOrd="0" destOrd="3" presId="urn:microsoft.com/office/officeart/2005/8/layout/hList1"/>
    <dgm:cxn modelId="{3D65DAC9-89BB-4CD4-9110-7ECE95FED9B5}" srcId="{371C5F3B-6C13-4D29-A4E3-5083FB0FD1A9}" destId="{318595C3-2F68-495A-916C-415C822B408A}" srcOrd="2" destOrd="0" parTransId="{BD82C712-3A98-42A0-9DE6-FF34C0BFEA61}" sibTransId="{EDB914D3-2C10-4E45-84B1-6796E082685D}"/>
    <dgm:cxn modelId="{BC63CF2A-D14A-4BB9-9758-C4869D1A117F}" srcId="{90A18BE3-9D6D-41A5-B271-AD132A8C8BF4}" destId="{84F70A11-7207-496A-B068-FAD8D17F6BC7}" srcOrd="0" destOrd="0" parTransId="{664969AB-5350-428A-96FF-985F1EE0C0DD}" sibTransId="{7B66D24B-A80C-4050-B8D4-21E7C6EFEB27}"/>
    <dgm:cxn modelId="{91153458-BDAD-4F29-84C0-DCFF51E26CFD}" srcId="{371C5F3B-6C13-4D29-A4E3-5083FB0FD1A9}" destId="{90A18BE3-9D6D-41A5-B271-AD132A8C8BF4}" srcOrd="0" destOrd="0" parTransId="{B8908780-38D8-4358-99A0-776B90EA5628}" sibTransId="{B0302301-91AD-4268-9414-70C210172495}"/>
    <dgm:cxn modelId="{391B0E3B-2195-47C7-9328-8517BAB3AAC0}" srcId="{318595C3-2F68-495A-916C-415C822B408A}" destId="{1ADAF140-0158-4654-9E1E-C89450691561}" srcOrd="3" destOrd="0" parTransId="{549B0047-A53D-4CAF-ADF1-C15240FB3411}" sibTransId="{3B81059F-2812-4862-8777-C9FF7FE8244D}"/>
    <dgm:cxn modelId="{3A175C18-E638-4D3B-91AD-81F3248001CE}" type="presOf" srcId="{371C5F3B-6C13-4D29-A4E3-5083FB0FD1A9}" destId="{B8866C4E-6638-4BCC-BB0E-36E38D39F540}" srcOrd="0" destOrd="0" presId="urn:microsoft.com/office/officeart/2005/8/layout/hList1"/>
    <dgm:cxn modelId="{E1D4C324-DD30-4BFE-B2B8-433E73FDE28D}" srcId="{318595C3-2F68-495A-916C-415C822B408A}" destId="{26FCCC9A-B31B-4344-B418-FE6C0A798C83}" srcOrd="1" destOrd="0" parTransId="{28F51D59-86F8-4A47-9928-4172478862C8}" sibTransId="{7FA6B15C-7EE3-46FC-89B3-EEE4A3E3935A}"/>
    <dgm:cxn modelId="{40E64109-A94A-40A5-A7BF-F52241DEA830}" srcId="{371C5F3B-6C13-4D29-A4E3-5083FB0FD1A9}" destId="{F2356AA0-0278-4B85-872A-0324CA374E95}" srcOrd="1" destOrd="0" parTransId="{6B7B7A57-7BC4-4E0F-BA85-2FFBE38CC910}" sibTransId="{A03D2762-3FB8-4E38-B3A1-444AFED835C4}"/>
    <dgm:cxn modelId="{995BCADB-6161-4F31-ADFD-053DE683A328}" srcId="{318595C3-2F68-495A-916C-415C822B408A}" destId="{84A907B0-8E89-49C6-AE1E-ED345404ECEE}" srcOrd="2" destOrd="0" parTransId="{15649D43-49E5-4CB2-B497-D9D8C1698581}" sibTransId="{E74F3BF3-D3A2-4B86-853A-5D1698ED684D}"/>
    <dgm:cxn modelId="{C9A49FB8-62BC-495F-9E4B-F7196C9C4922}" srcId="{90A18BE3-9D6D-41A5-B271-AD132A8C8BF4}" destId="{2120DEFF-9504-443C-AEC7-223A3D53B440}" srcOrd="2" destOrd="0" parTransId="{9B7619EE-0DA1-4250-94B3-EBA77F662704}" sibTransId="{526C3CB7-49B9-45CB-855E-E35DF64F4B2F}"/>
    <dgm:cxn modelId="{236F626B-3D84-4265-8AC6-7AC07E0CC57F}" type="presOf" srcId="{90A18BE3-9D6D-41A5-B271-AD132A8C8BF4}" destId="{8339C731-039D-4298-B4FE-BF4762F82C02}" srcOrd="0" destOrd="0" presId="urn:microsoft.com/office/officeart/2005/8/layout/hList1"/>
    <dgm:cxn modelId="{98AD654C-BA0C-461E-BA52-F8312D9C8982}" srcId="{F2356AA0-0278-4B85-872A-0324CA374E95}" destId="{C5CFC042-110A-44CF-9AB9-26342B988BF9}" srcOrd="2" destOrd="0" parTransId="{203D6493-678C-42BD-9F16-9FC73B0385F5}" sibTransId="{8FD679B4-E4AD-40CD-9BAB-7429938F2261}"/>
    <dgm:cxn modelId="{ED7C039D-5F4E-4CD2-B1BD-7B854C6D76BD}" type="presOf" srcId="{318595C3-2F68-495A-916C-415C822B408A}" destId="{285CA6B0-CCF5-4ED9-AC0D-F60DFFBA4CB6}" srcOrd="0" destOrd="0" presId="urn:microsoft.com/office/officeart/2005/8/layout/hList1"/>
    <dgm:cxn modelId="{60EB5866-FA24-4114-8382-1BAB89784539}" type="presParOf" srcId="{B8866C4E-6638-4BCC-BB0E-36E38D39F540}" destId="{A9BC5DDC-D0FC-4F95-9D9A-F13EDE63F22A}" srcOrd="0" destOrd="0" presId="urn:microsoft.com/office/officeart/2005/8/layout/hList1"/>
    <dgm:cxn modelId="{5EE6A9FB-9D4D-42FF-B8DD-A126508EE4E9}" type="presParOf" srcId="{A9BC5DDC-D0FC-4F95-9D9A-F13EDE63F22A}" destId="{8339C731-039D-4298-B4FE-BF4762F82C02}" srcOrd="0" destOrd="0" presId="urn:microsoft.com/office/officeart/2005/8/layout/hList1"/>
    <dgm:cxn modelId="{DD1EE0FA-046E-45B2-984A-30648CB20C33}" type="presParOf" srcId="{A9BC5DDC-D0FC-4F95-9D9A-F13EDE63F22A}" destId="{E21DAF71-8C0D-4F70-8C37-5D7E30EC7107}" srcOrd="1" destOrd="0" presId="urn:microsoft.com/office/officeart/2005/8/layout/hList1"/>
    <dgm:cxn modelId="{D8729413-0901-4E4A-A671-AE741EC46953}" type="presParOf" srcId="{B8866C4E-6638-4BCC-BB0E-36E38D39F540}" destId="{61115407-1187-4442-A809-A10CAC8E49EB}" srcOrd="1" destOrd="0" presId="urn:microsoft.com/office/officeart/2005/8/layout/hList1"/>
    <dgm:cxn modelId="{F0284810-FBC4-476F-A817-E4946CAFF88A}" type="presParOf" srcId="{B8866C4E-6638-4BCC-BB0E-36E38D39F540}" destId="{B7D1E924-0843-4E22-9C47-C547BE2595AA}" srcOrd="2" destOrd="0" presId="urn:microsoft.com/office/officeart/2005/8/layout/hList1"/>
    <dgm:cxn modelId="{6C61D381-ECEA-4239-9B20-DF15E73E1801}" type="presParOf" srcId="{B7D1E924-0843-4E22-9C47-C547BE2595AA}" destId="{56F4C4C8-9F72-4C15-A3AC-F3FF3961B4E1}" srcOrd="0" destOrd="0" presId="urn:microsoft.com/office/officeart/2005/8/layout/hList1"/>
    <dgm:cxn modelId="{27644F4A-206E-4433-B114-A1282BF30567}" type="presParOf" srcId="{B7D1E924-0843-4E22-9C47-C547BE2595AA}" destId="{691D1CCE-F875-4B88-9A27-9585D9D4B50C}" srcOrd="1" destOrd="0" presId="urn:microsoft.com/office/officeart/2005/8/layout/hList1"/>
    <dgm:cxn modelId="{26B1618E-C85F-462F-AC6A-17714532A5CB}" type="presParOf" srcId="{B8866C4E-6638-4BCC-BB0E-36E38D39F540}" destId="{971F5742-89E2-4356-B92F-41267A584870}" srcOrd="3" destOrd="0" presId="urn:microsoft.com/office/officeart/2005/8/layout/hList1"/>
    <dgm:cxn modelId="{B8BD6FE6-98E3-4B95-B95F-1C99EC752305}" type="presParOf" srcId="{B8866C4E-6638-4BCC-BB0E-36E38D39F540}" destId="{B4C6DC41-42C3-4FCB-A596-0B34082BBDE3}" srcOrd="4" destOrd="0" presId="urn:microsoft.com/office/officeart/2005/8/layout/hList1"/>
    <dgm:cxn modelId="{B2C52829-DECD-4B61-A6E1-3E32D483BEF7}" type="presParOf" srcId="{B4C6DC41-42C3-4FCB-A596-0B34082BBDE3}" destId="{285CA6B0-CCF5-4ED9-AC0D-F60DFFBA4CB6}" srcOrd="0" destOrd="0" presId="urn:microsoft.com/office/officeart/2005/8/layout/hList1"/>
    <dgm:cxn modelId="{686F37F2-FF0C-4C76-AE6C-D604BAE77331}" type="presParOf" srcId="{B4C6DC41-42C3-4FCB-A596-0B34082BBDE3}" destId="{9EA10D27-329F-4425-B951-938386C3B9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F7F760-972A-49C5-B7AC-A932B659B69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73B0EEBB-FB65-4C55-8C12-73CE54F49E30}">
      <dgm:prSet custT="1"/>
      <dgm:spPr/>
      <dgm:t>
        <a:bodyPr/>
        <a:lstStyle/>
        <a:p>
          <a:r>
            <a:rPr lang="zh-CN" altLang="en-US" sz="2000" dirty="0" smtClean="0">
              <a:solidFill>
                <a:srgbClr val="C00000"/>
              </a:solidFill>
              <a:latin typeface="微软雅黑" panose="020B0503020204020204" pitchFamily="34" charset="-122"/>
              <a:ea typeface="微软雅黑" panose="020B0503020204020204" pitchFamily="34" charset="-122"/>
            </a:rPr>
            <a:t>补充内容</a:t>
          </a:r>
          <a:r>
            <a:rPr lang="en-US" altLang="zh-CN" sz="2000" dirty="0" smtClean="0">
              <a:solidFill>
                <a:srgbClr val="C00000"/>
              </a:solidFill>
              <a:latin typeface="微软雅黑" panose="020B0503020204020204" pitchFamily="34" charset="-122"/>
              <a:ea typeface="微软雅黑" panose="020B0503020204020204" pitchFamily="34" charset="-122"/>
            </a:rPr>
            <a:t>-</a:t>
          </a:r>
          <a:r>
            <a:rPr lang="zh-CN" altLang="en-US" sz="2000" dirty="0" smtClean="0">
              <a:solidFill>
                <a:srgbClr val="C00000"/>
              </a:solidFill>
              <a:latin typeface="微软雅黑" panose="020B0503020204020204" pitchFamily="34" charset="-122"/>
              <a:ea typeface="微软雅黑" panose="020B0503020204020204" pitchFamily="34" charset="-122"/>
            </a:rPr>
            <a:t>标准化</a:t>
          </a:r>
          <a:endParaRPr lang="zh-CN" altLang="en-US" sz="2000" dirty="0">
            <a:solidFill>
              <a:srgbClr val="C00000"/>
            </a:solidFill>
            <a:latin typeface="微软雅黑" panose="020B0503020204020204" pitchFamily="34" charset="-122"/>
            <a:ea typeface="微软雅黑" panose="020B0503020204020204" pitchFamily="34" charset="-122"/>
          </a:endParaRPr>
        </a:p>
      </dgm:t>
    </dgm:pt>
    <dgm:pt modelId="{69CB9807-918B-45BA-A79B-2E5F204850DB}" type="parTrans" cxnId="{BA1994AD-ECC1-411D-83E7-C0B313270FED}">
      <dgm:prSet/>
      <dgm:spPr/>
      <dgm:t>
        <a:bodyPr/>
        <a:lstStyle/>
        <a:p>
          <a:endParaRPr lang="zh-CN" altLang="en-US"/>
        </a:p>
      </dgm:t>
    </dgm:pt>
    <dgm:pt modelId="{A469201F-DB6D-42AE-8EA7-B2346A498BD1}" type="sibTrans" cxnId="{BA1994AD-ECC1-411D-83E7-C0B313270FED}">
      <dgm:prSet/>
      <dgm:spPr/>
      <dgm:t>
        <a:bodyPr/>
        <a:lstStyle/>
        <a:p>
          <a:endParaRPr lang="zh-CN" altLang="en-US"/>
        </a:p>
      </dgm:t>
    </dgm:pt>
    <dgm:pt modelId="{4692D256-5CB5-4AAC-A56C-308B75AB891D}" type="pres">
      <dgm:prSet presAssocID="{38F7F760-972A-49C5-B7AC-A932B659B693}" presName="linear" presStyleCnt="0">
        <dgm:presLayoutVars>
          <dgm:dir/>
          <dgm:animLvl val="lvl"/>
          <dgm:resizeHandles val="exact"/>
        </dgm:presLayoutVars>
      </dgm:prSet>
      <dgm:spPr/>
      <dgm:t>
        <a:bodyPr/>
        <a:lstStyle/>
        <a:p>
          <a:endParaRPr kumimoji="1" lang="ja-JP" altLang="en-US"/>
        </a:p>
      </dgm:t>
    </dgm:pt>
    <dgm:pt modelId="{A4C8503F-14F1-4D80-8767-2AF5A5C0FAA3}" type="pres">
      <dgm:prSet presAssocID="{73B0EEBB-FB65-4C55-8C12-73CE54F49E30}" presName="parentLin" presStyleCnt="0"/>
      <dgm:spPr/>
    </dgm:pt>
    <dgm:pt modelId="{09660098-5713-4190-BD19-B5DC01FBC304}" type="pres">
      <dgm:prSet presAssocID="{73B0EEBB-FB65-4C55-8C12-73CE54F49E30}" presName="parentLeftMargin" presStyleLbl="node1" presStyleIdx="0" presStyleCnt="1"/>
      <dgm:spPr/>
      <dgm:t>
        <a:bodyPr/>
        <a:lstStyle/>
        <a:p>
          <a:endParaRPr lang="zh-CN" altLang="en-US"/>
        </a:p>
      </dgm:t>
    </dgm:pt>
    <dgm:pt modelId="{4B41A084-1DCD-4979-86D0-8EC5ED768980}" type="pres">
      <dgm:prSet presAssocID="{73B0EEBB-FB65-4C55-8C12-73CE54F49E30}" presName="parentText" presStyleLbl="node1" presStyleIdx="0" presStyleCnt="1">
        <dgm:presLayoutVars>
          <dgm:chMax val="0"/>
          <dgm:bulletEnabled val="1"/>
        </dgm:presLayoutVars>
      </dgm:prSet>
      <dgm:spPr/>
      <dgm:t>
        <a:bodyPr/>
        <a:lstStyle/>
        <a:p>
          <a:endParaRPr lang="zh-CN" altLang="en-US"/>
        </a:p>
      </dgm:t>
    </dgm:pt>
    <dgm:pt modelId="{15F27A40-AE5F-4819-943E-9585D2268103}" type="pres">
      <dgm:prSet presAssocID="{73B0EEBB-FB65-4C55-8C12-73CE54F49E30}" presName="negativeSpace" presStyleCnt="0"/>
      <dgm:spPr/>
    </dgm:pt>
    <dgm:pt modelId="{3B849048-A7B2-4C22-A823-60A4E85CCC2C}" type="pres">
      <dgm:prSet presAssocID="{73B0EEBB-FB65-4C55-8C12-73CE54F49E30}" presName="childText" presStyleLbl="conFgAcc1" presStyleIdx="0" presStyleCnt="1">
        <dgm:presLayoutVars>
          <dgm:bulletEnabled val="1"/>
        </dgm:presLayoutVars>
      </dgm:prSet>
      <dgm:spPr/>
    </dgm:pt>
  </dgm:ptLst>
  <dgm:cxnLst>
    <dgm:cxn modelId="{BA1994AD-ECC1-411D-83E7-C0B313270FED}" srcId="{38F7F760-972A-49C5-B7AC-A932B659B693}" destId="{73B0EEBB-FB65-4C55-8C12-73CE54F49E30}" srcOrd="0" destOrd="0" parTransId="{69CB9807-918B-45BA-A79B-2E5F204850DB}" sibTransId="{A469201F-DB6D-42AE-8EA7-B2346A498BD1}"/>
    <dgm:cxn modelId="{01BBF0F7-0598-4720-9C7E-28DDF1437477}" type="presOf" srcId="{73B0EEBB-FB65-4C55-8C12-73CE54F49E30}" destId="{09660098-5713-4190-BD19-B5DC01FBC304}" srcOrd="0" destOrd="0" presId="urn:microsoft.com/office/officeart/2005/8/layout/list1"/>
    <dgm:cxn modelId="{C89711B8-9BD8-41C1-865D-B4C1BE3B5CCD}" type="presOf" srcId="{38F7F760-972A-49C5-B7AC-A932B659B693}" destId="{4692D256-5CB5-4AAC-A56C-308B75AB891D}" srcOrd="0" destOrd="0" presId="urn:microsoft.com/office/officeart/2005/8/layout/list1"/>
    <dgm:cxn modelId="{F1E9FF0F-F627-4B76-AF5E-098B41F09975}" type="presOf" srcId="{73B0EEBB-FB65-4C55-8C12-73CE54F49E30}" destId="{4B41A084-1DCD-4979-86D0-8EC5ED768980}" srcOrd="1" destOrd="0" presId="urn:microsoft.com/office/officeart/2005/8/layout/list1"/>
    <dgm:cxn modelId="{024C1127-8033-4E7D-A741-62B1E2DD2591}" type="presParOf" srcId="{4692D256-5CB5-4AAC-A56C-308B75AB891D}" destId="{A4C8503F-14F1-4D80-8767-2AF5A5C0FAA3}" srcOrd="0" destOrd="0" presId="urn:microsoft.com/office/officeart/2005/8/layout/list1"/>
    <dgm:cxn modelId="{4FC5BC5A-2636-44A6-98C2-9950F291AC5F}" type="presParOf" srcId="{A4C8503F-14F1-4D80-8767-2AF5A5C0FAA3}" destId="{09660098-5713-4190-BD19-B5DC01FBC304}" srcOrd="0" destOrd="0" presId="urn:microsoft.com/office/officeart/2005/8/layout/list1"/>
    <dgm:cxn modelId="{30F66907-91BA-411C-8AB6-B89D5B6243B8}" type="presParOf" srcId="{A4C8503F-14F1-4D80-8767-2AF5A5C0FAA3}" destId="{4B41A084-1DCD-4979-86D0-8EC5ED768980}" srcOrd="1" destOrd="0" presId="urn:microsoft.com/office/officeart/2005/8/layout/list1"/>
    <dgm:cxn modelId="{F32AC58C-C455-4487-B531-CF4B15F223AF}" type="presParOf" srcId="{4692D256-5CB5-4AAC-A56C-308B75AB891D}" destId="{15F27A40-AE5F-4819-943E-9585D2268103}" srcOrd="1" destOrd="0" presId="urn:microsoft.com/office/officeart/2005/8/layout/list1"/>
    <dgm:cxn modelId="{3A5ED1BC-1EB4-4C75-ADE0-FBAEE74F9E36}" type="presParOf" srcId="{4692D256-5CB5-4AAC-A56C-308B75AB891D}" destId="{3B849048-A7B2-4C22-A823-60A4E85CCC2C}" srcOrd="2" destOrd="0" presId="urn:microsoft.com/office/officeart/2005/8/layout/list1"/>
  </dgm:cxnLst>
  <dgm:bg>
    <a:noFill/>
  </dgm:bg>
  <dgm:whole>
    <a:ln w="3175"/>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BE5A506-1BA2-4DB3-A879-8FCF128F503C}"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zh-CN" altLang="en-US"/>
        </a:p>
      </dgm:t>
    </dgm:pt>
    <dgm:pt modelId="{5F6C7BB9-1EAB-4519-B621-E6AFC3503B78}">
      <dgm:prSet phldrT="[文本]"/>
      <dgm:spPr/>
      <dgm:t>
        <a:bodyPr/>
        <a:lstStyle/>
        <a:p>
          <a:r>
            <a:rPr lang="en-US" altLang="zh-CN" dirty="0" smtClean="0">
              <a:latin typeface="微软雅黑" panose="020B0503020204020204" pitchFamily="34" charset="-122"/>
              <a:ea typeface="微软雅黑" panose="020B0503020204020204" pitchFamily="34" charset="-122"/>
            </a:rPr>
            <a:t>CDA</a:t>
          </a:r>
          <a:endParaRPr lang="zh-CN" altLang="en-US" dirty="0">
            <a:latin typeface="微软雅黑" panose="020B0503020204020204" pitchFamily="34" charset="-122"/>
            <a:ea typeface="微软雅黑" panose="020B0503020204020204" pitchFamily="34" charset="-122"/>
          </a:endParaRPr>
        </a:p>
      </dgm:t>
    </dgm:pt>
    <dgm:pt modelId="{587B6659-40E0-4914-988A-8E9879612478}" type="parTrans" cxnId="{A4263B44-9800-46B9-B1B0-D014908C1D7C}">
      <dgm:prSet/>
      <dgm:spPr/>
      <dgm:t>
        <a:bodyPr/>
        <a:lstStyle/>
        <a:p>
          <a:endParaRPr lang="zh-CN" altLang="en-US">
            <a:latin typeface="微软雅黑" panose="020B0503020204020204" pitchFamily="34" charset="-122"/>
            <a:ea typeface="微软雅黑" panose="020B0503020204020204" pitchFamily="34" charset="-122"/>
          </a:endParaRPr>
        </a:p>
      </dgm:t>
    </dgm:pt>
    <dgm:pt modelId="{569DA441-3270-430B-A5FD-1586A96B6B8D}" type="sibTrans" cxnId="{A4263B44-9800-46B9-B1B0-D014908C1D7C}">
      <dgm:prSet/>
      <dgm:spPr/>
      <dgm:t>
        <a:bodyPr/>
        <a:lstStyle/>
        <a:p>
          <a:endParaRPr lang="zh-CN" altLang="en-US">
            <a:latin typeface="微软雅黑" panose="020B0503020204020204" pitchFamily="34" charset="-122"/>
            <a:ea typeface="微软雅黑" panose="020B0503020204020204" pitchFamily="34" charset="-122"/>
          </a:endParaRPr>
        </a:p>
      </dgm:t>
    </dgm:pt>
    <dgm:pt modelId="{84DA0BDE-FE41-44B2-A2A8-F748396A4C57}">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持久性、可管理性、语义性、完整性和可读性</a:t>
          </a:r>
          <a:endParaRPr lang="zh-CN" altLang="en-US" sz="2000" dirty="0">
            <a:latin typeface="微软雅黑" panose="020B0503020204020204" pitchFamily="34" charset="-122"/>
            <a:ea typeface="微软雅黑" panose="020B0503020204020204" pitchFamily="34" charset="-122"/>
          </a:endParaRPr>
        </a:p>
      </dgm:t>
    </dgm:pt>
    <dgm:pt modelId="{49F33FE2-E0AA-4DC9-BEF4-A8316D4F74CF}" type="parTrans" cxnId="{020DE3D4-8831-410A-A812-34C6E52AEBD3}">
      <dgm:prSet/>
      <dgm:spPr/>
      <dgm:t>
        <a:bodyPr/>
        <a:lstStyle/>
        <a:p>
          <a:endParaRPr lang="zh-CN" altLang="en-US">
            <a:latin typeface="微软雅黑" panose="020B0503020204020204" pitchFamily="34" charset="-122"/>
            <a:ea typeface="微软雅黑" panose="020B0503020204020204" pitchFamily="34" charset="-122"/>
          </a:endParaRPr>
        </a:p>
      </dgm:t>
    </dgm:pt>
    <dgm:pt modelId="{BA719E31-A18A-4AE4-A09B-BD0819D56BE6}" type="sibTrans" cxnId="{020DE3D4-8831-410A-A812-34C6E52AEBD3}">
      <dgm:prSet/>
      <dgm:spPr/>
      <dgm:t>
        <a:bodyPr/>
        <a:lstStyle/>
        <a:p>
          <a:endParaRPr lang="zh-CN" altLang="en-US">
            <a:latin typeface="微软雅黑" panose="020B0503020204020204" pitchFamily="34" charset="-122"/>
            <a:ea typeface="微软雅黑" panose="020B0503020204020204" pitchFamily="34" charset="-122"/>
          </a:endParaRPr>
        </a:p>
      </dgm:t>
    </dgm:pt>
    <dgm:pt modelId="{0D0F38ED-5AFA-44EF-A85A-CF3B0A0DA059}">
      <dgm:prSet phldrT="[文本]"/>
      <dgm:spPr/>
      <dgm:t>
        <a:bodyPr/>
        <a:lstStyle/>
        <a:p>
          <a:r>
            <a:rPr lang="en-US" altLang="zh-CN" dirty="0" smtClean="0">
              <a:latin typeface="微软雅黑" panose="020B0503020204020204" pitchFamily="34" charset="-122"/>
              <a:ea typeface="微软雅黑" panose="020B0503020204020204" pitchFamily="34" charset="-122"/>
            </a:rPr>
            <a:t>HL7 V3</a:t>
          </a:r>
          <a:endParaRPr lang="zh-CN" altLang="en-US" dirty="0">
            <a:latin typeface="微软雅黑" panose="020B0503020204020204" pitchFamily="34" charset="-122"/>
            <a:ea typeface="微软雅黑" panose="020B0503020204020204" pitchFamily="34" charset="-122"/>
          </a:endParaRPr>
        </a:p>
      </dgm:t>
    </dgm:pt>
    <dgm:pt modelId="{3B7B7107-4A11-4BFC-9312-6BC830CF9A76}" type="parTrans" cxnId="{DC56D3B5-E8C1-486B-80B3-74419C116A17}">
      <dgm:prSet/>
      <dgm:spPr/>
      <dgm:t>
        <a:bodyPr/>
        <a:lstStyle/>
        <a:p>
          <a:endParaRPr lang="zh-CN" altLang="en-US">
            <a:latin typeface="微软雅黑" panose="020B0503020204020204" pitchFamily="34" charset="-122"/>
            <a:ea typeface="微软雅黑" panose="020B0503020204020204" pitchFamily="34" charset="-122"/>
          </a:endParaRPr>
        </a:p>
      </dgm:t>
    </dgm:pt>
    <dgm:pt modelId="{09FB32B8-6AC0-461E-9F7B-0F91F63EFFB5}" type="sibTrans" cxnId="{DC56D3B5-E8C1-486B-80B3-74419C116A17}">
      <dgm:prSet/>
      <dgm:spPr/>
      <dgm:t>
        <a:bodyPr/>
        <a:lstStyle/>
        <a:p>
          <a:endParaRPr lang="zh-CN" altLang="en-US">
            <a:latin typeface="微软雅黑" panose="020B0503020204020204" pitchFamily="34" charset="-122"/>
            <a:ea typeface="微软雅黑" panose="020B0503020204020204" pitchFamily="34" charset="-122"/>
          </a:endParaRPr>
        </a:p>
      </dgm:t>
    </dgm:pt>
    <dgm:pt modelId="{643D2C3F-B8C8-440C-BAA4-081239609404}">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实时性、动态性、过程性</a:t>
          </a:r>
          <a:endParaRPr lang="zh-CN" altLang="en-US" sz="2000" dirty="0">
            <a:latin typeface="微软雅黑" panose="020B0503020204020204" pitchFamily="34" charset="-122"/>
            <a:ea typeface="微软雅黑" panose="020B0503020204020204" pitchFamily="34" charset="-122"/>
          </a:endParaRPr>
        </a:p>
      </dgm:t>
    </dgm:pt>
    <dgm:pt modelId="{4CC992AA-E801-46CC-AFCB-31DFDCC77A13}" type="parTrans" cxnId="{F2CDC22A-85A1-47AB-A195-E63A37CDB3D3}">
      <dgm:prSet/>
      <dgm:spPr/>
      <dgm:t>
        <a:bodyPr/>
        <a:lstStyle/>
        <a:p>
          <a:endParaRPr lang="zh-CN" altLang="en-US">
            <a:latin typeface="微软雅黑" panose="020B0503020204020204" pitchFamily="34" charset="-122"/>
            <a:ea typeface="微软雅黑" panose="020B0503020204020204" pitchFamily="34" charset="-122"/>
          </a:endParaRPr>
        </a:p>
      </dgm:t>
    </dgm:pt>
    <dgm:pt modelId="{1618D0AF-F09D-4E25-8DA4-75F79AA7DBDF}" type="sibTrans" cxnId="{F2CDC22A-85A1-47AB-A195-E63A37CDB3D3}">
      <dgm:prSet/>
      <dgm:spPr/>
      <dgm:t>
        <a:bodyPr/>
        <a:lstStyle/>
        <a:p>
          <a:endParaRPr lang="zh-CN" altLang="en-US">
            <a:latin typeface="微软雅黑" panose="020B0503020204020204" pitchFamily="34" charset="-122"/>
            <a:ea typeface="微软雅黑" panose="020B0503020204020204" pitchFamily="34" charset="-122"/>
          </a:endParaRPr>
        </a:p>
      </dgm:t>
    </dgm:pt>
    <dgm:pt modelId="{97FBE9C5-CE06-458A-B56D-3EE519291BDB}">
      <dgm:prSet phldrT="[文本]"/>
      <dgm:spPr/>
      <dgm:t>
        <a:bodyPr/>
        <a:lstStyle/>
        <a:p>
          <a:r>
            <a:rPr lang="en-US" altLang="zh-CN" dirty="0" smtClean="0">
              <a:latin typeface="微软雅黑" panose="020B0503020204020204" pitchFamily="34" charset="-122"/>
              <a:ea typeface="微软雅黑" panose="020B0503020204020204" pitchFamily="34" charset="-122"/>
            </a:rPr>
            <a:t>XML</a:t>
          </a:r>
          <a:endParaRPr lang="zh-CN" altLang="en-US" dirty="0">
            <a:latin typeface="微软雅黑" panose="020B0503020204020204" pitchFamily="34" charset="-122"/>
            <a:ea typeface="微软雅黑" panose="020B0503020204020204" pitchFamily="34" charset="-122"/>
          </a:endParaRPr>
        </a:p>
      </dgm:t>
    </dgm:pt>
    <dgm:pt modelId="{194311DE-B873-494B-A339-2325BB0A7177}" type="parTrans" cxnId="{BC56A252-CC1C-45EF-91F2-B50133FCC970}">
      <dgm:prSet/>
      <dgm:spPr/>
      <dgm:t>
        <a:bodyPr/>
        <a:lstStyle/>
        <a:p>
          <a:endParaRPr lang="zh-CN" altLang="en-US">
            <a:latin typeface="微软雅黑" panose="020B0503020204020204" pitchFamily="34" charset="-122"/>
            <a:ea typeface="微软雅黑" panose="020B0503020204020204" pitchFamily="34" charset="-122"/>
          </a:endParaRPr>
        </a:p>
      </dgm:t>
    </dgm:pt>
    <dgm:pt modelId="{14CFB195-5E00-4570-8350-24FD5D01D29E}" type="sibTrans" cxnId="{BC56A252-CC1C-45EF-91F2-B50133FCC970}">
      <dgm:prSet/>
      <dgm:spPr/>
      <dgm:t>
        <a:bodyPr/>
        <a:lstStyle/>
        <a:p>
          <a:endParaRPr lang="zh-CN" altLang="en-US">
            <a:latin typeface="微软雅黑" panose="020B0503020204020204" pitchFamily="34" charset="-122"/>
            <a:ea typeface="微软雅黑" panose="020B0503020204020204" pitchFamily="34" charset="-122"/>
          </a:endParaRPr>
        </a:p>
      </dgm:t>
    </dgm:pt>
    <dgm:pt modelId="{28D0B2EE-1156-4629-B176-654FB7F2866C}">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非医疗标准服务</a:t>
          </a:r>
          <a:endParaRPr lang="zh-CN" altLang="en-US" sz="2000" dirty="0">
            <a:latin typeface="微软雅黑" panose="020B0503020204020204" pitchFamily="34" charset="-122"/>
            <a:ea typeface="微软雅黑" panose="020B0503020204020204" pitchFamily="34" charset="-122"/>
          </a:endParaRPr>
        </a:p>
      </dgm:t>
    </dgm:pt>
    <dgm:pt modelId="{362AB9C6-6243-4461-8B04-7FD1816C4CC8}" type="parTrans" cxnId="{E0960D1A-6662-4352-83EC-E1C8796328C3}">
      <dgm:prSet/>
      <dgm:spPr/>
      <dgm:t>
        <a:bodyPr/>
        <a:lstStyle/>
        <a:p>
          <a:endParaRPr lang="zh-CN" altLang="en-US">
            <a:latin typeface="微软雅黑" panose="020B0503020204020204" pitchFamily="34" charset="-122"/>
            <a:ea typeface="微软雅黑" panose="020B0503020204020204" pitchFamily="34" charset="-122"/>
          </a:endParaRPr>
        </a:p>
      </dgm:t>
    </dgm:pt>
    <dgm:pt modelId="{F3395C2D-D0B8-4413-984B-141261E54CD0}" type="sibTrans" cxnId="{E0960D1A-6662-4352-83EC-E1C8796328C3}">
      <dgm:prSet/>
      <dgm:spPr/>
      <dgm:t>
        <a:bodyPr/>
        <a:lstStyle/>
        <a:p>
          <a:endParaRPr lang="zh-CN" altLang="en-US">
            <a:latin typeface="微软雅黑" panose="020B0503020204020204" pitchFamily="34" charset="-122"/>
            <a:ea typeface="微软雅黑" panose="020B0503020204020204" pitchFamily="34" charset="-122"/>
          </a:endParaRPr>
        </a:p>
      </dgm:t>
    </dgm:pt>
    <dgm:pt modelId="{A83E32F2-829F-4F79-AA6F-6B781FA6AF13}" type="pres">
      <dgm:prSet presAssocID="{8BE5A506-1BA2-4DB3-A879-8FCF128F503C}" presName="linearFlow" presStyleCnt="0">
        <dgm:presLayoutVars>
          <dgm:dir/>
          <dgm:animLvl val="lvl"/>
          <dgm:resizeHandles val="exact"/>
        </dgm:presLayoutVars>
      </dgm:prSet>
      <dgm:spPr/>
      <dgm:t>
        <a:bodyPr/>
        <a:lstStyle/>
        <a:p>
          <a:endParaRPr lang="zh-CN" altLang="en-US"/>
        </a:p>
      </dgm:t>
    </dgm:pt>
    <dgm:pt modelId="{E0694BDC-981C-460E-A2A0-69D4A611D2EB}" type="pres">
      <dgm:prSet presAssocID="{5F6C7BB9-1EAB-4519-B621-E6AFC3503B78}" presName="composite" presStyleCnt="0"/>
      <dgm:spPr/>
    </dgm:pt>
    <dgm:pt modelId="{0E2016DF-4D3C-4988-8637-F954F7087771}" type="pres">
      <dgm:prSet presAssocID="{5F6C7BB9-1EAB-4519-B621-E6AFC3503B78}" presName="parentText" presStyleLbl="alignNode1" presStyleIdx="0" presStyleCnt="3">
        <dgm:presLayoutVars>
          <dgm:chMax val="1"/>
          <dgm:bulletEnabled val="1"/>
        </dgm:presLayoutVars>
      </dgm:prSet>
      <dgm:spPr/>
      <dgm:t>
        <a:bodyPr/>
        <a:lstStyle/>
        <a:p>
          <a:endParaRPr lang="zh-CN" altLang="en-US"/>
        </a:p>
      </dgm:t>
    </dgm:pt>
    <dgm:pt modelId="{A0782F72-CFA7-4C37-AFFF-AE9E90D6D544}" type="pres">
      <dgm:prSet presAssocID="{5F6C7BB9-1EAB-4519-B621-E6AFC3503B78}" presName="descendantText" presStyleLbl="alignAcc1" presStyleIdx="0" presStyleCnt="3">
        <dgm:presLayoutVars>
          <dgm:bulletEnabled val="1"/>
        </dgm:presLayoutVars>
      </dgm:prSet>
      <dgm:spPr/>
      <dgm:t>
        <a:bodyPr/>
        <a:lstStyle/>
        <a:p>
          <a:endParaRPr lang="zh-CN" altLang="en-US"/>
        </a:p>
      </dgm:t>
    </dgm:pt>
    <dgm:pt modelId="{47C49928-C39A-4D34-8485-F16C35C8DEA8}" type="pres">
      <dgm:prSet presAssocID="{569DA441-3270-430B-A5FD-1586A96B6B8D}" presName="sp" presStyleCnt="0"/>
      <dgm:spPr/>
    </dgm:pt>
    <dgm:pt modelId="{C2ADFF4F-9B70-4BA2-8889-85F19D6B2A6A}" type="pres">
      <dgm:prSet presAssocID="{0D0F38ED-5AFA-44EF-A85A-CF3B0A0DA059}" presName="composite" presStyleCnt="0"/>
      <dgm:spPr/>
    </dgm:pt>
    <dgm:pt modelId="{86C4DAE4-CE79-420C-A308-F60D43A99495}" type="pres">
      <dgm:prSet presAssocID="{0D0F38ED-5AFA-44EF-A85A-CF3B0A0DA059}" presName="parentText" presStyleLbl="alignNode1" presStyleIdx="1" presStyleCnt="3">
        <dgm:presLayoutVars>
          <dgm:chMax val="1"/>
          <dgm:bulletEnabled val="1"/>
        </dgm:presLayoutVars>
      </dgm:prSet>
      <dgm:spPr/>
      <dgm:t>
        <a:bodyPr/>
        <a:lstStyle/>
        <a:p>
          <a:endParaRPr lang="zh-CN" altLang="en-US"/>
        </a:p>
      </dgm:t>
    </dgm:pt>
    <dgm:pt modelId="{54A0DF9A-4B86-4C5E-B267-397FE5B20AA8}" type="pres">
      <dgm:prSet presAssocID="{0D0F38ED-5AFA-44EF-A85A-CF3B0A0DA059}" presName="descendantText" presStyleLbl="alignAcc1" presStyleIdx="1" presStyleCnt="3">
        <dgm:presLayoutVars>
          <dgm:bulletEnabled val="1"/>
        </dgm:presLayoutVars>
      </dgm:prSet>
      <dgm:spPr/>
      <dgm:t>
        <a:bodyPr/>
        <a:lstStyle/>
        <a:p>
          <a:endParaRPr lang="zh-CN" altLang="en-US"/>
        </a:p>
      </dgm:t>
    </dgm:pt>
    <dgm:pt modelId="{8D31177D-9B91-4A56-AB74-ABF03F16DAD0}" type="pres">
      <dgm:prSet presAssocID="{09FB32B8-6AC0-461E-9F7B-0F91F63EFFB5}" presName="sp" presStyleCnt="0"/>
      <dgm:spPr/>
    </dgm:pt>
    <dgm:pt modelId="{CB03DAE0-D6C0-4154-B6B2-83C2DFDD3A0D}" type="pres">
      <dgm:prSet presAssocID="{97FBE9C5-CE06-458A-B56D-3EE519291BDB}" presName="composite" presStyleCnt="0"/>
      <dgm:spPr/>
    </dgm:pt>
    <dgm:pt modelId="{DBF16291-3251-4801-AD2E-947D7E5A8B8D}" type="pres">
      <dgm:prSet presAssocID="{97FBE9C5-CE06-458A-B56D-3EE519291BDB}" presName="parentText" presStyleLbl="alignNode1" presStyleIdx="2" presStyleCnt="3">
        <dgm:presLayoutVars>
          <dgm:chMax val="1"/>
          <dgm:bulletEnabled val="1"/>
        </dgm:presLayoutVars>
      </dgm:prSet>
      <dgm:spPr/>
      <dgm:t>
        <a:bodyPr/>
        <a:lstStyle/>
        <a:p>
          <a:endParaRPr lang="zh-CN" altLang="en-US"/>
        </a:p>
      </dgm:t>
    </dgm:pt>
    <dgm:pt modelId="{167E9F82-94CA-49E2-8C92-07800B5B3026}" type="pres">
      <dgm:prSet presAssocID="{97FBE9C5-CE06-458A-B56D-3EE519291BDB}" presName="descendantText" presStyleLbl="alignAcc1" presStyleIdx="2" presStyleCnt="3" custLinFactNeighborX="942">
        <dgm:presLayoutVars>
          <dgm:bulletEnabled val="1"/>
        </dgm:presLayoutVars>
      </dgm:prSet>
      <dgm:spPr/>
      <dgm:t>
        <a:bodyPr/>
        <a:lstStyle/>
        <a:p>
          <a:endParaRPr lang="zh-CN" altLang="en-US"/>
        </a:p>
      </dgm:t>
    </dgm:pt>
  </dgm:ptLst>
  <dgm:cxnLst>
    <dgm:cxn modelId="{F2CDC22A-85A1-47AB-A195-E63A37CDB3D3}" srcId="{0D0F38ED-5AFA-44EF-A85A-CF3B0A0DA059}" destId="{643D2C3F-B8C8-440C-BAA4-081239609404}" srcOrd="0" destOrd="0" parTransId="{4CC992AA-E801-46CC-AFCB-31DFDCC77A13}" sibTransId="{1618D0AF-F09D-4E25-8DA4-75F79AA7DBDF}"/>
    <dgm:cxn modelId="{3E958CBC-C006-4C43-9803-98AD52516AD7}" type="presOf" srcId="{5F6C7BB9-1EAB-4519-B621-E6AFC3503B78}" destId="{0E2016DF-4D3C-4988-8637-F954F7087771}" srcOrd="0" destOrd="0" presId="urn:microsoft.com/office/officeart/2005/8/layout/chevron2"/>
    <dgm:cxn modelId="{020DE3D4-8831-410A-A812-34C6E52AEBD3}" srcId="{5F6C7BB9-1EAB-4519-B621-E6AFC3503B78}" destId="{84DA0BDE-FE41-44B2-A2A8-F748396A4C57}" srcOrd="0" destOrd="0" parTransId="{49F33FE2-E0AA-4DC9-BEF4-A8316D4F74CF}" sibTransId="{BA719E31-A18A-4AE4-A09B-BD0819D56BE6}"/>
    <dgm:cxn modelId="{E0960D1A-6662-4352-83EC-E1C8796328C3}" srcId="{97FBE9C5-CE06-458A-B56D-3EE519291BDB}" destId="{28D0B2EE-1156-4629-B176-654FB7F2866C}" srcOrd="0" destOrd="0" parTransId="{362AB9C6-6243-4461-8B04-7FD1816C4CC8}" sibTransId="{F3395C2D-D0B8-4413-984B-141261E54CD0}"/>
    <dgm:cxn modelId="{688534F6-C5A5-4E33-B546-D7D0C001F701}" type="presOf" srcId="{97FBE9C5-CE06-458A-B56D-3EE519291BDB}" destId="{DBF16291-3251-4801-AD2E-947D7E5A8B8D}" srcOrd="0" destOrd="0" presId="urn:microsoft.com/office/officeart/2005/8/layout/chevron2"/>
    <dgm:cxn modelId="{BC56A252-CC1C-45EF-91F2-B50133FCC970}" srcId="{8BE5A506-1BA2-4DB3-A879-8FCF128F503C}" destId="{97FBE9C5-CE06-458A-B56D-3EE519291BDB}" srcOrd="2" destOrd="0" parTransId="{194311DE-B873-494B-A339-2325BB0A7177}" sibTransId="{14CFB195-5E00-4570-8350-24FD5D01D29E}"/>
    <dgm:cxn modelId="{DC56D3B5-E8C1-486B-80B3-74419C116A17}" srcId="{8BE5A506-1BA2-4DB3-A879-8FCF128F503C}" destId="{0D0F38ED-5AFA-44EF-A85A-CF3B0A0DA059}" srcOrd="1" destOrd="0" parTransId="{3B7B7107-4A11-4BFC-9312-6BC830CF9A76}" sibTransId="{09FB32B8-6AC0-461E-9F7B-0F91F63EFFB5}"/>
    <dgm:cxn modelId="{AB15B727-00EB-4D4E-9268-5DBC1F9B2AB2}" type="presOf" srcId="{8BE5A506-1BA2-4DB3-A879-8FCF128F503C}" destId="{A83E32F2-829F-4F79-AA6F-6B781FA6AF13}" srcOrd="0" destOrd="0" presId="urn:microsoft.com/office/officeart/2005/8/layout/chevron2"/>
    <dgm:cxn modelId="{05846707-EF49-438D-B790-FA3206A595A4}" type="presOf" srcId="{84DA0BDE-FE41-44B2-A2A8-F748396A4C57}" destId="{A0782F72-CFA7-4C37-AFFF-AE9E90D6D544}" srcOrd="0" destOrd="0" presId="urn:microsoft.com/office/officeart/2005/8/layout/chevron2"/>
    <dgm:cxn modelId="{BBE96443-DAEC-4EF9-A454-FB2D9DA12839}" type="presOf" srcId="{28D0B2EE-1156-4629-B176-654FB7F2866C}" destId="{167E9F82-94CA-49E2-8C92-07800B5B3026}" srcOrd="0" destOrd="0" presId="urn:microsoft.com/office/officeart/2005/8/layout/chevron2"/>
    <dgm:cxn modelId="{ECA395C1-32EB-4949-BE6E-824AFBC77765}" type="presOf" srcId="{0D0F38ED-5AFA-44EF-A85A-CF3B0A0DA059}" destId="{86C4DAE4-CE79-420C-A308-F60D43A99495}" srcOrd="0" destOrd="0" presId="urn:microsoft.com/office/officeart/2005/8/layout/chevron2"/>
    <dgm:cxn modelId="{EC0FC495-B840-4A4F-A43D-EB328EF502D9}" type="presOf" srcId="{643D2C3F-B8C8-440C-BAA4-081239609404}" destId="{54A0DF9A-4B86-4C5E-B267-397FE5B20AA8}" srcOrd="0" destOrd="0" presId="urn:microsoft.com/office/officeart/2005/8/layout/chevron2"/>
    <dgm:cxn modelId="{A4263B44-9800-46B9-B1B0-D014908C1D7C}" srcId="{8BE5A506-1BA2-4DB3-A879-8FCF128F503C}" destId="{5F6C7BB9-1EAB-4519-B621-E6AFC3503B78}" srcOrd="0" destOrd="0" parTransId="{587B6659-40E0-4914-988A-8E9879612478}" sibTransId="{569DA441-3270-430B-A5FD-1586A96B6B8D}"/>
    <dgm:cxn modelId="{540845E8-331A-4747-A05B-4649DA968E6A}" type="presParOf" srcId="{A83E32F2-829F-4F79-AA6F-6B781FA6AF13}" destId="{E0694BDC-981C-460E-A2A0-69D4A611D2EB}" srcOrd="0" destOrd="0" presId="urn:microsoft.com/office/officeart/2005/8/layout/chevron2"/>
    <dgm:cxn modelId="{5EE972B5-185C-4879-BE01-9743E9B167A5}" type="presParOf" srcId="{E0694BDC-981C-460E-A2A0-69D4A611D2EB}" destId="{0E2016DF-4D3C-4988-8637-F954F7087771}" srcOrd="0" destOrd="0" presId="urn:microsoft.com/office/officeart/2005/8/layout/chevron2"/>
    <dgm:cxn modelId="{93D15DE1-0C73-4B76-94E4-663BC0351497}" type="presParOf" srcId="{E0694BDC-981C-460E-A2A0-69D4A611D2EB}" destId="{A0782F72-CFA7-4C37-AFFF-AE9E90D6D544}" srcOrd="1" destOrd="0" presId="urn:microsoft.com/office/officeart/2005/8/layout/chevron2"/>
    <dgm:cxn modelId="{BD4F4CF4-EA21-430A-A7FF-CF2F0673CC37}" type="presParOf" srcId="{A83E32F2-829F-4F79-AA6F-6B781FA6AF13}" destId="{47C49928-C39A-4D34-8485-F16C35C8DEA8}" srcOrd="1" destOrd="0" presId="urn:microsoft.com/office/officeart/2005/8/layout/chevron2"/>
    <dgm:cxn modelId="{F662004C-1761-4D2F-9025-781DC18525B8}" type="presParOf" srcId="{A83E32F2-829F-4F79-AA6F-6B781FA6AF13}" destId="{C2ADFF4F-9B70-4BA2-8889-85F19D6B2A6A}" srcOrd="2" destOrd="0" presId="urn:microsoft.com/office/officeart/2005/8/layout/chevron2"/>
    <dgm:cxn modelId="{692344E5-4F6C-4F14-9178-50FABB04E4A1}" type="presParOf" srcId="{C2ADFF4F-9B70-4BA2-8889-85F19D6B2A6A}" destId="{86C4DAE4-CE79-420C-A308-F60D43A99495}" srcOrd="0" destOrd="0" presId="urn:microsoft.com/office/officeart/2005/8/layout/chevron2"/>
    <dgm:cxn modelId="{43E8469B-F1CD-4D9A-B2AF-BAAB7CCA9515}" type="presParOf" srcId="{C2ADFF4F-9B70-4BA2-8889-85F19D6B2A6A}" destId="{54A0DF9A-4B86-4C5E-B267-397FE5B20AA8}" srcOrd="1" destOrd="0" presId="urn:microsoft.com/office/officeart/2005/8/layout/chevron2"/>
    <dgm:cxn modelId="{5F7FA2C4-C33E-4F5C-B763-1FBE6CDC5229}" type="presParOf" srcId="{A83E32F2-829F-4F79-AA6F-6B781FA6AF13}" destId="{8D31177D-9B91-4A56-AB74-ABF03F16DAD0}" srcOrd="3" destOrd="0" presId="urn:microsoft.com/office/officeart/2005/8/layout/chevron2"/>
    <dgm:cxn modelId="{15D7F41E-C115-4E83-BE10-F031BCFABF32}" type="presParOf" srcId="{A83E32F2-829F-4F79-AA6F-6B781FA6AF13}" destId="{CB03DAE0-D6C0-4154-B6B2-83C2DFDD3A0D}" srcOrd="4" destOrd="0" presId="urn:microsoft.com/office/officeart/2005/8/layout/chevron2"/>
    <dgm:cxn modelId="{34410230-6555-47E3-8EBB-D539050B3E6B}" type="presParOf" srcId="{CB03DAE0-D6C0-4154-B6B2-83C2DFDD3A0D}" destId="{DBF16291-3251-4801-AD2E-947D7E5A8B8D}" srcOrd="0" destOrd="0" presId="urn:microsoft.com/office/officeart/2005/8/layout/chevron2"/>
    <dgm:cxn modelId="{E729E3D3-A3C2-46AF-8517-DA6CD4562CA7}" type="presParOf" srcId="{CB03DAE0-D6C0-4154-B6B2-83C2DFDD3A0D}" destId="{167E9F82-94CA-49E2-8C92-07800B5B302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A67926-BBCC-477E-8753-A7795B4D831E}" type="doc">
      <dgm:prSet loTypeId="urn:microsoft.com/office/officeart/2008/layout/VerticalCurvedList" loCatId="list" qsTypeId="urn:microsoft.com/office/officeart/2005/8/quickstyle/simple5" qsCatId="simple" csTypeId="urn:microsoft.com/office/officeart/2005/8/colors/accent1_1" csCatId="accent1" phldr="1"/>
      <dgm:spPr/>
    </dgm:pt>
    <dgm:pt modelId="{39A26CD7-7915-4804-B6D1-54470161AC78}">
      <dgm:prSet phldrT="[文本]"/>
      <dgm:spPr/>
      <dgm:t>
        <a:bodyPr/>
        <a:lstStyle/>
        <a:p>
          <a:r>
            <a:rPr lang="zh-CN" altLang="en-US" dirty="0" smtClean="0">
              <a:latin typeface="微软雅黑" panose="020B0503020204020204" pitchFamily="34" charset="-122"/>
              <a:ea typeface="微软雅黑" panose="020B0503020204020204" pitchFamily="34" charset="-122"/>
            </a:rPr>
            <a:t>业务系统越建越多，缺乏信息化顶层设计</a:t>
          </a:r>
          <a:endParaRPr lang="zh-CN" altLang="en-US" dirty="0">
            <a:latin typeface="微软雅黑" panose="020B0503020204020204" pitchFamily="34" charset="-122"/>
            <a:ea typeface="微软雅黑" panose="020B0503020204020204" pitchFamily="34" charset="-122"/>
          </a:endParaRPr>
        </a:p>
      </dgm:t>
    </dgm:pt>
    <dgm:pt modelId="{44A4F61A-9915-449D-BFA7-EA1C08E0BD9C}" type="parTrans" cxnId="{7B59A047-6077-450B-91E5-9184C358E9EB}">
      <dgm:prSet/>
      <dgm:spPr/>
      <dgm:t>
        <a:bodyPr/>
        <a:lstStyle/>
        <a:p>
          <a:endParaRPr lang="zh-CN" altLang="en-US">
            <a:latin typeface="微软雅黑" panose="020B0503020204020204" pitchFamily="34" charset="-122"/>
            <a:ea typeface="微软雅黑" panose="020B0503020204020204" pitchFamily="34" charset="-122"/>
          </a:endParaRPr>
        </a:p>
      </dgm:t>
    </dgm:pt>
    <dgm:pt modelId="{E7D673F5-297E-4D6B-B794-8C9B84C4E5E0}" type="sibTrans" cxnId="{7B59A047-6077-450B-91E5-9184C358E9EB}">
      <dgm:prSet/>
      <dgm:spPr/>
      <dgm:t>
        <a:bodyPr/>
        <a:lstStyle/>
        <a:p>
          <a:endParaRPr lang="zh-CN" altLang="en-US">
            <a:latin typeface="微软雅黑" panose="020B0503020204020204" pitchFamily="34" charset="-122"/>
            <a:ea typeface="微软雅黑" panose="020B0503020204020204" pitchFamily="34" charset="-122"/>
          </a:endParaRPr>
        </a:p>
      </dgm:t>
    </dgm:pt>
    <dgm:pt modelId="{765684F8-BDF1-4803-A1B5-FD08D96F71BE}">
      <dgm:prSet/>
      <dgm:spPr/>
      <dgm:t>
        <a:bodyPr/>
        <a:lstStyle/>
        <a:p>
          <a:r>
            <a:rPr lang="zh-CN" altLang="en-US" dirty="0" smtClean="0">
              <a:latin typeface="微软雅黑" panose="020B0503020204020204" pitchFamily="34" charset="-122"/>
              <a:ea typeface="微软雅黑" panose="020B0503020204020204" pitchFamily="34" charset="-122"/>
            </a:rPr>
            <a:t>系统满足业务应用，信息采集不够完整</a:t>
          </a:r>
          <a:endParaRPr lang="zh-CN" altLang="en-US" dirty="0">
            <a:latin typeface="微软雅黑" panose="020B0503020204020204" pitchFamily="34" charset="-122"/>
            <a:ea typeface="微软雅黑" panose="020B0503020204020204" pitchFamily="34" charset="-122"/>
          </a:endParaRPr>
        </a:p>
      </dgm:t>
    </dgm:pt>
    <dgm:pt modelId="{FD1712D7-F134-423E-AE92-95BBCF7E5438}" type="parTrans" cxnId="{D6D352D0-1897-44AC-832E-3FFC88F1BB8C}">
      <dgm:prSet/>
      <dgm:spPr/>
      <dgm:t>
        <a:bodyPr/>
        <a:lstStyle/>
        <a:p>
          <a:endParaRPr lang="zh-CN" altLang="en-US">
            <a:latin typeface="微软雅黑" panose="020B0503020204020204" pitchFamily="34" charset="-122"/>
            <a:ea typeface="微软雅黑" panose="020B0503020204020204" pitchFamily="34" charset="-122"/>
          </a:endParaRPr>
        </a:p>
      </dgm:t>
    </dgm:pt>
    <dgm:pt modelId="{76EF18FC-5B32-46CB-B68A-67ADA8220089}" type="sibTrans" cxnId="{D6D352D0-1897-44AC-832E-3FFC88F1BB8C}">
      <dgm:prSet/>
      <dgm:spPr/>
      <dgm:t>
        <a:bodyPr/>
        <a:lstStyle/>
        <a:p>
          <a:endParaRPr lang="zh-CN" altLang="en-US">
            <a:latin typeface="微软雅黑" panose="020B0503020204020204" pitchFamily="34" charset="-122"/>
            <a:ea typeface="微软雅黑" panose="020B0503020204020204" pitchFamily="34" charset="-122"/>
          </a:endParaRPr>
        </a:p>
      </dgm:t>
    </dgm:pt>
    <dgm:pt modelId="{B8285D6F-EC9C-4B6E-8F52-4D2C78B7A45D}">
      <dgm:prSet/>
      <dgm:spPr/>
      <dgm:t>
        <a:bodyPr/>
        <a:lstStyle/>
        <a:p>
          <a:r>
            <a:rPr lang="zh-CN" altLang="en-US" smtClean="0">
              <a:latin typeface="微软雅黑" panose="020B0503020204020204" pitchFamily="34" charset="-122"/>
              <a:ea typeface="微软雅黑" panose="020B0503020204020204" pitchFamily="34" charset="-122"/>
            </a:rPr>
            <a:t>系统之间简单互联，很多信息无法互通</a:t>
          </a:r>
          <a:endParaRPr lang="zh-CN" altLang="en-US">
            <a:latin typeface="微软雅黑" panose="020B0503020204020204" pitchFamily="34" charset="-122"/>
            <a:ea typeface="微软雅黑" panose="020B0503020204020204" pitchFamily="34" charset="-122"/>
          </a:endParaRPr>
        </a:p>
      </dgm:t>
    </dgm:pt>
    <dgm:pt modelId="{D3B9F4BF-E2C3-42CD-802F-39602ADAEAC6}" type="parTrans" cxnId="{150F3F18-16DB-4102-BF81-849532490D6E}">
      <dgm:prSet/>
      <dgm:spPr/>
      <dgm:t>
        <a:bodyPr/>
        <a:lstStyle/>
        <a:p>
          <a:endParaRPr lang="zh-CN" altLang="en-US">
            <a:latin typeface="微软雅黑" panose="020B0503020204020204" pitchFamily="34" charset="-122"/>
            <a:ea typeface="微软雅黑" panose="020B0503020204020204" pitchFamily="34" charset="-122"/>
          </a:endParaRPr>
        </a:p>
      </dgm:t>
    </dgm:pt>
    <dgm:pt modelId="{1B58DEFF-33DA-4C10-A529-5047C960EFF2}" type="sibTrans" cxnId="{150F3F18-16DB-4102-BF81-849532490D6E}">
      <dgm:prSet/>
      <dgm:spPr/>
      <dgm:t>
        <a:bodyPr/>
        <a:lstStyle/>
        <a:p>
          <a:endParaRPr lang="zh-CN" altLang="en-US">
            <a:latin typeface="微软雅黑" panose="020B0503020204020204" pitchFamily="34" charset="-122"/>
            <a:ea typeface="微软雅黑" panose="020B0503020204020204" pitchFamily="34" charset="-122"/>
          </a:endParaRPr>
        </a:p>
      </dgm:t>
    </dgm:pt>
    <dgm:pt modelId="{B9E11AAA-732E-4A22-A0E2-1E7F99B342F5}">
      <dgm:prSet/>
      <dgm:spPr/>
      <dgm:t>
        <a:bodyPr/>
        <a:lstStyle/>
        <a:p>
          <a:r>
            <a:rPr lang="zh-CN" altLang="en-US" smtClean="0">
              <a:latin typeface="微软雅黑" panose="020B0503020204020204" pitchFamily="34" charset="-122"/>
              <a:ea typeface="微软雅黑" panose="020B0503020204020204" pitchFamily="34" charset="-122"/>
            </a:rPr>
            <a:t>系统流程基本打通，缺失大量重要环节</a:t>
          </a:r>
          <a:endParaRPr lang="zh-CN" altLang="en-US">
            <a:latin typeface="微软雅黑" panose="020B0503020204020204" pitchFamily="34" charset="-122"/>
            <a:ea typeface="微软雅黑" panose="020B0503020204020204" pitchFamily="34" charset="-122"/>
          </a:endParaRPr>
        </a:p>
      </dgm:t>
    </dgm:pt>
    <dgm:pt modelId="{EBF0714E-A699-4B38-B633-293C5498111F}" type="parTrans" cxnId="{6433956E-F229-4ACE-BF20-05B953153EBD}">
      <dgm:prSet/>
      <dgm:spPr/>
      <dgm:t>
        <a:bodyPr/>
        <a:lstStyle/>
        <a:p>
          <a:endParaRPr lang="zh-CN" altLang="en-US">
            <a:latin typeface="微软雅黑" panose="020B0503020204020204" pitchFamily="34" charset="-122"/>
            <a:ea typeface="微软雅黑" panose="020B0503020204020204" pitchFamily="34" charset="-122"/>
          </a:endParaRPr>
        </a:p>
      </dgm:t>
    </dgm:pt>
    <dgm:pt modelId="{8580A078-AA1C-4EAC-9E38-978EBF4249D5}" type="sibTrans" cxnId="{6433956E-F229-4ACE-BF20-05B953153EBD}">
      <dgm:prSet/>
      <dgm:spPr/>
      <dgm:t>
        <a:bodyPr/>
        <a:lstStyle/>
        <a:p>
          <a:endParaRPr lang="zh-CN" altLang="en-US">
            <a:latin typeface="微软雅黑" panose="020B0503020204020204" pitchFamily="34" charset="-122"/>
            <a:ea typeface="微软雅黑" panose="020B0503020204020204" pitchFamily="34" charset="-122"/>
          </a:endParaRPr>
        </a:p>
      </dgm:t>
    </dgm:pt>
    <dgm:pt modelId="{413520B6-0F89-4D4D-8A7D-BDC543BF7FDE}">
      <dgm:prSet/>
      <dgm:spPr/>
      <dgm:t>
        <a:bodyPr/>
        <a:lstStyle/>
        <a:p>
          <a:r>
            <a:rPr lang="zh-CN" altLang="en-US" smtClean="0">
              <a:latin typeface="微软雅黑" panose="020B0503020204020204" pitchFamily="34" charset="-122"/>
              <a:ea typeface="微软雅黑" panose="020B0503020204020204" pitchFamily="34" charset="-122"/>
            </a:rPr>
            <a:t>系统接口五花八门，没有统一集成规范</a:t>
          </a:r>
          <a:endParaRPr lang="zh-CN" altLang="en-US">
            <a:latin typeface="微软雅黑" panose="020B0503020204020204" pitchFamily="34" charset="-122"/>
            <a:ea typeface="微软雅黑" panose="020B0503020204020204" pitchFamily="34" charset="-122"/>
          </a:endParaRPr>
        </a:p>
      </dgm:t>
    </dgm:pt>
    <dgm:pt modelId="{D71BAD3F-C56D-4BF3-B164-D1216C7908F6}" type="parTrans" cxnId="{EBFD7F38-B651-4926-A424-C072437B4A27}">
      <dgm:prSet/>
      <dgm:spPr/>
      <dgm:t>
        <a:bodyPr/>
        <a:lstStyle/>
        <a:p>
          <a:endParaRPr lang="zh-CN" altLang="en-US">
            <a:latin typeface="微软雅黑" panose="020B0503020204020204" pitchFamily="34" charset="-122"/>
            <a:ea typeface="微软雅黑" panose="020B0503020204020204" pitchFamily="34" charset="-122"/>
          </a:endParaRPr>
        </a:p>
      </dgm:t>
    </dgm:pt>
    <dgm:pt modelId="{DC76EA86-12EE-4667-8F11-C2CD4E03EEF3}" type="sibTrans" cxnId="{EBFD7F38-B651-4926-A424-C072437B4A27}">
      <dgm:prSet/>
      <dgm:spPr/>
      <dgm:t>
        <a:bodyPr/>
        <a:lstStyle/>
        <a:p>
          <a:endParaRPr lang="zh-CN" altLang="en-US">
            <a:latin typeface="微软雅黑" panose="020B0503020204020204" pitchFamily="34" charset="-122"/>
            <a:ea typeface="微软雅黑" panose="020B0503020204020204" pitchFamily="34" charset="-122"/>
          </a:endParaRPr>
        </a:p>
      </dgm:t>
    </dgm:pt>
    <dgm:pt modelId="{4FC6D157-C2F1-45EE-A9AA-1824D4A5875E}">
      <dgm:prSet/>
      <dgm:spPr/>
      <dgm:t>
        <a:bodyPr/>
        <a:lstStyle/>
        <a:p>
          <a:r>
            <a:rPr lang="zh-CN" altLang="en-US" smtClean="0">
              <a:latin typeface="微软雅黑" panose="020B0503020204020204" pitchFamily="34" charset="-122"/>
              <a:ea typeface="微软雅黑" panose="020B0503020204020204" pitchFamily="34" charset="-122"/>
            </a:rPr>
            <a:t>类似接口多次开发，无法控制信息去向</a:t>
          </a:r>
          <a:endParaRPr lang="zh-CN" altLang="en-US">
            <a:latin typeface="微软雅黑" panose="020B0503020204020204" pitchFamily="34" charset="-122"/>
            <a:ea typeface="微软雅黑" panose="020B0503020204020204" pitchFamily="34" charset="-122"/>
          </a:endParaRPr>
        </a:p>
      </dgm:t>
    </dgm:pt>
    <dgm:pt modelId="{AE4235AB-8C53-4CE2-B0F7-F3657637FF32}" type="parTrans" cxnId="{0FBE9BF2-C4BD-4B07-894B-9894DFBCBC74}">
      <dgm:prSet/>
      <dgm:spPr/>
      <dgm:t>
        <a:bodyPr/>
        <a:lstStyle/>
        <a:p>
          <a:endParaRPr lang="zh-CN" altLang="en-US">
            <a:latin typeface="微软雅黑" panose="020B0503020204020204" pitchFamily="34" charset="-122"/>
            <a:ea typeface="微软雅黑" panose="020B0503020204020204" pitchFamily="34" charset="-122"/>
          </a:endParaRPr>
        </a:p>
      </dgm:t>
    </dgm:pt>
    <dgm:pt modelId="{6A566FE1-3540-4E62-A58C-F5A7CA02A137}" type="sibTrans" cxnId="{0FBE9BF2-C4BD-4B07-894B-9894DFBCBC74}">
      <dgm:prSet/>
      <dgm:spPr/>
      <dgm:t>
        <a:bodyPr/>
        <a:lstStyle/>
        <a:p>
          <a:endParaRPr lang="zh-CN" altLang="en-US">
            <a:latin typeface="微软雅黑" panose="020B0503020204020204" pitchFamily="34" charset="-122"/>
            <a:ea typeface="微软雅黑" panose="020B0503020204020204" pitchFamily="34" charset="-122"/>
          </a:endParaRPr>
        </a:p>
      </dgm:t>
    </dgm:pt>
    <dgm:pt modelId="{42EEB032-A846-4F05-91DB-ACB8F96D6EA8}">
      <dgm:prSet/>
      <dgm:spPr/>
      <dgm:t>
        <a:bodyPr/>
        <a:lstStyle/>
        <a:p>
          <a:r>
            <a:rPr lang="zh-CN" altLang="en-US" smtClean="0">
              <a:latin typeface="微软雅黑" panose="020B0503020204020204" pitchFamily="34" charset="-122"/>
              <a:ea typeface="微软雅黑" panose="020B0503020204020204" pitchFamily="34" charset="-122"/>
            </a:rPr>
            <a:t>患者信息重复杂乱，无法做到唯一识别</a:t>
          </a:r>
          <a:endParaRPr lang="zh-CN" altLang="en-US">
            <a:latin typeface="微软雅黑" panose="020B0503020204020204" pitchFamily="34" charset="-122"/>
            <a:ea typeface="微软雅黑" panose="020B0503020204020204" pitchFamily="34" charset="-122"/>
          </a:endParaRPr>
        </a:p>
      </dgm:t>
    </dgm:pt>
    <dgm:pt modelId="{42B689C1-BCE3-4E38-A6C4-BDA220A8D7C3}" type="parTrans" cxnId="{0B3ACA56-F87C-4DDC-ABEE-3CE031DFDCB0}">
      <dgm:prSet/>
      <dgm:spPr/>
      <dgm:t>
        <a:bodyPr/>
        <a:lstStyle/>
        <a:p>
          <a:endParaRPr lang="zh-CN" altLang="en-US">
            <a:latin typeface="微软雅黑" panose="020B0503020204020204" pitchFamily="34" charset="-122"/>
            <a:ea typeface="微软雅黑" panose="020B0503020204020204" pitchFamily="34" charset="-122"/>
          </a:endParaRPr>
        </a:p>
      </dgm:t>
    </dgm:pt>
    <dgm:pt modelId="{A44AD7D4-AB70-4E25-87EF-5A0127D4B634}" type="sibTrans" cxnId="{0B3ACA56-F87C-4DDC-ABEE-3CE031DFDCB0}">
      <dgm:prSet/>
      <dgm:spPr/>
      <dgm:t>
        <a:bodyPr/>
        <a:lstStyle/>
        <a:p>
          <a:endParaRPr lang="zh-CN" altLang="en-US">
            <a:latin typeface="微软雅黑" panose="020B0503020204020204" pitchFamily="34" charset="-122"/>
            <a:ea typeface="微软雅黑" panose="020B0503020204020204" pitchFamily="34" charset="-122"/>
          </a:endParaRPr>
        </a:p>
      </dgm:t>
    </dgm:pt>
    <dgm:pt modelId="{02AA69E0-E711-4869-B8D8-81C58A8DFD5A}" type="pres">
      <dgm:prSet presAssocID="{D0A67926-BBCC-477E-8753-A7795B4D831E}" presName="Name0" presStyleCnt="0">
        <dgm:presLayoutVars>
          <dgm:chMax val="7"/>
          <dgm:chPref val="7"/>
          <dgm:dir/>
        </dgm:presLayoutVars>
      </dgm:prSet>
      <dgm:spPr/>
    </dgm:pt>
    <dgm:pt modelId="{97AE1931-EC87-4931-97AC-71CB00DAF4D6}" type="pres">
      <dgm:prSet presAssocID="{D0A67926-BBCC-477E-8753-A7795B4D831E}" presName="Name1" presStyleCnt="0"/>
      <dgm:spPr/>
    </dgm:pt>
    <dgm:pt modelId="{3E1DE7A7-7D5E-4153-9164-32E7E5A11BAF}" type="pres">
      <dgm:prSet presAssocID="{D0A67926-BBCC-477E-8753-A7795B4D831E}" presName="cycle" presStyleCnt="0"/>
      <dgm:spPr/>
    </dgm:pt>
    <dgm:pt modelId="{5DA177C5-B096-4765-A525-869EDCD0A428}" type="pres">
      <dgm:prSet presAssocID="{D0A67926-BBCC-477E-8753-A7795B4D831E}" presName="srcNode" presStyleLbl="node1" presStyleIdx="0" presStyleCnt="7"/>
      <dgm:spPr/>
    </dgm:pt>
    <dgm:pt modelId="{A78C123C-4974-4091-85C9-DF9591B0DBBA}" type="pres">
      <dgm:prSet presAssocID="{D0A67926-BBCC-477E-8753-A7795B4D831E}" presName="conn" presStyleLbl="parChTrans1D2" presStyleIdx="0" presStyleCnt="1"/>
      <dgm:spPr/>
      <dgm:t>
        <a:bodyPr/>
        <a:lstStyle/>
        <a:p>
          <a:endParaRPr lang="zh-CN" altLang="en-US"/>
        </a:p>
      </dgm:t>
    </dgm:pt>
    <dgm:pt modelId="{CD4445AE-9D5D-4F55-8355-300074451DDB}" type="pres">
      <dgm:prSet presAssocID="{D0A67926-BBCC-477E-8753-A7795B4D831E}" presName="extraNode" presStyleLbl="node1" presStyleIdx="0" presStyleCnt="7"/>
      <dgm:spPr/>
    </dgm:pt>
    <dgm:pt modelId="{76EBF9B3-5473-4BB8-95CF-85B5F27B8E1A}" type="pres">
      <dgm:prSet presAssocID="{D0A67926-BBCC-477E-8753-A7795B4D831E}" presName="dstNode" presStyleLbl="node1" presStyleIdx="0" presStyleCnt="7"/>
      <dgm:spPr/>
    </dgm:pt>
    <dgm:pt modelId="{973F41F2-E99A-48B5-A297-D05ADD8A8981}" type="pres">
      <dgm:prSet presAssocID="{39A26CD7-7915-4804-B6D1-54470161AC78}" presName="text_1" presStyleLbl="node1" presStyleIdx="0" presStyleCnt="7">
        <dgm:presLayoutVars>
          <dgm:bulletEnabled val="1"/>
        </dgm:presLayoutVars>
      </dgm:prSet>
      <dgm:spPr/>
      <dgm:t>
        <a:bodyPr/>
        <a:lstStyle/>
        <a:p>
          <a:endParaRPr lang="zh-CN" altLang="en-US"/>
        </a:p>
      </dgm:t>
    </dgm:pt>
    <dgm:pt modelId="{5D7BDDEE-B6B2-4E5D-8404-2AEBB2E3EE41}" type="pres">
      <dgm:prSet presAssocID="{39A26CD7-7915-4804-B6D1-54470161AC78}" presName="accent_1" presStyleCnt="0"/>
      <dgm:spPr/>
    </dgm:pt>
    <dgm:pt modelId="{FE3B490C-E52C-47F1-9E1F-F89C79731903}" type="pres">
      <dgm:prSet presAssocID="{39A26CD7-7915-4804-B6D1-54470161AC78}" presName="accentRepeatNode" presStyleLbl="solidFgAcc1" presStyleIdx="0" presStyleCnt="7"/>
      <dgm:spPr/>
    </dgm:pt>
    <dgm:pt modelId="{E767DD3C-7017-4FDD-880F-F339ACB1194A}" type="pres">
      <dgm:prSet presAssocID="{765684F8-BDF1-4803-A1B5-FD08D96F71BE}" presName="text_2" presStyleLbl="node1" presStyleIdx="1" presStyleCnt="7">
        <dgm:presLayoutVars>
          <dgm:bulletEnabled val="1"/>
        </dgm:presLayoutVars>
      </dgm:prSet>
      <dgm:spPr/>
      <dgm:t>
        <a:bodyPr/>
        <a:lstStyle/>
        <a:p>
          <a:endParaRPr lang="zh-CN" altLang="en-US"/>
        </a:p>
      </dgm:t>
    </dgm:pt>
    <dgm:pt modelId="{353B6AB8-9978-4D50-944C-E04185596DDB}" type="pres">
      <dgm:prSet presAssocID="{765684F8-BDF1-4803-A1B5-FD08D96F71BE}" presName="accent_2" presStyleCnt="0"/>
      <dgm:spPr/>
    </dgm:pt>
    <dgm:pt modelId="{D63C6F28-5AF7-4A83-A0A0-A5BE9FC30EE1}" type="pres">
      <dgm:prSet presAssocID="{765684F8-BDF1-4803-A1B5-FD08D96F71BE}" presName="accentRepeatNode" presStyleLbl="solidFgAcc1" presStyleIdx="1" presStyleCnt="7"/>
      <dgm:spPr/>
    </dgm:pt>
    <dgm:pt modelId="{777DCCA9-4DB0-41E8-A23E-D830213FE7D6}" type="pres">
      <dgm:prSet presAssocID="{B8285D6F-EC9C-4B6E-8F52-4D2C78B7A45D}" presName="text_3" presStyleLbl="node1" presStyleIdx="2" presStyleCnt="7">
        <dgm:presLayoutVars>
          <dgm:bulletEnabled val="1"/>
        </dgm:presLayoutVars>
      </dgm:prSet>
      <dgm:spPr/>
      <dgm:t>
        <a:bodyPr/>
        <a:lstStyle/>
        <a:p>
          <a:endParaRPr lang="zh-CN" altLang="en-US"/>
        </a:p>
      </dgm:t>
    </dgm:pt>
    <dgm:pt modelId="{6BE9D03E-7ABF-4FC3-9B51-F2986F82310A}" type="pres">
      <dgm:prSet presAssocID="{B8285D6F-EC9C-4B6E-8F52-4D2C78B7A45D}" presName="accent_3" presStyleCnt="0"/>
      <dgm:spPr/>
    </dgm:pt>
    <dgm:pt modelId="{BA20BC05-930C-4BBA-AEEA-D83D4C97AF0E}" type="pres">
      <dgm:prSet presAssocID="{B8285D6F-EC9C-4B6E-8F52-4D2C78B7A45D}" presName="accentRepeatNode" presStyleLbl="solidFgAcc1" presStyleIdx="2" presStyleCnt="7"/>
      <dgm:spPr/>
    </dgm:pt>
    <dgm:pt modelId="{C883ECF6-8F73-49A4-BE97-C9149307D30E}" type="pres">
      <dgm:prSet presAssocID="{B9E11AAA-732E-4A22-A0E2-1E7F99B342F5}" presName="text_4" presStyleLbl="node1" presStyleIdx="3" presStyleCnt="7">
        <dgm:presLayoutVars>
          <dgm:bulletEnabled val="1"/>
        </dgm:presLayoutVars>
      </dgm:prSet>
      <dgm:spPr/>
      <dgm:t>
        <a:bodyPr/>
        <a:lstStyle/>
        <a:p>
          <a:endParaRPr lang="zh-CN" altLang="en-US"/>
        </a:p>
      </dgm:t>
    </dgm:pt>
    <dgm:pt modelId="{FE3E139B-ECAB-43DE-8637-61C2EEAD27CC}" type="pres">
      <dgm:prSet presAssocID="{B9E11AAA-732E-4A22-A0E2-1E7F99B342F5}" presName="accent_4" presStyleCnt="0"/>
      <dgm:spPr/>
    </dgm:pt>
    <dgm:pt modelId="{0063ED01-2BDE-4A3F-8CA0-8CE2FDD6EDA7}" type="pres">
      <dgm:prSet presAssocID="{B9E11AAA-732E-4A22-A0E2-1E7F99B342F5}" presName="accentRepeatNode" presStyleLbl="solidFgAcc1" presStyleIdx="3" presStyleCnt="7"/>
      <dgm:spPr/>
    </dgm:pt>
    <dgm:pt modelId="{C266EBDC-8151-46AE-BAAA-468E86036007}" type="pres">
      <dgm:prSet presAssocID="{413520B6-0F89-4D4D-8A7D-BDC543BF7FDE}" presName="text_5" presStyleLbl="node1" presStyleIdx="4" presStyleCnt="7">
        <dgm:presLayoutVars>
          <dgm:bulletEnabled val="1"/>
        </dgm:presLayoutVars>
      </dgm:prSet>
      <dgm:spPr/>
      <dgm:t>
        <a:bodyPr/>
        <a:lstStyle/>
        <a:p>
          <a:endParaRPr lang="zh-CN" altLang="en-US"/>
        </a:p>
      </dgm:t>
    </dgm:pt>
    <dgm:pt modelId="{53B4BCAD-C5B9-4E82-9134-3EC1B3222C8B}" type="pres">
      <dgm:prSet presAssocID="{413520B6-0F89-4D4D-8A7D-BDC543BF7FDE}" presName="accent_5" presStyleCnt="0"/>
      <dgm:spPr/>
    </dgm:pt>
    <dgm:pt modelId="{E4D2F0D9-B07F-4589-AD0D-732EDA405E60}" type="pres">
      <dgm:prSet presAssocID="{413520B6-0F89-4D4D-8A7D-BDC543BF7FDE}" presName="accentRepeatNode" presStyleLbl="solidFgAcc1" presStyleIdx="4" presStyleCnt="7"/>
      <dgm:spPr/>
    </dgm:pt>
    <dgm:pt modelId="{350C6760-B3E1-4ACD-8114-3903B0196371}" type="pres">
      <dgm:prSet presAssocID="{4FC6D157-C2F1-45EE-A9AA-1824D4A5875E}" presName="text_6" presStyleLbl="node1" presStyleIdx="5" presStyleCnt="7">
        <dgm:presLayoutVars>
          <dgm:bulletEnabled val="1"/>
        </dgm:presLayoutVars>
      </dgm:prSet>
      <dgm:spPr/>
      <dgm:t>
        <a:bodyPr/>
        <a:lstStyle/>
        <a:p>
          <a:endParaRPr lang="zh-CN" altLang="en-US"/>
        </a:p>
      </dgm:t>
    </dgm:pt>
    <dgm:pt modelId="{6966449A-91D7-43EB-9FF0-51EC97EF05F9}" type="pres">
      <dgm:prSet presAssocID="{4FC6D157-C2F1-45EE-A9AA-1824D4A5875E}" presName="accent_6" presStyleCnt="0"/>
      <dgm:spPr/>
    </dgm:pt>
    <dgm:pt modelId="{26427B54-8F19-49BB-9DE9-33D4D7773E4F}" type="pres">
      <dgm:prSet presAssocID="{4FC6D157-C2F1-45EE-A9AA-1824D4A5875E}" presName="accentRepeatNode" presStyleLbl="solidFgAcc1" presStyleIdx="5" presStyleCnt="7"/>
      <dgm:spPr/>
    </dgm:pt>
    <dgm:pt modelId="{E1A82C3E-EF7A-4510-B5C9-F44E97AFFD35}" type="pres">
      <dgm:prSet presAssocID="{42EEB032-A846-4F05-91DB-ACB8F96D6EA8}" presName="text_7" presStyleLbl="node1" presStyleIdx="6" presStyleCnt="7">
        <dgm:presLayoutVars>
          <dgm:bulletEnabled val="1"/>
        </dgm:presLayoutVars>
      </dgm:prSet>
      <dgm:spPr/>
      <dgm:t>
        <a:bodyPr/>
        <a:lstStyle/>
        <a:p>
          <a:endParaRPr lang="zh-CN" altLang="en-US"/>
        </a:p>
      </dgm:t>
    </dgm:pt>
    <dgm:pt modelId="{851A350C-75EF-47A3-8A9E-0D5687C8D892}" type="pres">
      <dgm:prSet presAssocID="{42EEB032-A846-4F05-91DB-ACB8F96D6EA8}" presName="accent_7" presStyleCnt="0"/>
      <dgm:spPr/>
    </dgm:pt>
    <dgm:pt modelId="{E1FB0C54-B71D-4419-B490-D58A158D8E84}" type="pres">
      <dgm:prSet presAssocID="{42EEB032-A846-4F05-91DB-ACB8F96D6EA8}" presName="accentRepeatNode" presStyleLbl="solidFgAcc1" presStyleIdx="6" presStyleCnt="7"/>
      <dgm:spPr/>
    </dgm:pt>
  </dgm:ptLst>
  <dgm:cxnLst>
    <dgm:cxn modelId="{150F3F18-16DB-4102-BF81-849532490D6E}" srcId="{D0A67926-BBCC-477E-8753-A7795B4D831E}" destId="{B8285D6F-EC9C-4B6E-8F52-4D2C78B7A45D}" srcOrd="2" destOrd="0" parTransId="{D3B9F4BF-E2C3-42CD-802F-39602ADAEAC6}" sibTransId="{1B58DEFF-33DA-4C10-A529-5047C960EFF2}"/>
    <dgm:cxn modelId="{C6C4DD59-C5CB-4214-B029-1685F0910038}" type="presOf" srcId="{D0A67926-BBCC-477E-8753-A7795B4D831E}" destId="{02AA69E0-E711-4869-B8D8-81C58A8DFD5A}" srcOrd="0" destOrd="0" presId="urn:microsoft.com/office/officeart/2008/layout/VerticalCurvedList"/>
    <dgm:cxn modelId="{EBFD7F38-B651-4926-A424-C072437B4A27}" srcId="{D0A67926-BBCC-477E-8753-A7795B4D831E}" destId="{413520B6-0F89-4D4D-8A7D-BDC543BF7FDE}" srcOrd="4" destOrd="0" parTransId="{D71BAD3F-C56D-4BF3-B164-D1216C7908F6}" sibTransId="{DC76EA86-12EE-4667-8F11-C2CD4E03EEF3}"/>
    <dgm:cxn modelId="{B05F79CD-240F-4FAD-BC9E-BBE6A46A8F29}" type="presOf" srcId="{42EEB032-A846-4F05-91DB-ACB8F96D6EA8}" destId="{E1A82C3E-EF7A-4510-B5C9-F44E97AFFD35}" srcOrd="0" destOrd="0" presId="urn:microsoft.com/office/officeart/2008/layout/VerticalCurvedList"/>
    <dgm:cxn modelId="{0FBE9BF2-C4BD-4B07-894B-9894DFBCBC74}" srcId="{D0A67926-BBCC-477E-8753-A7795B4D831E}" destId="{4FC6D157-C2F1-45EE-A9AA-1824D4A5875E}" srcOrd="5" destOrd="0" parTransId="{AE4235AB-8C53-4CE2-B0F7-F3657637FF32}" sibTransId="{6A566FE1-3540-4E62-A58C-F5A7CA02A137}"/>
    <dgm:cxn modelId="{B07D6BBF-40A4-4D8A-ADA0-CB22102FBA76}" type="presOf" srcId="{4FC6D157-C2F1-45EE-A9AA-1824D4A5875E}" destId="{350C6760-B3E1-4ACD-8114-3903B0196371}" srcOrd="0" destOrd="0" presId="urn:microsoft.com/office/officeart/2008/layout/VerticalCurvedList"/>
    <dgm:cxn modelId="{E30F3B86-9F1B-4255-881F-49CFDA4702AD}" type="presOf" srcId="{39A26CD7-7915-4804-B6D1-54470161AC78}" destId="{973F41F2-E99A-48B5-A297-D05ADD8A8981}" srcOrd="0" destOrd="0" presId="urn:microsoft.com/office/officeart/2008/layout/VerticalCurvedList"/>
    <dgm:cxn modelId="{D7E68B47-1E24-43F7-BDDB-2B87477F5839}" type="presOf" srcId="{B8285D6F-EC9C-4B6E-8F52-4D2C78B7A45D}" destId="{777DCCA9-4DB0-41E8-A23E-D830213FE7D6}" srcOrd="0" destOrd="0" presId="urn:microsoft.com/office/officeart/2008/layout/VerticalCurvedList"/>
    <dgm:cxn modelId="{7B59A047-6077-450B-91E5-9184C358E9EB}" srcId="{D0A67926-BBCC-477E-8753-A7795B4D831E}" destId="{39A26CD7-7915-4804-B6D1-54470161AC78}" srcOrd="0" destOrd="0" parTransId="{44A4F61A-9915-449D-BFA7-EA1C08E0BD9C}" sibTransId="{E7D673F5-297E-4D6B-B794-8C9B84C4E5E0}"/>
    <dgm:cxn modelId="{DC4EE52B-BB8A-4E3F-ABFC-0A4800B03229}" type="presOf" srcId="{E7D673F5-297E-4D6B-B794-8C9B84C4E5E0}" destId="{A78C123C-4974-4091-85C9-DF9591B0DBBA}" srcOrd="0" destOrd="0" presId="urn:microsoft.com/office/officeart/2008/layout/VerticalCurvedList"/>
    <dgm:cxn modelId="{FFBF85F0-60A6-4EC3-A79D-937EF8464537}" type="presOf" srcId="{413520B6-0F89-4D4D-8A7D-BDC543BF7FDE}" destId="{C266EBDC-8151-46AE-BAAA-468E86036007}" srcOrd="0" destOrd="0" presId="urn:microsoft.com/office/officeart/2008/layout/VerticalCurvedList"/>
    <dgm:cxn modelId="{6433956E-F229-4ACE-BF20-05B953153EBD}" srcId="{D0A67926-BBCC-477E-8753-A7795B4D831E}" destId="{B9E11AAA-732E-4A22-A0E2-1E7F99B342F5}" srcOrd="3" destOrd="0" parTransId="{EBF0714E-A699-4B38-B633-293C5498111F}" sibTransId="{8580A078-AA1C-4EAC-9E38-978EBF4249D5}"/>
    <dgm:cxn modelId="{AB308FA3-C6B7-43AD-8888-884C3912D48A}" type="presOf" srcId="{765684F8-BDF1-4803-A1B5-FD08D96F71BE}" destId="{E767DD3C-7017-4FDD-880F-F339ACB1194A}" srcOrd="0" destOrd="0" presId="urn:microsoft.com/office/officeart/2008/layout/VerticalCurvedList"/>
    <dgm:cxn modelId="{D6D352D0-1897-44AC-832E-3FFC88F1BB8C}" srcId="{D0A67926-BBCC-477E-8753-A7795B4D831E}" destId="{765684F8-BDF1-4803-A1B5-FD08D96F71BE}" srcOrd="1" destOrd="0" parTransId="{FD1712D7-F134-423E-AE92-95BBCF7E5438}" sibTransId="{76EF18FC-5B32-46CB-B68A-67ADA8220089}"/>
    <dgm:cxn modelId="{CB3DDD8B-24FC-4078-AB23-CD841A333F3D}" type="presOf" srcId="{B9E11AAA-732E-4A22-A0E2-1E7F99B342F5}" destId="{C883ECF6-8F73-49A4-BE97-C9149307D30E}" srcOrd="0" destOrd="0" presId="urn:microsoft.com/office/officeart/2008/layout/VerticalCurvedList"/>
    <dgm:cxn modelId="{0B3ACA56-F87C-4DDC-ABEE-3CE031DFDCB0}" srcId="{D0A67926-BBCC-477E-8753-A7795B4D831E}" destId="{42EEB032-A846-4F05-91DB-ACB8F96D6EA8}" srcOrd="6" destOrd="0" parTransId="{42B689C1-BCE3-4E38-A6C4-BDA220A8D7C3}" sibTransId="{A44AD7D4-AB70-4E25-87EF-5A0127D4B634}"/>
    <dgm:cxn modelId="{C26E8F52-DDD1-44CC-9EBD-B9EFC04A0BC8}" type="presParOf" srcId="{02AA69E0-E711-4869-B8D8-81C58A8DFD5A}" destId="{97AE1931-EC87-4931-97AC-71CB00DAF4D6}" srcOrd="0" destOrd="0" presId="urn:microsoft.com/office/officeart/2008/layout/VerticalCurvedList"/>
    <dgm:cxn modelId="{7377F096-89CB-4301-BF5B-DEC8CC6A6B39}" type="presParOf" srcId="{97AE1931-EC87-4931-97AC-71CB00DAF4D6}" destId="{3E1DE7A7-7D5E-4153-9164-32E7E5A11BAF}" srcOrd="0" destOrd="0" presId="urn:microsoft.com/office/officeart/2008/layout/VerticalCurvedList"/>
    <dgm:cxn modelId="{C96CA103-17A5-4D3E-B4C4-CA707FC26E17}" type="presParOf" srcId="{3E1DE7A7-7D5E-4153-9164-32E7E5A11BAF}" destId="{5DA177C5-B096-4765-A525-869EDCD0A428}" srcOrd="0" destOrd="0" presId="urn:microsoft.com/office/officeart/2008/layout/VerticalCurvedList"/>
    <dgm:cxn modelId="{F5B146C2-4D55-4E93-AB45-448CC86CF352}" type="presParOf" srcId="{3E1DE7A7-7D5E-4153-9164-32E7E5A11BAF}" destId="{A78C123C-4974-4091-85C9-DF9591B0DBBA}" srcOrd="1" destOrd="0" presId="urn:microsoft.com/office/officeart/2008/layout/VerticalCurvedList"/>
    <dgm:cxn modelId="{248B53F0-F035-43A8-B343-6003FB20F289}" type="presParOf" srcId="{3E1DE7A7-7D5E-4153-9164-32E7E5A11BAF}" destId="{CD4445AE-9D5D-4F55-8355-300074451DDB}" srcOrd="2" destOrd="0" presId="urn:microsoft.com/office/officeart/2008/layout/VerticalCurvedList"/>
    <dgm:cxn modelId="{9D7BCE78-FBE4-43D6-B7D6-6B42759D8F2B}" type="presParOf" srcId="{3E1DE7A7-7D5E-4153-9164-32E7E5A11BAF}" destId="{76EBF9B3-5473-4BB8-95CF-85B5F27B8E1A}" srcOrd="3" destOrd="0" presId="urn:microsoft.com/office/officeart/2008/layout/VerticalCurvedList"/>
    <dgm:cxn modelId="{08FBD668-79A3-4652-AB96-C4BD510BD074}" type="presParOf" srcId="{97AE1931-EC87-4931-97AC-71CB00DAF4D6}" destId="{973F41F2-E99A-48B5-A297-D05ADD8A8981}" srcOrd="1" destOrd="0" presId="urn:microsoft.com/office/officeart/2008/layout/VerticalCurvedList"/>
    <dgm:cxn modelId="{B53923DD-CDB6-49F9-8656-9E3D78D6AFDF}" type="presParOf" srcId="{97AE1931-EC87-4931-97AC-71CB00DAF4D6}" destId="{5D7BDDEE-B6B2-4E5D-8404-2AEBB2E3EE41}" srcOrd="2" destOrd="0" presId="urn:microsoft.com/office/officeart/2008/layout/VerticalCurvedList"/>
    <dgm:cxn modelId="{AA64F6A5-DA16-4208-8193-4AAE55ED45C1}" type="presParOf" srcId="{5D7BDDEE-B6B2-4E5D-8404-2AEBB2E3EE41}" destId="{FE3B490C-E52C-47F1-9E1F-F89C79731903}" srcOrd="0" destOrd="0" presId="urn:microsoft.com/office/officeart/2008/layout/VerticalCurvedList"/>
    <dgm:cxn modelId="{E83DE6A9-EAED-4339-9539-7EB97E4F0FF8}" type="presParOf" srcId="{97AE1931-EC87-4931-97AC-71CB00DAF4D6}" destId="{E767DD3C-7017-4FDD-880F-F339ACB1194A}" srcOrd="3" destOrd="0" presId="urn:microsoft.com/office/officeart/2008/layout/VerticalCurvedList"/>
    <dgm:cxn modelId="{25D0EDCC-2383-4702-92AB-CF8FEC498FBF}" type="presParOf" srcId="{97AE1931-EC87-4931-97AC-71CB00DAF4D6}" destId="{353B6AB8-9978-4D50-944C-E04185596DDB}" srcOrd="4" destOrd="0" presId="urn:microsoft.com/office/officeart/2008/layout/VerticalCurvedList"/>
    <dgm:cxn modelId="{6996031F-D199-4870-8D36-DF9C98B6B125}" type="presParOf" srcId="{353B6AB8-9978-4D50-944C-E04185596DDB}" destId="{D63C6F28-5AF7-4A83-A0A0-A5BE9FC30EE1}" srcOrd="0" destOrd="0" presId="urn:microsoft.com/office/officeart/2008/layout/VerticalCurvedList"/>
    <dgm:cxn modelId="{CE4DB951-FF98-4CC8-B694-B77D5D1DC7F5}" type="presParOf" srcId="{97AE1931-EC87-4931-97AC-71CB00DAF4D6}" destId="{777DCCA9-4DB0-41E8-A23E-D830213FE7D6}" srcOrd="5" destOrd="0" presId="urn:microsoft.com/office/officeart/2008/layout/VerticalCurvedList"/>
    <dgm:cxn modelId="{8BCACBED-AD6F-4633-BC4C-AD65041E4AF3}" type="presParOf" srcId="{97AE1931-EC87-4931-97AC-71CB00DAF4D6}" destId="{6BE9D03E-7ABF-4FC3-9B51-F2986F82310A}" srcOrd="6" destOrd="0" presId="urn:microsoft.com/office/officeart/2008/layout/VerticalCurvedList"/>
    <dgm:cxn modelId="{29C5F121-A8E7-4C20-B6A1-28EA2A28CC9E}" type="presParOf" srcId="{6BE9D03E-7ABF-4FC3-9B51-F2986F82310A}" destId="{BA20BC05-930C-4BBA-AEEA-D83D4C97AF0E}" srcOrd="0" destOrd="0" presId="urn:microsoft.com/office/officeart/2008/layout/VerticalCurvedList"/>
    <dgm:cxn modelId="{3E676528-789D-40E2-80DC-BDCE4148F2FE}" type="presParOf" srcId="{97AE1931-EC87-4931-97AC-71CB00DAF4D6}" destId="{C883ECF6-8F73-49A4-BE97-C9149307D30E}" srcOrd="7" destOrd="0" presId="urn:microsoft.com/office/officeart/2008/layout/VerticalCurvedList"/>
    <dgm:cxn modelId="{1C5E120C-477E-4CD0-94B7-453480A1C770}" type="presParOf" srcId="{97AE1931-EC87-4931-97AC-71CB00DAF4D6}" destId="{FE3E139B-ECAB-43DE-8637-61C2EEAD27CC}" srcOrd="8" destOrd="0" presId="urn:microsoft.com/office/officeart/2008/layout/VerticalCurvedList"/>
    <dgm:cxn modelId="{1304B251-8A4E-4537-B98F-867B8B70E3D2}" type="presParOf" srcId="{FE3E139B-ECAB-43DE-8637-61C2EEAD27CC}" destId="{0063ED01-2BDE-4A3F-8CA0-8CE2FDD6EDA7}" srcOrd="0" destOrd="0" presId="urn:microsoft.com/office/officeart/2008/layout/VerticalCurvedList"/>
    <dgm:cxn modelId="{65C07A42-DBA9-4F44-BBA8-461B264DB38A}" type="presParOf" srcId="{97AE1931-EC87-4931-97AC-71CB00DAF4D6}" destId="{C266EBDC-8151-46AE-BAAA-468E86036007}" srcOrd="9" destOrd="0" presId="urn:microsoft.com/office/officeart/2008/layout/VerticalCurvedList"/>
    <dgm:cxn modelId="{94FA9475-1EB7-4F9D-BF02-E409ECA111F7}" type="presParOf" srcId="{97AE1931-EC87-4931-97AC-71CB00DAF4D6}" destId="{53B4BCAD-C5B9-4E82-9134-3EC1B3222C8B}" srcOrd="10" destOrd="0" presId="urn:microsoft.com/office/officeart/2008/layout/VerticalCurvedList"/>
    <dgm:cxn modelId="{0518FF81-EE83-4A1A-9159-8E1F5020A48B}" type="presParOf" srcId="{53B4BCAD-C5B9-4E82-9134-3EC1B3222C8B}" destId="{E4D2F0D9-B07F-4589-AD0D-732EDA405E60}" srcOrd="0" destOrd="0" presId="urn:microsoft.com/office/officeart/2008/layout/VerticalCurvedList"/>
    <dgm:cxn modelId="{797E73D4-B87D-477B-A02E-03CB71614B57}" type="presParOf" srcId="{97AE1931-EC87-4931-97AC-71CB00DAF4D6}" destId="{350C6760-B3E1-4ACD-8114-3903B0196371}" srcOrd="11" destOrd="0" presId="urn:microsoft.com/office/officeart/2008/layout/VerticalCurvedList"/>
    <dgm:cxn modelId="{1CD0D052-6680-4102-AB0C-0873AFB2DBA8}" type="presParOf" srcId="{97AE1931-EC87-4931-97AC-71CB00DAF4D6}" destId="{6966449A-91D7-43EB-9FF0-51EC97EF05F9}" srcOrd="12" destOrd="0" presId="urn:microsoft.com/office/officeart/2008/layout/VerticalCurvedList"/>
    <dgm:cxn modelId="{96684EFF-0CD8-478D-BADB-4C153E914779}" type="presParOf" srcId="{6966449A-91D7-43EB-9FF0-51EC97EF05F9}" destId="{26427B54-8F19-49BB-9DE9-33D4D7773E4F}" srcOrd="0" destOrd="0" presId="urn:microsoft.com/office/officeart/2008/layout/VerticalCurvedList"/>
    <dgm:cxn modelId="{0321D4EB-1FFB-40D7-BFF3-7A71FB2180D3}" type="presParOf" srcId="{97AE1931-EC87-4931-97AC-71CB00DAF4D6}" destId="{E1A82C3E-EF7A-4510-B5C9-F44E97AFFD35}" srcOrd="13" destOrd="0" presId="urn:microsoft.com/office/officeart/2008/layout/VerticalCurvedList"/>
    <dgm:cxn modelId="{25013407-8CF9-41EF-AD3F-8469408329F2}" type="presParOf" srcId="{97AE1931-EC87-4931-97AC-71CB00DAF4D6}" destId="{851A350C-75EF-47A3-8A9E-0D5687C8D892}" srcOrd="14" destOrd="0" presId="urn:microsoft.com/office/officeart/2008/layout/VerticalCurvedList"/>
    <dgm:cxn modelId="{CEA54509-273A-4184-B816-DC23A2ED6A9B}" type="presParOf" srcId="{851A350C-75EF-47A3-8A9E-0D5687C8D892}" destId="{E1FB0C54-B71D-4419-B490-D58A158D8E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F7F760-972A-49C5-B7AC-A932B659B69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FA1C6B4-3291-4DAA-B3F1-52812389AE9A}">
      <dgm:prSet phldrT="[文本]" custT="1"/>
      <dgm:spPr/>
      <dgm:t>
        <a:bodyPr/>
        <a:lstStyle/>
        <a:p>
          <a:r>
            <a:rPr kumimoji="1" lang="zh-CN" altLang="en-US" sz="2000" dirty="0" smtClean="0">
              <a:solidFill>
                <a:schemeClr val="tx1"/>
              </a:solidFill>
              <a:latin typeface="微软雅黑" panose="020B0503020204020204" pitchFamily="34" charset="-122"/>
              <a:ea typeface="微软雅黑" panose="020B0503020204020204" pitchFamily="34" charset="-122"/>
            </a:rPr>
            <a:t>集成平台基础（</a:t>
          </a:r>
          <a:r>
            <a:rPr kumimoji="1" lang="en-US" altLang="zh-CN" sz="2000" dirty="0" smtClean="0">
              <a:solidFill>
                <a:schemeClr val="tx1"/>
              </a:solidFill>
              <a:latin typeface="微软雅黑" panose="020B0503020204020204" pitchFamily="34" charset="-122"/>
              <a:ea typeface="微软雅黑" panose="020B0503020204020204" pitchFamily="34" charset="-122"/>
            </a:rPr>
            <a:t>MIP</a:t>
          </a:r>
          <a:r>
            <a:rPr kumimoji="1" lang="zh-CN" altLang="en-US" sz="2000" dirty="0" smtClean="0">
              <a:solidFill>
                <a:schemeClr val="tx1"/>
              </a:solidFill>
              <a:latin typeface="微软雅黑" panose="020B0503020204020204" pitchFamily="34" charset="-122"/>
              <a:ea typeface="微软雅黑" panose="020B0503020204020204" pitchFamily="34" charset="-122"/>
            </a:rPr>
            <a:t>）</a:t>
          </a:r>
          <a:endParaRPr kumimoji="1" lang="ja-JP" altLang="en-US" sz="2000" dirty="0">
            <a:solidFill>
              <a:schemeClr val="tx1"/>
            </a:solidFill>
            <a:latin typeface="微软雅黑" panose="020B0503020204020204" pitchFamily="34" charset="-122"/>
            <a:ea typeface="微软雅黑" panose="020B0503020204020204" pitchFamily="34" charset="-122"/>
          </a:endParaRPr>
        </a:p>
      </dgm:t>
    </dgm:pt>
    <dgm:pt modelId="{BCD66EF0-5CEC-48E6-88F0-CC0134FA3948}" type="par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0604394-B641-4558-96FA-0F1F59256BAD}" type="sib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80FDDA6-7535-400F-9E75-99E05B85A625}">
      <dgm:prSe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临床数据中心（</a:t>
          </a:r>
          <a:r>
            <a:rPr lang="en-US" altLang="zh-CN" sz="2000" dirty="0" smtClean="0">
              <a:solidFill>
                <a:schemeClr val="tx1"/>
              </a:solidFill>
              <a:latin typeface="微软雅黑" panose="020B0503020204020204" pitchFamily="34" charset="-122"/>
              <a:ea typeface="微软雅黑" panose="020B0503020204020204" pitchFamily="34" charset="-122"/>
            </a:rPr>
            <a:t>CDR</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6B57BA17-B74E-4B84-AE50-41B679203916}" type="par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32DBC5C-BE13-4F04-834D-2A29924A134A}" type="sib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7E845CB-81A6-4F2E-B7B0-99071E3CD89C}">
      <dgm:prSet custT="1"/>
      <dgm:spPr/>
      <dgm:t>
        <a:bodyPr/>
        <a:lstStyle/>
        <a:p>
          <a:r>
            <a:rPr lang="zh-CN" altLang="en-US" sz="2000" dirty="0" smtClean="0">
              <a:latin typeface="微软雅黑" panose="020B0503020204020204" pitchFamily="34" charset="-122"/>
              <a:ea typeface="微软雅黑" panose="020B0503020204020204" pitchFamily="34" charset="-122"/>
            </a:rPr>
            <a:t>集成平台实施交付思路</a:t>
          </a:r>
          <a:endParaRPr lang="zh-CN" altLang="en-US" sz="2000" dirty="0">
            <a:latin typeface="微软雅黑" panose="020B0503020204020204" pitchFamily="34" charset="-122"/>
            <a:ea typeface="微软雅黑" panose="020B0503020204020204" pitchFamily="34" charset="-122"/>
          </a:endParaRPr>
        </a:p>
      </dgm:t>
    </dgm:pt>
    <dgm:pt modelId="{A211F2F3-01AD-4CEA-8194-943B5542F624}" type="par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9450DBB-E1C0-49AE-8FAF-3B5DDEE1053F}" type="sib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38BFA37-ECD8-49B2-B53D-31FAAC8580DD}">
      <dgm:prSet phldrT="[文本]" custT="1"/>
      <dgm:spPr/>
      <dgm:t>
        <a:bodyPr/>
        <a:lstStyle/>
        <a:p>
          <a:r>
            <a:rPr kumimoji="1" lang="zh-CN" altLang="en-US" sz="2000" dirty="0" smtClean="0">
              <a:solidFill>
                <a:srgbClr val="C00000"/>
              </a:solidFill>
              <a:latin typeface="微软雅黑" panose="020B0503020204020204" pitchFamily="34" charset="-122"/>
              <a:ea typeface="微软雅黑" panose="020B0503020204020204" pitchFamily="34" charset="-122"/>
            </a:rPr>
            <a:t>患者主索引（</a:t>
          </a:r>
          <a:r>
            <a:rPr kumimoji="1" lang="en-US" altLang="zh-CN" sz="2000" dirty="0" smtClean="0">
              <a:solidFill>
                <a:srgbClr val="C00000"/>
              </a:solidFill>
              <a:latin typeface="微软雅黑" panose="020B0503020204020204" pitchFamily="34" charset="-122"/>
              <a:ea typeface="微软雅黑" panose="020B0503020204020204" pitchFamily="34" charset="-122"/>
            </a:rPr>
            <a:t>EMPI</a:t>
          </a:r>
          <a:r>
            <a:rPr kumimoji="1" lang="zh-CN" altLang="en-US" sz="2000" dirty="0" smtClean="0">
              <a:solidFill>
                <a:srgbClr val="C00000"/>
              </a:solidFill>
              <a:latin typeface="微软雅黑" panose="020B0503020204020204" pitchFamily="34" charset="-122"/>
              <a:ea typeface="微软雅黑" panose="020B0503020204020204" pitchFamily="34" charset="-122"/>
            </a:rPr>
            <a:t>）</a:t>
          </a:r>
          <a:endParaRPr kumimoji="1" lang="ja-JP" altLang="en-US" sz="2000" dirty="0">
            <a:solidFill>
              <a:srgbClr val="C00000"/>
            </a:solidFill>
            <a:latin typeface="微软雅黑" panose="020B0503020204020204" pitchFamily="34" charset="-122"/>
            <a:ea typeface="微软雅黑" panose="020B0503020204020204" pitchFamily="34" charset="-122"/>
          </a:endParaRPr>
        </a:p>
      </dgm:t>
    </dgm:pt>
    <dgm:pt modelId="{B06A97D7-E07E-4FE0-8F65-0FD1B1D4F155}" type="par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C7CAC51-58F3-4985-95ED-12495BDFAD0A}" type="sib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692D256-5CB5-4AAC-A56C-308B75AB891D}" type="pres">
      <dgm:prSet presAssocID="{38F7F760-972A-49C5-B7AC-A932B659B693}" presName="linear" presStyleCnt="0">
        <dgm:presLayoutVars>
          <dgm:dir/>
          <dgm:animLvl val="lvl"/>
          <dgm:resizeHandles val="exact"/>
        </dgm:presLayoutVars>
      </dgm:prSet>
      <dgm:spPr/>
      <dgm:t>
        <a:bodyPr/>
        <a:lstStyle/>
        <a:p>
          <a:endParaRPr kumimoji="1" lang="ja-JP" altLang="en-US"/>
        </a:p>
      </dgm:t>
    </dgm:pt>
    <dgm:pt modelId="{8F3412AB-A778-43BA-BBE4-C0DE127BF072}" type="pres">
      <dgm:prSet presAssocID="{EFA1C6B4-3291-4DAA-B3F1-52812389AE9A}" presName="parentLin" presStyleCnt="0"/>
      <dgm:spPr/>
      <dgm:t>
        <a:bodyPr/>
        <a:lstStyle/>
        <a:p>
          <a:endParaRPr lang="zh-CN" altLang="en-US"/>
        </a:p>
      </dgm:t>
    </dgm:pt>
    <dgm:pt modelId="{6C8A88B6-3AC0-41A2-8861-69AE3DC8020A}" type="pres">
      <dgm:prSet presAssocID="{EFA1C6B4-3291-4DAA-B3F1-52812389AE9A}" presName="parentLeftMargin" presStyleLbl="node1" presStyleIdx="0" presStyleCnt="4"/>
      <dgm:spPr/>
      <dgm:t>
        <a:bodyPr/>
        <a:lstStyle/>
        <a:p>
          <a:endParaRPr kumimoji="1" lang="ja-JP" altLang="en-US"/>
        </a:p>
      </dgm:t>
    </dgm:pt>
    <dgm:pt modelId="{105EA50C-33A6-4BCA-B2B7-DBF4B1B898CD}" type="pres">
      <dgm:prSet presAssocID="{EFA1C6B4-3291-4DAA-B3F1-52812389AE9A}" presName="parentText" presStyleLbl="node1" presStyleIdx="0" presStyleCnt="4">
        <dgm:presLayoutVars>
          <dgm:chMax val="0"/>
          <dgm:bulletEnabled val="1"/>
        </dgm:presLayoutVars>
      </dgm:prSet>
      <dgm:spPr/>
      <dgm:t>
        <a:bodyPr/>
        <a:lstStyle/>
        <a:p>
          <a:endParaRPr kumimoji="1" lang="ja-JP" altLang="en-US"/>
        </a:p>
      </dgm:t>
    </dgm:pt>
    <dgm:pt modelId="{3B61FFD3-72E9-4609-BBEB-F87A25F82B7D}" type="pres">
      <dgm:prSet presAssocID="{EFA1C6B4-3291-4DAA-B3F1-52812389AE9A}" presName="negativeSpace" presStyleCnt="0"/>
      <dgm:spPr/>
      <dgm:t>
        <a:bodyPr/>
        <a:lstStyle/>
        <a:p>
          <a:endParaRPr lang="zh-CN" altLang="en-US"/>
        </a:p>
      </dgm:t>
    </dgm:pt>
    <dgm:pt modelId="{5612B2CF-4AC0-4792-8C1C-7453607C9733}" type="pres">
      <dgm:prSet presAssocID="{EFA1C6B4-3291-4DAA-B3F1-52812389AE9A}" presName="childText" presStyleLbl="conFgAcc1" presStyleIdx="0" presStyleCnt="4">
        <dgm:presLayoutVars>
          <dgm:bulletEnabled val="1"/>
        </dgm:presLayoutVars>
      </dgm:prSet>
      <dgm:spPr/>
      <dgm:t>
        <a:bodyPr/>
        <a:lstStyle/>
        <a:p>
          <a:endParaRPr lang="zh-CN" altLang="en-US"/>
        </a:p>
      </dgm:t>
    </dgm:pt>
    <dgm:pt modelId="{786D7ECE-0286-4784-B940-5D441C33DA67}" type="pres">
      <dgm:prSet presAssocID="{40604394-B641-4558-96FA-0F1F59256BAD}" presName="spaceBetweenRectangles" presStyleCnt="0"/>
      <dgm:spPr/>
      <dgm:t>
        <a:bodyPr/>
        <a:lstStyle/>
        <a:p>
          <a:endParaRPr lang="zh-CN" altLang="en-US"/>
        </a:p>
      </dgm:t>
    </dgm:pt>
    <dgm:pt modelId="{7DE34681-ED94-4C3D-9043-54D19ADDBB55}" type="pres">
      <dgm:prSet presAssocID="{838BFA37-ECD8-49B2-B53D-31FAAC8580DD}" presName="parentLin" presStyleCnt="0"/>
      <dgm:spPr/>
      <dgm:t>
        <a:bodyPr/>
        <a:lstStyle/>
        <a:p>
          <a:endParaRPr lang="zh-CN" altLang="en-US"/>
        </a:p>
      </dgm:t>
    </dgm:pt>
    <dgm:pt modelId="{F98215C1-764A-486C-AD82-8558FFC0F6F8}" type="pres">
      <dgm:prSet presAssocID="{838BFA37-ECD8-49B2-B53D-31FAAC8580DD}" presName="parentLeftMargin" presStyleLbl="node1" presStyleIdx="0" presStyleCnt="4"/>
      <dgm:spPr/>
      <dgm:t>
        <a:bodyPr/>
        <a:lstStyle/>
        <a:p>
          <a:endParaRPr lang="zh-CN" altLang="en-US"/>
        </a:p>
      </dgm:t>
    </dgm:pt>
    <dgm:pt modelId="{8F6BD4B4-8FD8-4AEB-A42A-4ED2DDE14EF4}" type="pres">
      <dgm:prSet presAssocID="{838BFA37-ECD8-49B2-B53D-31FAAC8580DD}" presName="parentText" presStyleLbl="node1" presStyleIdx="1" presStyleCnt="4">
        <dgm:presLayoutVars>
          <dgm:chMax val="0"/>
          <dgm:bulletEnabled val="1"/>
        </dgm:presLayoutVars>
      </dgm:prSet>
      <dgm:spPr/>
      <dgm:t>
        <a:bodyPr/>
        <a:lstStyle/>
        <a:p>
          <a:endParaRPr lang="zh-CN" altLang="en-US"/>
        </a:p>
      </dgm:t>
    </dgm:pt>
    <dgm:pt modelId="{C7EEF61F-C36C-4172-A797-8551B4E86E65}" type="pres">
      <dgm:prSet presAssocID="{838BFA37-ECD8-49B2-B53D-31FAAC8580DD}" presName="negativeSpace" presStyleCnt="0"/>
      <dgm:spPr/>
      <dgm:t>
        <a:bodyPr/>
        <a:lstStyle/>
        <a:p>
          <a:endParaRPr lang="zh-CN" altLang="en-US"/>
        </a:p>
      </dgm:t>
    </dgm:pt>
    <dgm:pt modelId="{27A0985D-5350-4AEE-A9D1-A078B099060A}" type="pres">
      <dgm:prSet presAssocID="{838BFA37-ECD8-49B2-B53D-31FAAC8580DD}" presName="childText" presStyleLbl="conFgAcc1" presStyleIdx="1" presStyleCnt="4">
        <dgm:presLayoutVars>
          <dgm:bulletEnabled val="1"/>
        </dgm:presLayoutVars>
      </dgm:prSet>
      <dgm:spPr/>
      <dgm:t>
        <a:bodyPr/>
        <a:lstStyle/>
        <a:p>
          <a:endParaRPr lang="zh-CN" altLang="en-US"/>
        </a:p>
      </dgm:t>
    </dgm:pt>
    <dgm:pt modelId="{40635DBA-5A41-486D-9BA8-CDC840518038}" type="pres">
      <dgm:prSet presAssocID="{6C7CAC51-58F3-4985-95ED-12495BDFAD0A}" presName="spaceBetweenRectangles" presStyleCnt="0"/>
      <dgm:spPr/>
      <dgm:t>
        <a:bodyPr/>
        <a:lstStyle/>
        <a:p>
          <a:endParaRPr lang="zh-CN" altLang="en-US"/>
        </a:p>
      </dgm:t>
    </dgm:pt>
    <dgm:pt modelId="{8A38BBE6-87AF-43FE-8961-AC7A7F82327C}" type="pres">
      <dgm:prSet presAssocID="{F80FDDA6-7535-400F-9E75-99E05B85A625}" presName="parentLin" presStyleCnt="0"/>
      <dgm:spPr/>
      <dgm:t>
        <a:bodyPr/>
        <a:lstStyle/>
        <a:p>
          <a:endParaRPr lang="zh-CN" altLang="en-US"/>
        </a:p>
      </dgm:t>
    </dgm:pt>
    <dgm:pt modelId="{EE4E3345-7A26-471A-AEA7-1AAC0AD922A8}" type="pres">
      <dgm:prSet presAssocID="{F80FDDA6-7535-400F-9E75-99E05B85A625}" presName="parentLeftMargin" presStyleLbl="node1" presStyleIdx="1" presStyleCnt="4"/>
      <dgm:spPr/>
      <dgm:t>
        <a:bodyPr/>
        <a:lstStyle/>
        <a:p>
          <a:endParaRPr lang="zh-CN" altLang="en-US"/>
        </a:p>
      </dgm:t>
    </dgm:pt>
    <dgm:pt modelId="{A6698760-A6A9-4E4B-8DE0-B6B2BDB3E965}" type="pres">
      <dgm:prSet presAssocID="{F80FDDA6-7535-400F-9E75-99E05B85A625}" presName="parentText" presStyleLbl="node1" presStyleIdx="2" presStyleCnt="4">
        <dgm:presLayoutVars>
          <dgm:chMax val="0"/>
          <dgm:bulletEnabled val="1"/>
        </dgm:presLayoutVars>
      </dgm:prSet>
      <dgm:spPr/>
      <dgm:t>
        <a:bodyPr/>
        <a:lstStyle/>
        <a:p>
          <a:endParaRPr lang="zh-CN" altLang="en-US"/>
        </a:p>
      </dgm:t>
    </dgm:pt>
    <dgm:pt modelId="{B9E14ACE-DC88-4C5F-B780-4089ACBBABEB}" type="pres">
      <dgm:prSet presAssocID="{F80FDDA6-7535-400F-9E75-99E05B85A625}" presName="negativeSpace" presStyleCnt="0"/>
      <dgm:spPr/>
      <dgm:t>
        <a:bodyPr/>
        <a:lstStyle/>
        <a:p>
          <a:endParaRPr lang="zh-CN" altLang="en-US"/>
        </a:p>
      </dgm:t>
    </dgm:pt>
    <dgm:pt modelId="{E01D3824-73C9-402B-A83C-CB159402FC58}" type="pres">
      <dgm:prSet presAssocID="{F80FDDA6-7535-400F-9E75-99E05B85A625}" presName="childText" presStyleLbl="conFgAcc1" presStyleIdx="2" presStyleCnt="4">
        <dgm:presLayoutVars>
          <dgm:bulletEnabled val="1"/>
        </dgm:presLayoutVars>
      </dgm:prSet>
      <dgm:spPr/>
      <dgm:t>
        <a:bodyPr/>
        <a:lstStyle/>
        <a:p>
          <a:endParaRPr lang="zh-CN" altLang="en-US"/>
        </a:p>
      </dgm:t>
    </dgm:pt>
    <dgm:pt modelId="{A6703767-CA49-4628-A59D-50DEF7026156}" type="pres">
      <dgm:prSet presAssocID="{C32DBC5C-BE13-4F04-834D-2A29924A134A}" presName="spaceBetweenRectangles" presStyleCnt="0"/>
      <dgm:spPr/>
      <dgm:t>
        <a:bodyPr/>
        <a:lstStyle/>
        <a:p>
          <a:endParaRPr lang="zh-CN" altLang="en-US"/>
        </a:p>
      </dgm:t>
    </dgm:pt>
    <dgm:pt modelId="{40C175A9-61FF-4D83-BA85-97A221D81AC0}" type="pres">
      <dgm:prSet presAssocID="{27E845CB-81A6-4F2E-B7B0-99071E3CD89C}" presName="parentLin" presStyleCnt="0"/>
      <dgm:spPr/>
      <dgm:t>
        <a:bodyPr/>
        <a:lstStyle/>
        <a:p>
          <a:endParaRPr lang="zh-CN" altLang="en-US"/>
        </a:p>
      </dgm:t>
    </dgm:pt>
    <dgm:pt modelId="{3FB4941F-BFA9-4ADB-B6D6-C708543786E4}" type="pres">
      <dgm:prSet presAssocID="{27E845CB-81A6-4F2E-B7B0-99071E3CD89C}" presName="parentLeftMargin" presStyleLbl="node1" presStyleIdx="2" presStyleCnt="4"/>
      <dgm:spPr/>
      <dgm:t>
        <a:bodyPr/>
        <a:lstStyle/>
        <a:p>
          <a:endParaRPr lang="zh-CN" altLang="en-US"/>
        </a:p>
      </dgm:t>
    </dgm:pt>
    <dgm:pt modelId="{F15BCAE4-CF39-4900-BF39-C5A97A5F3E95}" type="pres">
      <dgm:prSet presAssocID="{27E845CB-81A6-4F2E-B7B0-99071E3CD89C}" presName="parentText" presStyleLbl="node1" presStyleIdx="3" presStyleCnt="4">
        <dgm:presLayoutVars>
          <dgm:chMax val="0"/>
          <dgm:bulletEnabled val="1"/>
        </dgm:presLayoutVars>
      </dgm:prSet>
      <dgm:spPr/>
      <dgm:t>
        <a:bodyPr/>
        <a:lstStyle/>
        <a:p>
          <a:endParaRPr lang="zh-CN" altLang="en-US"/>
        </a:p>
      </dgm:t>
    </dgm:pt>
    <dgm:pt modelId="{2F8BFF70-E6EF-4125-AE01-03E98F50D45F}" type="pres">
      <dgm:prSet presAssocID="{27E845CB-81A6-4F2E-B7B0-99071E3CD89C}" presName="negativeSpace" presStyleCnt="0"/>
      <dgm:spPr/>
      <dgm:t>
        <a:bodyPr/>
        <a:lstStyle/>
        <a:p>
          <a:endParaRPr lang="zh-CN" altLang="en-US"/>
        </a:p>
      </dgm:t>
    </dgm:pt>
    <dgm:pt modelId="{E4F68954-A1C0-4FE3-A52C-580B012B3A44}" type="pres">
      <dgm:prSet presAssocID="{27E845CB-81A6-4F2E-B7B0-99071E3CD89C}" presName="childText" presStyleLbl="conFgAcc1" presStyleIdx="3" presStyleCnt="4">
        <dgm:presLayoutVars>
          <dgm:bulletEnabled val="1"/>
        </dgm:presLayoutVars>
      </dgm:prSet>
      <dgm:spPr/>
      <dgm:t>
        <a:bodyPr/>
        <a:lstStyle/>
        <a:p>
          <a:endParaRPr lang="zh-CN" altLang="en-US"/>
        </a:p>
      </dgm:t>
    </dgm:pt>
  </dgm:ptLst>
  <dgm:cxnLst>
    <dgm:cxn modelId="{1237B3C4-58C2-42EE-9F8C-78D8B0E0E36C}" type="presOf" srcId="{38F7F760-972A-49C5-B7AC-A932B659B693}" destId="{4692D256-5CB5-4AAC-A56C-308B75AB891D}" srcOrd="0" destOrd="0" presId="urn:microsoft.com/office/officeart/2005/8/layout/list1"/>
    <dgm:cxn modelId="{ACE7CC03-9942-4FE8-A79B-0C9A02EB882D}" type="presOf" srcId="{EFA1C6B4-3291-4DAA-B3F1-52812389AE9A}" destId="{105EA50C-33A6-4BCA-B2B7-DBF4B1B898CD}" srcOrd="1" destOrd="0" presId="urn:microsoft.com/office/officeart/2005/8/layout/list1"/>
    <dgm:cxn modelId="{0DE10249-FA2E-489C-B93F-B0B588E2BC93}" srcId="{38F7F760-972A-49C5-B7AC-A932B659B693}" destId="{838BFA37-ECD8-49B2-B53D-31FAAC8580DD}" srcOrd="1" destOrd="0" parTransId="{B06A97D7-E07E-4FE0-8F65-0FD1B1D4F155}" sibTransId="{6C7CAC51-58F3-4985-95ED-12495BDFAD0A}"/>
    <dgm:cxn modelId="{28FC2D95-3B80-46ED-A3A7-1D043EF823C6}" type="presOf" srcId="{EFA1C6B4-3291-4DAA-B3F1-52812389AE9A}" destId="{6C8A88B6-3AC0-41A2-8861-69AE3DC8020A}" srcOrd="0" destOrd="0" presId="urn:microsoft.com/office/officeart/2005/8/layout/list1"/>
    <dgm:cxn modelId="{63F6E8A3-57FB-470B-8525-7B60657BBF79}" srcId="{38F7F760-972A-49C5-B7AC-A932B659B693}" destId="{27E845CB-81A6-4F2E-B7B0-99071E3CD89C}" srcOrd="3" destOrd="0" parTransId="{A211F2F3-01AD-4CEA-8194-943B5542F624}" sibTransId="{79450DBB-E1C0-49AE-8FAF-3B5DDEE1053F}"/>
    <dgm:cxn modelId="{FF157BC9-9988-4E59-B6E3-EFDC85572379}" type="presOf" srcId="{F80FDDA6-7535-400F-9E75-99E05B85A625}" destId="{A6698760-A6A9-4E4B-8DE0-B6B2BDB3E965}" srcOrd="1" destOrd="0" presId="urn:microsoft.com/office/officeart/2005/8/layout/list1"/>
    <dgm:cxn modelId="{D52493C5-346C-4F6D-AE82-13AAF89A492D}" type="presOf" srcId="{27E845CB-81A6-4F2E-B7B0-99071E3CD89C}" destId="{3FB4941F-BFA9-4ADB-B6D6-C708543786E4}" srcOrd="0" destOrd="0" presId="urn:microsoft.com/office/officeart/2005/8/layout/list1"/>
    <dgm:cxn modelId="{D6152CEF-B9FE-498B-AE9D-239EECDD4820}" srcId="{38F7F760-972A-49C5-B7AC-A932B659B693}" destId="{F80FDDA6-7535-400F-9E75-99E05B85A625}" srcOrd="2" destOrd="0" parTransId="{6B57BA17-B74E-4B84-AE50-41B679203916}" sibTransId="{C32DBC5C-BE13-4F04-834D-2A29924A134A}"/>
    <dgm:cxn modelId="{165F1C0A-ABFD-4BDC-8AE9-E0C6B965B850}" type="presOf" srcId="{F80FDDA6-7535-400F-9E75-99E05B85A625}" destId="{EE4E3345-7A26-471A-AEA7-1AAC0AD922A8}" srcOrd="0" destOrd="0" presId="urn:microsoft.com/office/officeart/2005/8/layout/list1"/>
    <dgm:cxn modelId="{FF571961-46EB-4F9D-82E6-A94662613CBB}" type="presOf" srcId="{27E845CB-81A6-4F2E-B7B0-99071E3CD89C}" destId="{F15BCAE4-CF39-4900-BF39-C5A97A5F3E95}" srcOrd="1" destOrd="0" presId="urn:microsoft.com/office/officeart/2005/8/layout/list1"/>
    <dgm:cxn modelId="{AF199683-5607-461D-A6A3-D0F91D928450}" type="presOf" srcId="{838BFA37-ECD8-49B2-B53D-31FAAC8580DD}" destId="{F98215C1-764A-486C-AD82-8558FFC0F6F8}" srcOrd="0" destOrd="0" presId="urn:microsoft.com/office/officeart/2005/8/layout/list1"/>
    <dgm:cxn modelId="{1B6E4ADC-D357-44FC-803A-4B25656962C0}" srcId="{38F7F760-972A-49C5-B7AC-A932B659B693}" destId="{EFA1C6B4-3291-4DAA-B3F1-52812389AE9A}" srcOrd="0" destOrd="0" parTransId="{BCD66EF0-5CEC-48E6-88F0-CC0134FA3948}" sibTransId="{40604394-B641-4558-96FA-0F1F59256BAD}"/>
    <dgm:cxn modelId="{420D3DD1-1280-4812-90E8-D3000772E4C6}" type="presOf" srcId="{838BFA37-ECD8-49B2-B53D-31FAAC8580DD}" destId="{8F6BD4B4-8FD8-4AEB-A42A-4ED2DDE14EF4}" srcOrd="1" destOrd="0" presId="urn:microsoft.com/office/officeart/2005/8/layout/list1"/>
    <dgm:cxn modelId="{9DA8023A-6479-4A41-852B-4D5CE97C2150}" type="presParOf" srcId="{4692D256-5CB5-4AAC-A56C-308B75AB891D}" destId="{8F3412AB-A778-43BA-BBE4-C0DE127BF072}" srcOrd="0" destOrd="0" presId="urn:microsoft.com/office/officeart/2005/8/layout/list1"/>
    <dgm:cxn modelId="{A288C450-E4EF-42EF-86A5-E5685C061FDC}" type="presParOf" srcId="{8F3412AB-A778-43BA-BBE4-C0DE127BF072}" destId="{6C8A88B6-3AC0-41A2-8861-69AE3DC8020A}" srcOrd="0" destOrd="0" presId="urn:microsoft.com/office/officeart/2005/8/layout/list1"/>
    <dgm:cxn modelId="{FC0039EF-82E3-4FD1-97E4-BBCCDB902EC9}" type="presParOf" srcId="{8F3412AB-A778-43BA-BBE4-C0DE127BF072}" destId="{105EA50C-33A6-4BCA-B2B7-DBF4B1B898CD}" srcOrd="1" destOrd="0" presId="urn:microsoft.com/office/officeart/2005/8/layout/list1"/>
    <dgm:cxn modelId="{2141F847-F0F9-42BC-B0C6-D3903F7DA4FE}" type="presParOf" srcId="{4692D256-5CB5-4AAC-A56C-308B75AB891D}" destId="{3B61FFD3-72E9-4609-BBEB-F87A25F82B7D}" srcOrd="1" destOrd="0" presId="urn:microsoft.com/office/officeart/2005/8/layout/list1"/>
    <dgm:cxn modelId="{803385B5-481A-47F4-B38A-67F454EA565D}" type="presParOf" srcId="{4692D256-5CB5-4AAC-A56C-308B75AB891D}" destId="{5612B2CF-4AC0-4792-8C1C-7453607C9733}" srcOrd="2" destOrd="0" presId="urn:microsoft.com/office/officeart/2005/8/layout/list1"/>
    <dgm:cxn modelId="{3244E6D6-96F0-4CB8-B79B-8911B19492FB}" type="presParOf" srcId="{4692D256-5CB5-4AAC-A56C-308B75AB891D}" destId="{786D7ECE-0286-4784-B940-5D441C33DA67}" srcOrd="3" destOrd="0" presId="urn:microsoft.com/office/officeart/2005/8/layout/list1"/>
    <dgm:cxn modelId="{44A1FCF0-D5EE-4324-B810-8898B412F419}" type="presParOf" srcId="{4692D256-5CB5-4AAC-A56C-308B75AB891D}" destId="{7DE34681-ED94-4C3D-9043-54D19ADDBB55}" srcOrd="4" destOrd="0" presId="urn:microsoft.com/office/officeart/2005/8/layout/list1"/>
    <dgm:cxn modelId="{75DF1035-4A6B-43B9-AE12-28A07759CF3C}" type="presParOf" srcId="{7DE34681-ED94-4C3D-9043-54D19ADDBB55}" destId="{F98215C1-764A-486C-AD82-8558FFC0F6F8}" srcOrd="0" destOrd="0" presId="urn:microsoft.com/office/officeart/2005/8/layout/list1"/>
    <dgm:cxn modelId="{02E0A344-5A2C-4170-864A-74BC63242C11}" type="presParOf" srcId="{7DE34681-ED94-4C3D-9043-54D19ADDBB55}" destId="{8F6BD4B4-8FD8-4AEB-A42A-4ED2DDE14EF4}" srcOrd="1" destOrd="0" presId="urn:microsoft.com/office/officeart/2005/8/layout/list1"/>
    <dgm:cxn modelId="{47A4C133-448C-4EDD-A083-10AEBFEF5F26}" type="presParOf" srcId="{4692D256-5CB5-4AAC-A56C-308B75AB891D}" destId="{C7EEF61F-C36C-4172-A797-8551B4E86E65}" srcOrd="5" destOrd="0" presId="urn:microsoft.com/office/officeart/2005/8/layout/list1"/>
    <dgm:cxn modelId="{839C9CBD-F51A-4A57-8916-D7F4BED06E20}" type="presParOf" srcId="{4692D256-5CB5-4AAC-A56C-308B75AB891D}" destId="{27A0985D-5350-4AEE-A9D1-A078B099060A}" srcOrd="6" destOrd="0" presId="urn:microsoft.com/office/officeart/2005/8/layout/list1"/>
    <dgm:cxn modelId="{340BC380-4C96-4CB9-A6D1-0CA93404A169}" type="presParOf" srcId="{4692D256-5CB5-4AAC-A56C-308B75AB891D}" destId="{40635DBA-5A41-486D-9BA8-CDC840518038}" srcOrd="7" destOrd="0" presId="urn:microsoft.com/office/officeart/2005/8/layout/list1"/>
    <dgm:cxn modelId="{E23A5216-FD91-445E-A3B5-AD6C6A042825}" type="presParOf" srcId="{4692D256-5CB5-4AAC-A56C-308B75AB891D}" destId="{8A38BBE6-87AF-43FE-8961-AC7A7F82327C}" srcOrd="8" destOrd="0" presId="urn:microsoft.com/office/officeart/2005/8/layout/list1"/>
    <dgm:cxn modelId="{2528A33D-A93E-42EF-9BDF-24428FA8D180}" type="presParOf" srcId="{8A38BBE6-87AF-43FE-8961-AC7A7F82327C}" destId="{EE4E3345-7A26-471A-AEA7-1AAC0AD922A8}" srcOrd="0" destOrd="0" presId="urn:microsoft.com/office/officeart/2005/8/layout/list1"/>
    <dgm:cxn modelId="{48D49EEE-2513-451E-8200-C917E5A0E2DE}" type="presParOf" srcId="{8A38BBE6-87AF-43FE-8961-AC7A7F82327C}" destId="{A6698760-A6A9-4E4B-8DE0-B6B2BDB3E965}" srcOrd="1" destOrd="0" presId="urn:microsoft.com/office/officeart/2005/8/layout/list1"/>
    <dgm:cxn modelId="{D2ABE15B-3A7E-4C48-A958-6C938A282433}" type="presParOf" srcId="{4692D256-5CB5-4AAC-A56C-308B75AB891D}" destId="{B9E14ACE-DC88-4C5F-B780-4089ACBBABEB}" srcOrd="9" destOrd="0" presId="urn:microsoft.com/office/officeart/2005/8/layout/list1"/>
    <dgm:cxn modelId="{723499C9-28D8-4C8E-80FA-1023523050A3}" type="presParOf" srcId="{4692D256-5CB5-4AAC-A56C-308B75AB891D}" destId="{E01D3824-73C9-402B-A83C-CB159402FC58}" srcOrd="10" destOrd="0" presId="urn:microsoft.com/office/officeart/2005/8/layout/list1"/>
    <dgm:cxn modelId="{4D3FF7B7-7745-4F0C-985E-10AC49520EF0}" type="presParOf" srcId="{4692D256-5CB5-4AAC-A56C-308B75AB891D}" destId="{A6703767-CA49-4628-A59D-50DEF7026156}" srcOrd="11" destOrd="0" presId="urn:microsoft.com/office/officeart/2005/8/layout/list1"/>
    <dgm:cxn modelId="{001E4213-F26B-4DFF-B24B-74767FAD0DAD}" type="presParOf" srcId="{4692D256-5CB5-4AAC-A56C-308B75AB891D}" destId="{40C175A9-61FF-4D83-BA85-97A221D81AC0}" srcOrd="12" destOrd="0" presId="urn:microsoft.com/office/officeart/2005/8/layout/list1"/>
    <dgm:cxn modelId="{E3DF7611-D467-4C18-ABC1-B12C2330C06C}" type="presParOf" srcId="{40C175A9-61FF-4D83-BA85-97A221D81AC0}" destId="{3FB4941F-BFA9-4ADB-B6D6-C708543786E4}" srcOrd="0" destOrd="0" presId="urn:microsoft.com/office/officeart/2005/8/layout/list1"/>
    <dgm:cxn modelId="{9CDDEAF9-D0B6-4848-8F8B-87947B060E21}" type="presParOf" srcId="{40C175A9-61FF-4D83-BA85-97A221D81AC0}" destId="{F15BCAE4-CF39-4900-BF39-C5A97A5F3E95}" srcOrd="1" destOrd="0" presId="urn:microsoft.com/office/officeart/2005/8/layout/list1"/>
    <dgm:cxn modelId="{9ABC22D5-CF7F-46AC-B77D-D3EF641AF90D}" type="presParOf" srcId="{4692D256-5CB5-4AAC-A56C-308B75AB891D}" destId="{2F8BFF70-E6EF-4125-AE01-03E98F50D45F}" srcOrd="13" destOrd="0" presId="urn:microsoft.com/office/officeart/2005/8/layout/list1"/>
    <dgm:cxn modelId="{9F3439A1-76C0-459B-8490-260EC5F3B22D}" type="presParOf" srcId="{4692D256-5CB5-4AAC-A56C-308B75AB891D}" destId="{E4F68954-A1C0-4FE3-A52C-580B012B3A44}" srcOrd="14" destOrd="0" presId="urn:microsoft.com/office/officeart/2005/8/layout/list1"/>
  </dgm:cxnLst>
  <dgm:bg>
    <a:noFill/>
  </dgm:bg>
  <dgm:whole>
    <a:ln w="3175"/>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6FF12C-7154-4E29-8D4F-D5253242E573}"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zh-CN" altLang="en-US"/>
        </a:p>
      </dgm:t>
    </dgm:pt>
    <dgm:pt modelId="{72213458-836D-44B1-93EE-EBB09D66FCE3}">
      <dgm:prSet phldrT="[文本]" custT="1"/>
      <dgm:spPr/>
      <dgm:t>
        <a:bodyPr/>
        <a:lstStyle/>
        <a:p>
          <a:r>
            <a:rPr lang="zh-CN" altLang="en-US" sz="2000" dirty="0" smtClean="0">
              <a:latin typeface="微软雅黑" pitchFamily="34" charset="-122"/>
              <a:ea typeface="微软雅黑" pitchFamily="34" charset="-122"/>
            </a:rPr>
            <a:t>患者就诊方式</a:t>
          </a:r>
          <a:endParaRPr lang="zh-CN" altLang="en-US" sz="2000" dirty="0">
            <a:latin typeface="微软雅黑" pitchFamily="34" charset="-122"/>
            <a:ea typeface="微软雅黑" pitchFamily="34" charset="-122"/>
          </a:endParaRPr>
        </a:p>
      </dgm:t>
    </dgm:pt>
    <dgm:pt modelId="{A7354FDB-5FD1-482E-B1B3-36C3509B18DB}" type="parTrans" cxnId="{9ACA2672-D42A-44FC-B0B6-FE6C5F3BFE29}">
      <dgm:prSet/>
      <dgm:spPr/>
      <dgm:t>
        <a:bodyPr/>
        <a:lstStyle/>
        <a:p>
          <a:endParaRPr lang="zh-CN" altLang="en-US"/>
        </a:p>
      </dgm:t>
    </dgm:pt>
    <dgm:pt modelId="{CD963C8C-6593-46E7-BCD2-97ABC48783C0}" type="sibTrans" cxnId="{9ACA2672-D42A-44FC-B0B6-FE6C5F3BFE29}">
      <dgm:prSet/>
      <dgm:spPr/>
      <dgm:t>
        <a:bodyPr/>
        <a:lstStyle/>
        <a:p>
          <a:endParaRPr lang="zh-CN" altLang="en-US"/>
        </a:p>
      </dgm:t>
    </dgm:pt>
    <dgm:pt modelId="{B2A8269B-BA48-4992-B4E7-63728951DECD}">
      <dgm:prSet phldrT="[文本]" custT="1"/>
      <dgm:spPr/>
      <dgm:t>
        <a:bodyPr/>
        <a:lstStyle/>
        <a:p>
          <a:r>
            <a:rPr lang="zh-CN" altLang="en-US" sz="1600" dirty="0" smtClean="0">
              <a:latin typeface="微软雅黑" pitchFamily="34" charset="-122"/>
              <a:ea typeface="微软雅黑" pitchFamily="34" charset="-122"/>
            </a:rPr>
            <a:t>普通就诊卡</a:t>
          </a:r>
          <a:endParaRPr lang="zh-CN" altLang="en-US" sz="1600" dirty="0">
            <a:latin typeface="微软雅黑" pitchFamily="34" charset="-122"/>
            <a:ea typeface="微软雅黑" pitchFamily="34" charset="-122"/>
          </a:endParaRPr>
        </a:p>
      </dgm:t>
    </dgm:pt>
    <dgm:pt modelId="{BED14EC8-5293-48FE-A79E-436F8B1FAF53}" type="parTrans" cxnId="{FB75D7FB-2C90-4B21-B97E-A58FB13B230E}">
      <dgm:prSet/>
      <dgm:spPr/>
      <dgm:t>
        <a:bodyPr/>
        <a:lstStyle/>
        <a:p>
          <a:endParaRPr lang="zh-CN" altLang="en-US"/>
        </a:p>
      </dgm:t>
    </dgm:pt>
    <dgm:pt modelId="{50AB5E5E-E680-4862-A0E1-088FF96F05E9}" type="sibTrans" cxnId="{FB75D7FB-2C90-4B21-B97E-A58FB13B230E}">
      <dgm:prSet/>
      <dgm:spPr/>
      <dgm:t>
        <a:bodyPr/>
        <a:lstStyle/>
        <a:p>
          <a:endParaRPr lang="zh-CN" altLang="en-US"/>
        </a:p>
      </dgm:t>
    </dgm:pt>
    <dgm:pt modelId="{3F27B4E9-79B3-4F88-9995-77A1AEBDC857}">
      <dgm:prSet phldrT="[文本]" custT="1"/>
      <dgm:spPr/>
      <dgm:t>
        <a:bodyPr/>
        <a:lstStyle/>
        <a:p>
          <a:r>
            <a:rPr lang="zh-CN" altLang="en-US" sz="1600" dirty="0" smtClean="0">
              <a:latin typeface="微软雅黑" pitchFamily="34" charset="-122"/>
              <a:ea typeface="微软雅黑" pitchFamily="34" charset="-122"/>
            </a:rPr>
            <a:t>医保卡</a:t>
          </a:r>
          <a:endParaRPr lang="zh-CN" altLang="en-US" sz="1600" dirty="0">
            <a:latin typeface="微软雅黑" pitchFamily="34" charset="-122"/>
            <a:ea typeface="微软雅黑" pitchFamily="34" charset="-122"/>
          </a:endParaRPr>
        </a:p>
      </dgm:t>
    </dgm:pt>
    <dgm:pt modelId="{3B3B20DE-2641-4822-B052-3A961D9E4596}" type="parTrans" cxnId="{C238C579-4B1F-491E-A22E-3F0631080778}">
      <dgm:prSet/>
      <dgm:spPr/>
      <dgm:t>
        <a:bodyPr/>
        <a:lstStyle/>
        <a:p>
          <a:endParaRPr lang="zh-CN" altLang="en-US"/>
        </a:p>
      </dgm:t>
    </dgm:pt>
    <dgm:pt modelId="{AA02D869-D3D4-4461-BA71-A8F5614D58B8}" type="sibTrans" cxnId="{C238C579-4B1F-491E-A22E-3F0631080778}">
      <dgm:prSet/>
      <dgm:spPr/>
      <dgm:t>
        <a:bodyPr/>
        <a:lstStyle/>
        <a:p>
          <a:endParaRPr lang="zh-CN" altLang="en-US"/>
        </a:p>
      </dgm:t>
    </dgm:pt>
    <dgm:pt modelId="{25A6D0A4-E26D-4B68-8049-585C4DF0DB1C}">
      <dgm:prSet phldrT="[文本]" custT="1"/>
      <dgm:spPr/>
      <dgm:t>
        <a:bodyPr/>
        <a:lstStyle/>
        <a:p>
          <a:r>
            <a:rPr lang="zh-CN" altLang="en-US" sz="1600" dirty="0" smtClean="0">
              <a:latin typeface="微软雅黑" pitchFamily="34" charset="-122"/>
              <a:ea typeface="微软雅黑" pitchFamily="34" charset="-122"/>
            </a:rPr>
            <a:t>预付费卡</a:t>
          </a:r>
          <a:endParaRPr lang="zh-CN" altLang="en-US" sz="1600" dirty="0">
            <a:latin typeface="微软雅黑" pitchFamily="34" charset="-122"/>
            <a:ea typeface="微软雅黑" pitchFamily="34" charset="-122"/>
          </a:endParaRPr>
        </a:p>
      </dgm:t>
    </dgm:pt>
    <dgm:pt modelId="{EF965D22-DF87-4C2E-85DA-890BF3F2109F}" type="parTrans" cxnId="{4A3141B1-03EA-49A1-A771-49820741A043}">
      <dgm:prSet/>
      <dgm:spPr/>
      <dgm:t>
        <a:bodyPr/>
        <a:lstStyle/>
        <a:p>
          <a:endParaRPr lang="zh-CN" altLang="en-US"/>
        </a:p>
      </dgm:t>
    </dgm:pt>
    <dgm:pt modelId="{02D7EC9A-AF69-4FE3-B167-99612018B6FA}" type="sibTrans" cxnId="{4A3141B1-03EA-49A1-A771-49820741A043}">
      <dgm:prSet/>
      <dgm:spPr/>
      <dgm:t>
        <a:bodyPr/>
        <a:lstStyle/>
        <a:p>
          <a:endParaRPr lang="zh-CN" altLang="en-US"/>
        </a:p>
      </dgm:t>
    </dgm:pt>
    <dgm:pt modelId="{F746BBC1-C2BA-4AE3-9D34-6F28FD0C5FBF}">
      <dgm:prSet phldrT="[文本]" custT="1"/>
      <dgm:spPr/>
      <dgm:t>
        <a:bodyPr/>
        <a:lstStyle/>
        <a:p>
          <a:r>
            <a:rPr lang="zh-CN" altLang="en-US" sz="1600" dirty="0" smtClean="0">
              <a:latin typeface="微软雅黑" pitchFamily="34" charset="-122"/>
              <a:ea typeface="微软雅黑" pitchFamily="34" charset="-122"/>
            </a:rPr>
            <a:t>医联码 等</a:t>
          </a:r>
          <a:endParaRPr lang="zh-CN" altLang="en-US" sz="1600" dirty="0">
            <a:latin typeface="微软雅黑" pitchFamily="34" charset="-122"/>
            <a:ea typeface="微软雅黑" pitchFamily="34" charset="-122"/>
          </a:endParaRPr>
        </a:p>
      </dgm:t>
    </dgm:pt>
    <dgm:pt modelId="{2C12F4C7-4794-4359-9C40-C858833D6B9F}" type="parTrans" cxnId="{8775507D-9E5A-45FC-AE22-4CAD05FC43BD}">
      <dgm:prSet/>
      <dgm:spPr/>
      <dgm:t>
        <a:bodyPr/>
        <a:lstStyle/>
        <a:p>
          <a:endParaRPr lang="zh-CN" altLang="en-US"/>
        </a:p>
      </dgm:t>
    </dgm:pt>
    <dgm:pt modelId="{17893033-1A2B-486C-8E62-B56187F56CC4}" type="sibTrans" cxnId="{8775507D-9E5A-45FC-AE22-4CAD05FC43BD}">
      <dgm:prSet/>
      <dgm:spPr/>
      <dgm:t>
        <a:bodyPr/>
        <a:lstStyle/>
        <a:p>
          <a:endParaRPr lang="zh-CN" altLang="en-US"/>
        </a:p>
      </dgm:t>
    </dgm:pt>
    <dgm:pt modelId="{E477120F-3808-4821-B4E1-6AD53E509F49}" type="pres">
      <dgm:prSet presAssocID="{A66FF12C-7154-4E29-8D4F-D5253242E573}" presName="Name0" presStyleCnt="0">
        <dgm:presLayoutVars>
          <dgm:dir/>
          <dgm:animLvl val="lvl"/>
          <dgm:resizeHandles val="exact"/>
        </dgm:presLayoutVars>
      </dgm:prSet>
      <dgm:spPr/>
      <dgm:t>
        <a:bodyPr/>
        <a:lstStyle/>
        <a:p>
          <a:endParaRPr lang="zh-CN" altLang="en-US"/>
        </a:p>
      </dgm:t>
    </dgm:pt>
    <dgm:pt modelId="{8CAACAFD-B11B-4641-8146-4BD50223F022}" type="pres">
      <dgm:prSet presAssocID="{72213458-836D-44B1-93EE-EBB09D66FCE3}" presName="composite" presStyleCnt="0"/>
      <dgm:spPr/>
      <dgm:t>
        <a:bodyPr/>
        <a:lstStyle/>
        <a:p>
          <a:endParaRPr lang="zh-CN" altLang="en-US"/>
        </a:p>
      </dgm:t>
    </dgm:pt>
    <dgm:pt modelId="{F31393FF-D20C-4A87-9387-96426FDB22BF}" type="pres">
      <dgm:prSet presAssocID="{72213458-836D-44B1-93EE-EBB09D66FCE3}" presName="parTx" presStyleLbl="alignNode1" presStyleIdx="0" presStyleCnt="1" custScaleY="108672">
        <dgm:presLayoutVars>
          <dgm:chMax val="0"/>
          <dgm:chPref val="0"/>
          <dgm:bulletEnabled val="1"/>
        </dgm:presLayoutVars>
      </dgm:prSet>
      <dgm:spPr/>
      <dgm:t>
        <a:bodyPr/>
        <a:lstStyle/>
        <a:p>
          <a:endParaRPr lang="zh-CN" altLang="en-US"/>
        </a:p>
      </dgm:t>
    </dgm:pt>
    <dgm:pt modelId="{3FB37E92-A89E-4890-95FC-275376930DEC}" type="pres">
      <dgm:prSet presAssocID="{72213458-836D-44B1-93EE-EBB09D66FCE3}" presName="desTx" presStyleLbl="alignAccFollowNode1" presStyleIdx="0" presStyleCnt="1">
        <dgm:presLayoutVars>
          <dgm:bulletEnabled val="1"/>
        </dgm:presLayoutVars>
      </dgm:prSet>
      <dgm:spPr/>
      <dgm:t>
        <a:bodyPr/>
        <a:lstStyle/>
        <a:p>
          <a:endParaRPr lang="zh-CN" altLang="en-US"/>
        </a:p>
      </dgm:t>
    </dgm:pt>
  </dgm:ptLst>
  <dgm:cxnLst>
    <dgm:cxn modelId="{4A3141B1-03EA-49A1-A771-49820741A043}" srcId="{72213458-836D-44B1-93EE-EBB09D66FCE3}" destId="{25A6D0A4-E26D-4B68-8049-585C4DF0DB1C}" srcOrd="1" destOrd="0" parTransId="{EF965D22-DF87-4C2E-85DA-890BF3F2109F}" sibTransId="{02D7EC9A-AF69-4FE3-B167-99612018B6FA}"/>
    <dgm:cxn modelId="{C238C579-4B1F-491E-A22E-3F0631080778}" srcId="{72213458-836D-44B1-93EE-EBB09D66FCE3}" destId="{3F27B4E9-79B3-4F88-9995-77A1AEBDC857}" srcOrd="2" destOrd="0" parTransId="{3B3B20DE-2641-4822-B052-3A961D9E4596}" sibTransId="{AA02D869-D3D4-4461-BA71-A8F5614D58B8}"/>
    <dgm:cxn modelId="{D774063B-4AAE-4A3E-B118-39B85830C0D9}" type="presOf" srcId="{72213458-836D-44B1-93EE-EBB09D66FCE3}" destId="{F31393FF-D20C-4A87-9387-96426FDB22BF}" srcOrd="0" destOrd="0" presId="urn:microsoft.com/office/officeart/2005/8/layout/hList1"/>
    <dgm:cxn modelId="{C96B61EE-B046-44D2-A68B-29210241855E}" type="presOf" srcId="{25A6D0A4-E26D-4B68-8049-585C4DF0DB1C}" destId="{3FB37E92-A89E-4890-95FC-275376930DEC}" srcOrd="0" destOrd="1" presId="urn:microsoft.com/office/officeart/2005/8/layout/hList1"/>
    <dgm:cxn modelId="{8775507D-9E5A-45FC-AE22-4CAD05FC43BD}" srcId="{72213458-836D-44B1-93EE-EBB09D66FCE3}" destId="{F746BBC1-C2BA-4AE3-9D34-6F28FD0C5FBF}" srcOrd="3" destOrd="0" parTransId="{2C12F4C7-4794-4359-9C40-C858833D6B9F}" sibTransId="{17893033-1A2B-486C-8E62-B56187F56CC4}"/>
    <dgm:cxn modelId="{FB75D7FB-2C90-4B21-B97E-A58FB13B230E}" srcId="{72213458-836D-44B1-93EE-EBB09D66FCE3}" destId="{B2A8269B-BA48-4992-B4E7-63728951DECD}" srcOrd="0" destOrd="0" parTransId="{BED14EC8-5293-48FE-A79E-436F8B1FAF53}" sibTransId="{50AB5E5E-E680-4862-A0E1-088FF96F05E9}"/>
    <dgm:cxn modelId="{9ACA2672-D42A-44FC-B0B6-FE6C5F3BFE29}" srcId="{A66FF12C-7154-4E29-8D4F-D5253242E573}" destId="{72213458-836D-44B1-93EE-EBB09D66FCE3}" srcOrd="0" destOrd="0" parTransId="{A7354FDB-5FD1-482E-B1B3-36C3509B18DB}" sibTransId="{CD963C8C-6593-46E7-BCD2-97ABC48783C0}"/>
    <dgm:cxn modelId="{3C38908F-D379-4E13-A36E-EFCFB60293D1}" type="presOf" srcId="{3F27B4E9-79B3-4F88-9995-77A1AEBDC857}" destId="{3FB37E92-A89E-4890-95FC-275376930DEC}" srcOrd="0" destOrd="2" presId="urn:microsoft.com/office/officeart/2005/8/layout/hList1"/>
    <dgm:cxn modelId="{77A3CA58-2646-47A1-9301-2B947CA4A14A}" type="presOf" srcId="{F746BBC1-C2BA-4AE3-9D34-6F28FD0C5FBF}" destId="{3FB37E92-A89E-4890-95FC-275376930DEC}" srcOrd="0" destOrd="3" presId="urn:microsoft.com/office/officeart/2005/8/layout/hList1"/>
    <dgm:cxn modelId="{CBB1CB24-AC1A-458D-B9F7-C5BEBBC7B46E}" type="presOf" srcId="{B2A8269B-BA48-4992-B4E7-63728951DECD}" destId="{3FB37E92-A89E-4890-95FC-275376930DEC}" srcOrd="0" destOrd="0" presId="urn:microsoft.com/office/officeart/2005/8/layout/hList1"/>
    <dgm:cxn modelId="{C38BA095-72FE-4D9C-8117-90DC706835FE}" type="presOf" srcId="{A66FF12C-7154-4E29-8D4F-D5253242E573}" destId="{E477120F-3808-4821-B4E1-6AD53E509F49}" srcOrd="0" destOrd="0" presId="urn:microsoft.com/office/officeart/2005/8/layout/hList1"/>
    <dgm:cxn modelId="{93E82EDE-4985-4116-8128-79B8BC9E5F14}" type="presParOf" srcId="{E477120F-3808-4821-B4E1-6AD53E509F49}" destId="{8CAACAFD-B11B-4641-8146-4BD50223F022}" srcOrd="0" destOrd="0" presId="urn:microsoft.com/office/officeart/2005/8/layout/hList1"/>
    <dgm:cxn modelId="{20930CD4-C602-4235-8F87-79EEB47F6164}" type="presParOf" srcId="{8CAACAFD-B11B-4641-8146-4BD50223F022}" destId="{F31393FF-D20C-4A87-9387-96426FDB22BF}" srcOrd="0" destOrd="0" presId="urn:microsoft.com/office/officeart/2005/8/layout/hList1"/>
    <dgm:cxn modelId="{A8F260B8-9384-465A-A4ED-1E8C0FE42B2D}" type="presParOf" srcId="{8CAACAFD-B11B-4641-8146-4BD50223F022}" destId="{3FB37E92-A89E-4890-95FC-275376930DEC}"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6FF12C-7154-4E29-8D4F-D5253242E573}"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zh-CN" altLang="en-US"/>
        </a:p>
      </dgm:t>
    </dgm:pt>
    <dgm:pt modelId="{72213458-836D-44B1-93EE-EBB09D66FCE3}">
      <dgm:prSet phldrT="[文本]" custT="1"/>
      <dgm:spPr/>
      <dgm:t>
        <a:bodyPr/>
        <a:lstStyle/>
        <a:p>
          <a:r>
            <a:rPr lang="zh-CN" altLang="en-US" sz="2000" dirty="0" smtClean="0">
              <a:latin typeface="微软雅黑" pitchFamily="34" charset="-122"/>
              <a:ea typeface="微软雅黑" pitchFamily="34" charset="-122"/>
            </a:rPr>
            <a:t>患者标识号类型</a:t>
          </a:r>
          <a:endParaRPr lang="zh-CN" altLang="en-US" sz="2000" dirty="0">
            <a:latin typeface="微软雅黑" pitchFamily="34" charset="-122"/>
            <a:ea typeface="微软雅黑" pitchFamily="34" charset="-122"/>
          </a:endParaRPr>
        </a:p>
      </dgm:t>
    </dgm:pt>
    <dgm:pt modelId="{A7354FDB-5FD1-482E-B1B3-36C3509B18DB}" type="parTrans" cxnId="{9ACA2672-D42A-44FC-B0B6-FE6C5F3BFE29}">
      <dgm:prSet/>
      <dgm:spPr/>
      <dgm:t>
        <a:bodyPr/>
        <a:lstStyle/>
        <a:p>
          <a:endParaRPr lang="zh-CN" altLang="en-US"/>
        </a:p>
      </dgm:t>
    </dgm:pt>
    <dgm:pt modelId="{CD963C8C-6593-46E7-BCD2-97ABC48783C0}" type="sibTrans" cxnId="{9ACA2672-D42A-44FC-B0B6-FE6C5F3BFE29}">
      <dgm:prSet/>
      <dgm:spPr/>
      <dgm:t>
        <a:bodyPr/>
        <a:lstStyle/>
        <a:p>
          <a:endParaRPr lang="zh-CN" altLang="en-US"/>
        </a:p>
      </dgm:t>
    </dgm:pt>
    <dgm:pt modelId="{B2A8269B-BA48-4992-B4E7-63728951DECD}">
      <dgm:prSet phldrT="[文本]" custT="1"/>
      <dgm:spPr/>
      <dgm:t>
        <a:bodyPr/>
        <a:lstStyle/>
        <a:p>
          <a:r>
            <a:rPr lang="zh-CN" altLang="en-US" sz="1600" dirty="0" smtClean="0">
              <a:latin typeface="微软雅黑" pitchFamily="34" charset="-122"/>
              <a:ea typeface="微软雅黑" pitchFamily="34" charset="-122"/>
            </a:rPr>
            <a:t>门诊号</a:t>
          </a:r>
          <a:endParaRPr lang="zh-CN" altLang="en-US" sz="1600" dirty="0">
            <a:latin typeface="微软雅黑" pitchFamily="34" charset="-122"/>
            <a:ea typeface="微软雅黑" pitchFamily="34" charset="-122"/>
          </a:endParaRPr>
        </a:p>
      </dgm:t>
    </dgm:pt>
    <dgm:pt modelId="{BED14EC8-5293-48FE-A79E-436F8B1FAF53}" type="parTrans" cxnId="{FB75D7FB-2C90-4B21-B97E-A58FB13B230E}">
      <dgm:prSet/>
      <dgm:spPr/>
      <dgm:t>
        <a:bodyPr/>
        <a:lstStyle/>
        <a:p>
          <a:endParaRPr lang="zh-CN" altLang="en-US"/>
        </a:p>
      </dgm:t>
    </dgm:pt>
    <dgm:pt modelId="{50AB5E5E-E680-4862-A0E1-088FF96F05E9}" type="sibTrans" cxnId="{FB75D7FB-2C90-4B21-B97E-A58FB13B230E}">
      <dgm:prSet/>
      <dgm:spPr/>
      <dgm:t>
        <a:bodyPr/>
        <a:lstStyle/>
        <a:p>
          <a:endParaRPr lang="zh-CN" altLang="en-US"/>
        </a:p>
      </dgm:t>
    </dgm:pt>
    <dgm:pt modelId="{3F27B4E9-79B3-4F88-9995-77A1AEBDC857}">
      <dgm:prSet phldrT="[文本]" custT="1"/>
      <dgm:spPr/>
      <dgm:t>
        <a:bodyPr/>
        <a:lstStyle/>
        <a:p>
          <a:r>
            <a:rPr lang="zh-CN" altLang="en-US" sz="1600" dirty="0" smtClean="0">
              <a:latin typeface="微软雅黑" pitchFamily="34" charset="-122"/>
              <a:ea typeface="微软雅黑" pitchFamily="34" charset="-122"/>
            </a:rPr>
            <a:t>影像号</a:t>
          </a:r>
          <a:endParaRPr lang="zh-CN" altLang="en-US" sz="1600" dirty="0">
            <a:latin typeface="微软雅黑" pitchFamily="34" charset="-122"/>
            <a:ea typeface="微软雅黑" pitchFamily="34" charset="-122"/>
          </a:endParaRPr>
        </a:p>
      </dgm:t>
    </dgm:pt>
    <dgm:pt modelId="{3B3B20DE-2641-4822-B052-3A961D9E4596}" type="parTrans" cxnId="{C238C579-4B1F-491E-A22E-3F0631080778}">
      <dgm:prSet/>
      <dgm:spPr/>
      <dgm:t>
        <a:bodyPr/>
        <a:lstStyle/>
        <a:p>
          <a:endParaRPr lang="zh-CN" altLang="en-US"/>
        </a:p>
      </dgm:t>
    </dgm:pt>
    <dgm:pt modelId="{AA02D869-D3D4-4461-BA71-A8F5614D58B8}" type="sibTrans" cxnId="{C238C579-4B1F-491E-A22E-3F0631080778}">
      <dgm:prSet/>
      <dgm:spPr/>
      <dgm:t>
        <a:bodyPr/>
        <a:lstStyle/>
        <a:p>
          <a:endParaRPr lang="zh-CN" altLang="en-US"/>
        </a:p>
      </dgm:t>
    </dgm:pt>
    <dgm:pt modelId="{25A6D0A4-E26D-4B68-8049-585C4DF0DB1C}">
      <dgm:prSet phldrT="[文本]" custT="1"/>
      <dgm:spPr/>
      <dgm:t>
        <a:bodyPr/>
        <a:lstStyle/>
        <a:p>
          <a:r>
            <a:rPr lang="zh-CN" altLang="en-US" sz="1600" dirty="0" smtClean="0">
              <a:latin typeface="微软雅黑" pitchFamily="34" charset="-122"/>
              <a:ea typeface="微软雅黑" pitchFamily="34" charset="-122"/>
            </a:rPr>
            <a:t>住院号</a:t>
          </a:r>
          <a:endParaRPr lang="zh-CN" altLang="en-US" sz="1600" dirty="0">
            <a:latin typeface="微软雅黑" pitchFamily="34" charset="-122"/>
            <a:ea typeface="微软雅黑" pitchFamily="34" charset="-122"/>
          </a:endParaRPr>
        </a:p>
      </dgm:t>
    </dgm:pt>
    <dgm:pt modelId="{EF965D22-DF87-4C2E-85DA-890BF3F2109F}" type="parTrans" cxnId="{4A3141B1-03EA-49A1-A771-49820741A043}">
      <dgm:prSet/>
      <dgm:spPr/>
      <dgm:t>
        <a:bodyPr/>
        <a:lstStyle/>
        <a:p>
          <a:endParaRPr lang="zh-CN" altLang="en-US"/>
        </a:p>
      </dgm:t>
    </dgm:pt>
    <dgm:pt modelId="{02D7EC9A-AF69-4FE3-B167-99612018B6FA}" type="sibTrans" cxnId="{4A3141B1-03EA-49A1-A771-49820741A043}">
      <dgm:prSet/>
      <dgm:spPr/>
      <dgm:t>
        <a:bodyPr/>
        <a:lstStyle/>
        <a:p>
          <a:endParaRPr lang="zh-CN" altLang="en-US"/>
        </a:p>
      </dgm:t>
    </dgm:pt>
    <dgm:pt modelId="{F746BBC1-C2BA-4AE3-9D34-6F28FD0C5FBF}">
      <dgm:prSet phldrT="[文本]" custT="1"/>
      <dgm:spPr/>
      <dgm:t>
        <a:bodyPr/>
        <a:lstStyle/>
        <a:p>
          <a:r>
            <a:rPr lang="zh-CN" altLang="en-US" sz="1600" dirty="0" smtClean="0">
              <a:latin typeface="微软雅黑" pitchFamily="34" charset="-122"/>
              <a:ea typeface="微软雅黑" pitchFamily="34" charset="-122"/>
            </a:rPr>
            <a:t>预约号 等</a:t>
          </a:r>
          <a:endParaRPr lang="zh-CN" altLang="en-US" sz="1600" dirty="0">
            <a:latin typeface="微软雅黑" pitchFamily="34" charset="-122"/>
            <a:ea typeface="微软雅黑" pitchFamily="34" charset="-122"/>
          </a:endParaRPr>
        </a:p>
      </dgm:t>
    </dgm:pt>
    <dgm:pt modelId="{2C12F4C7-4794-4359-9C40-C858833D6B9F}" type="parTrans" cxnId="{8775507D-9E5A-45FC-AE22-4CAD05FC43BD}">
      <dgm:prSet/>
      <dgm:spPr/>
      <dgm:t>
        <a:bodyPr/>
        <a:lstStyle/>
        <a:p>
          <a:endParaRPr lang="zh-CN" altLang="en-US"/>
        </a:p>
      </dgm:t>
    </dgm:pt>
    <dgm:pt modelId="{17893033-1A2B-486C-8E62-B56187F56CC4}" type="sibTrans" cxnId="{8775507D-9E5A-45FC-AE22-4CAD05FC43BD}">
      <dgm:prSet/>
      <dgm:spPr/>
      <dgm:t>
        <a:bodyPr/>
        <a:lstStyle/>
        <a:p>
          <a:endParaRPr lang="zh-CN" altLang="en-US"/>
        </a:p>
      </dgm:t>
    </dgm:pt>
    <dgm:pt modelId="{E477120F-3808-4821-B4E1-6AD53E509F49}" type="pres">
      <dgm:prSet presAssocID="{A66FF12C-7154-4E29-8D4F-D5253242E573}" presName="Name0" presStyleCnt="0">
        <dgm:presLayoutVars>
          <dgm:dir/>
          <dgm:animLvl val="lvl"/>
          <dgm:resizeHandles val="exact"/>
        </dgm:presLayoutVars>
      </dgm:prSet>
      <dgm:spPr/>
      <dgm:t>
        <a:bodyPr/>
        <a:lstStyle/>
        <a:p>
          <a:endParaRPr lang="zh-CN" altLang="en-US"/>
        </a:p>
      </dgm:t>
    </dgm:pt>
    <dgm:pt modelId="{8CAACAFD-B11B-4641-8146-4BD50223F022}" type="pres">
      <dgm:prSet presAssocID="{72213458-836D-44B1-93EE-EBB09D66FCE3}" presName="composite" presStyleCnt="0"/>
      <dgm:spPr/>
      <dgm:t>
        <a:bodyPr/>
        <a:lstStyle/>
        <a:p>
          <a:endParaRPr lang="zh-CN" altLang="en-US"/>
        </a:p>
      </dgm:t>
    </dgm:pt>
    <dgm:pt modelId="{F31393FF-D20C-4A87-9387-96426FDB22BF}" type="pres">
      <dgm:prSet presAssocID="{72213458-836D-44B1-93EE-EBB09D66FCE3}" presName="parTx" presStyleLbl="alignNode1" presStyleIdx="0" presStyleCnt="1" custScaleY="100000" custLinFactNeighborX="-9677" custLinFactNeighborY="-2806">
        <dgm:presLayoutVars>
          <dgm:chMax val="0"/>
          <dgm:chPref val="0"/>
          <dgm:bulletEnabled val="1"/>
        </dgm:presLayoutVars>
      </dgm:prSet>
      <dgm:spPr/>
      <dgm:t>
        <a:bodyPr/>
        <a:lstStyle/>
        <a:p>
          <a:endParaRPr lang="zh-CN" altLang="en-US"/>
        </a:p>
      </dgm:t>
    </dgm:pt>
    <dgm:pt modelId="{3FB37E92-A89E-4890-95FC-275376930DEC}" type="pres">
      <dgm:prSet presAssocID="{72213458-836D-44B1-93EE-EBB09D66FCE3}" presName="desTx" presStyleLbl="alignAccFollowNode1" presStyleIdx="0" presStyleCnt="1">
        <dgm:presLayoutVars>
          <dgm:bulletEnabled val="1"/>
        </dgm:presLayoutVars>
      </dgm:prSet>
      <dgm:spPr/>
      <dgm:t>
        <a:bodyPr/>
        <a:lstStyle/>
        <a:p>
          <a:endParaRPr lang="zh-CN" altLang="en-US"/>
        </a:p>
      </dgm:t>
    </dgm:pt>
  </dgm:ptLst>
  <dgm:cxnLst>
    <dgm:cxn modelId="{E6D08282-B88D-4822-9FFB-78DDE1F44D53}" type="presOf" srcId="{72213458-836D-44B1-93EE-EBB09D66FCE3}" destId="{F31393FF-D20C-4A87-9387-96426FDB22BF}" srcOrd="0" destOrd="0" presId="urn:microsoft.com/office/officeart/2005/8/layout/hList1"/>
    <dgm:cxn modelId="{4A3141B1-03EA-49A1-A771-49820741A043}" srcId="{72213458-836D-44B1-93EE-EBB09D66FCE3}" destId="{25A6D0A4-E26D-4B68-8049-585C4DF0DB1C}" srcOrd="1" destOrd="0" parTransId="{EF965D22-DF87-4C2E-85DA-890BF3F2109F}" sibTransId="{02D7EC9A-AF69-4FE3-B167-99612018B6FA}"/>
    <dgm:cxn modelId="{DFE4E0DA-03F9-4A2B-9053-A974556A8295}" type="presOf" srcId="{3F27B4E9-79B3-4F88-9995-77A1AEBDC857}" destId="{3FB37E92-A89E-4890-95FC-275376930DEC}" srcOrd="0" destOrd="2" presId="urn:microsoft.com/office/officeart/2005/8/layout/hList1"/>
    <dgm:cxn modelId="{7BD1C5EE-1102-463F-B7CB-E7C1EC3B0952}" type="presOf" srcId="{A66FF12C-7154-4E29-8D4F-D5253242E573}" destId="{E477120F-3808-4821-B4E1-6AD53E509F49}" srcOrd="0" destOrd="0" presId="urn:microsoft.com/office/officeart/2005/8/layout/hList1"/>
    <dgm:cxn modelId="{15009378-FDDA-4D1D-96FC-5651B6D1B6CE}" type="presOf" srcId="{25A6D0A4-E26D-4B68-8049-585C4DF0DB1C}" destId="{3FB37E92-A89E-4890-95FC-275376930DEC}" srcOrd="0" destOrd="1" presId="urn:microsoft.com/office/officeart/2005/8/layout/hList1"/>
    <dgm:cxn modelId="{C238C579-4B1F-491E-A22E-3F0631080778}" srcId="{72213458-836D-44B1-93EE-EBB09D66FCE3}" destId="{3F27B4E9-79B3-4F88-9995-77A1AEBDC857}" srcOrd="2" destOrd="0" parTransId="{3B3B20DE-2641-4822-B052-3A961D9E4596}" sibTransId="{AA02D869-D3D4-4461-BA71-A8F5614D58B8}"/>
    <dgm:cxn modelId="{8775507D-9E5A-45FC-AE22-4CAD05FC43BD}" srcId="{72213458-836D-44B1-93EE-EBB09D66FCE3}" destId="{F746BBC1-C2BA-4AE3-9D34-6F28FD0C5FBF}" srcOrd="3" destOrd="0" parTransId="{2C12F4C7-4794-4359-9C40-C858833D6B9F}" sibTransId="{17893033-1A2B-486C-8E62-B56187F56CC4}"/>
    <dgm:cxn modelId="{B5B23789-3CB1-4744-BC7A-080B08C42F51}" type="presOf" srcId="{F746BBC1-C2BA-4AE3-9D34-6F28FD0C5FBF}" destId="{3FB37E92-A89E-4890-95FC-275376930DEC}" srcOrd="0" destOrd="3" presId="urn:microsoft.com/office/officeart/2005/8/layout/hList1"/>
    <dgm:cxn modelId="{FB75D7FB-2C90-4B21-B97E-A58FB13B230E}" srcId="{72213458-836D-44B1-93EE-EBB09D66FCE3}" destId="{B2A8269B-BA48-4992-B4E7-63728951DECD}" srcOrd="0" destOrd="0" parTransId="{BED14EC8-5293-48FE-A79E-436F8B1FAF53}" sibTransId="{50AB5E5E-E680-4862-A0E1-088FF96F05E9}"/>
    <dgm:cxn modelId="{BBDE0AAC-C97A-4EF4-80A2-40D2E4A3A49C}" type="presOf" srcId="{B2A8269B-BA48-4992-B4E7-63728951DECD}" destId="{3FB37E92-A89E-4890-95FC-275376930DEC}" srcOrd="0" destOrd="0" presId="urn:microsoft.com/office/officeart/2005/8/layout/hList1"/>
    <dgm:cxn modelId="{9ACA2672-D42A-44FC-B0B6-FE6C5F3BFE29}" srcId="{A66FF12C-7154-4E29-8D4F-D5253242E573}" destId="{72213458-836D-44B1-93EE-EBB09D66FCE3}" srcOrd="0" destOrd="0" parTransId="{A7354FDB-5FD1-482E-B1B3-36C3509B18DB}" sibTransId="{CD963C8C-6593-46E7-BCD2-97ABC48783C0}"/>
    <dgm:cxn modelId="{8E974BDA-021F-46E2-9093-BEEE33EEE899}" type="presParOf" srcId="{E477120F-3808-4821-B4E1-6AD53E509F49}" destId="{8CAACAFD-B11B-4641-8146-4BD50223F022}" srcOrd="0" destOrd="0" presId="urn:microsoft.com/office/officeart/2005/8/layout/hList1"/>
    <dgm:cxn modelId="{B300EC64-055A-4877-B3A0-A2C943BFC9A4}" type="presParOf" srcId="{8CAACAFD-B11B-4641-8146-4BD50223F022}" destId="{F31393FF-D20C-4A87-9387-96426FDB22BF}" srcOrd="0" destOrd="0" presId="urn:microsoft.com/office/officeart/2005/8/layout/hList1"/>
    <dgm:cxn modelId="{0E44B6D7-CB64-4657-87EA-A50F38844703}" type="presParOf" srcId="{8CAACAFD-B11B-4641-8146-4BD50223F022}" destId="{3FB37E92-A89E-4890-95FC-275376930DEC}"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F7F760-972A-49C5-B7AC-A932B659B69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FA1C6B4-3291-4DAA-B3F1-52812389AE9A}">
      <dgm:prSet phldrT="[文本]" custT="1"/>
      <dgm:spPr/>
      <dgm:t>
        <a:bodyPr/>
        <a:lstStyle/>
        <a:p>
          <a:r>
            <a:rPr kumimoji="1" lang="zh-CN" altLang="en-US" sz="2000" dirty="0" smtClean="0">
              <a:solidFill>
                <a:schemeClr val="tx1"/>
              </a:solidFill>
              <a:latin typeface="微软雅黑" panose="020B0503020204020204" pitchFamily="34" charset="-122"/>
              <a:ea typeface="微软雅黑" panose="020B0503020204020204" pitchFamily="34" charset="-122"/>
            </a:rPr>
            <a:t>集成平台基础</a:t>
          </a:r>
          <a:endParaRPr kumimoji="1" lang="ja-JP" altLang="en-US" sz="2000" dirty="0">
            <a:solidFill>
              <a:schemeClr val="tx1"/>
            </a:solidFill>
            <a:latin typeface="微软雅黑" panose="020B0503020204020204" pitchFamily="34" charset="-122"/>
            <a:ea typeface="微软雅黑" panose="020B0503020204020204" pitchFamily="34" charset="-122"/>
          </a:endParaRPr>
        </a:p>
      </dgm:t>
    </dgm:pt>
    <dgm:pt modelId="{BCD66EF0-5CEC-48E6-88F0-CC0134FA3948}" type="par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0604394-B641-4558-96FA-0F1F59256BAD}" type="sib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80FDDA6-7535-400F-9E75-99E05B85A625}">
      <dgm:prSet custT="1"/>
      <dgm:spPr/>
      <dgm:t>
        <a:bodyPr/>
        <a:lstStyle/>
        <a:p>
          <a:r>
            <a:rPr lang="zh-CN" altLang="en-US" sz="2000" dirty="0" smtClean="0">
              <a:solidFill>
                <a:srgbClr val="C00000"/>
              </a:solidFill>
              <a:latin typeface="微软雅黑" panose="020B0503020204020204" pitchFamily="34" charset="-122"/>
              <a:ea typeface="微软雅黑" panose="020B0503020204020204" pitchFamily="34" charset="-122"/>
            </a:rPr>
            <a:t>临床数据中心（</a:t>
          </a:r>
          <a:r>
            <a:rPr lang="en-US" altLang="zh-CN" sz="2000" dirty="0" smtClean="0">
              <a:solidFill>
                <a:srgbClr val="C00000"/>
              </a:solidFill>
              <a:latin typeface="微软雅黑" panose="020B0503020204020204" pitchFamily="34" charset="-122"/>
              <a:ea typeface="微软雅黑" panose="020B0503020204020204" pitchFamily="34" charset="-122"/>
            </a:rPr>
            <a:t>CDR</a:t>
          </a:r>
          <a:r>
            <a:rPr lang="zh-CN" altLang="en-US" sz="2000" dirty="0" smtClean="0">
              <a:solidFill>
                <a:srgbClr val="C00000"/>
              </a:solidFill>
              <a:latin typeface="微软雅黑" panose="020B0503020204020204" pitchFamily="34" charset="-122"/>
              <a:ea typeface="微软雅黑" panose="020B0503020204020204" pitchFamily="34" charset="-122"/>
            </a:rPr>
            <a:t>）</a:t>
          </a:r>
          <a:endParaRPr lang="zh-CN" altLang="en-US" sz="2000" dirty="0">
            <a:solidFill>
              <a:srgbClr val="C00000"/>
            </a:solidFill>
            <a:latin typeface="微软雅黑" panose="020B0503020204020204" pitchFamily="34" charset="-122"/>
            <a:ea typeface="微软雅黑" panose="020B0503020204020204" pitchFamily="34" charset="-122"/>
          </a:endParaRPr>
        </a:p>
      </dgm:t>
    </dgm:pt>
    <dgm:pt modelId="{6B57BA17-B74E-4B84-AE50-41B679203916}" type="par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32DBC5C-BE13-4F04-834D-2A29924A134A}" type="sib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7E845CB-81A6-4F2E-B7B0-99071E3CD89C}">
      <dgm:prSet custT="1"/>
      <dgm:spPr/>
      <dgm:t>
        <a:bodyPr/>
        <a:lstStyle/>
        <a:p>
          <a:r>
            <a:rPr lang="zh-CN" altLang="en-US" sz="2000" dirty="0" smtClean="0">
              <a:latin typeface="微软雅黑" panose="020B0503020204020204" pitchFamily="34" charset="-122"/>
              <a:ea typeface="微软雅黑" panose="020B0503020204020204" pitchFamily="34" charset="-122"/>
            </a:rPr>
            <a:t>集成平台实施思路</a:t>
          </a:r>
          <a:endParaRPr lang="zh-CN" altLang="en-US" sz="2000" dirty="0">
            <a:latin typeface="微软雅黑" panose="020B0503020204020204" pitchFamily="34" charset="-122"/>
            <a:ea typeface="微软雅黑" panose="020B0503020204020204" pitchFamily="34" charset="-122"/>
          </a:endParaRPr>
        </a:p>
      </dgm:t>
    </dgm:pt>
    <dgm:pt modelId="{A211F2F3-01AD-4CEA-8194-943B5542F624}" type="par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9450DBB-E1C0-49AE-8FAF-3B5DDEE1053F}" type="sib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38BFA37-ECD8-49B2-B53D-31FAAC8580DD}">
      <dgm:prSet phldrT="[文本]" custT="1"/>
      <dgm:spPr/>
      <dgm:t>
        <a:bodyPr/>
        <a:lstStyle/>
        <a:p>
          <a:r>
            <a:rPr kumimoji="1" lang="zh-CN" altLang="en-US" sz="2000" dirty="0" smtClean="0">
              <a:latin typeface="微软雅黑" panose="020B0503020204020204" pitchFamily="34" charset="-122"/>
              <a:ea typeface="微软雅黑" panose="020B0503020204020204" pitchFamily="34" charset="-122"/>
            </a:rPr>
            <a:t>患者主索引（</a:t>
          </a:r>
          <a:r>
            <a:rPr kumimoji="1" lang="en-US" altLang="zh-CN" sz="2000" dirty="0" smtClean="0">
              <a:latin typeface="微软雅黑" panose="020B0503020204020204" pitchFamily="34" charset="-122"/>
              <a:ea typeface="微软雅黑" panose="020B0503020204020204" pitchFamily="34" charset="-122"/>
            </a:rPr>
            <a:t>EMPI</a:t>
          </a:r>
          <a:r>
            <a:rPr kumimoji="1" lang="zh-CN" altLang="en-US" sz="2000" dirty="0" smtClean="0">
              <a:latin typeface="微软雅黑" panose="020B0503020204020204" pitchFamily="34" charset="-122"/>
              <a:ea typeface="微软雅黑" panose="020B0503020204020204" pitchFamily="34" charset="-122"/>
            </a:rPr>
            <a:t>）</a:t>
          </a:r>
          <a:endParaRPr kumimoji="1" lang="ja-JP" altLang="en-US" sz="2000" dirty="0">
            <a:latin typeface="微软雅黑" panose="020B0503020204020204" pitchFamily="34" charset="-122"/>
            <a:ea typeface="微软雅黑" panose="020B0503020204020204" pitchFamily="34" charset="-122"/>
          </a:endParaRPr>
        </a:p>
      </dgm:t>
    </dgm:pt>
    <dgm:pt modelId="{B06A97D7-E07E-4FE0-8F65-0FD1B1D4F155}" type="par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C7CAC51-58F3-4985-95ED-12495BDFAD0A}" type="sib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692D256-5CB5-4AAC-A56C-308B75AB891D}" type="pres">
      <dgm:prSet presAssocID="{38F7F760-972A-49C5-B7AC-A932B659B693}" presName="linear" presStyleCnt="0">
        <dgm:presLayoutVars>
          <dgm:dir/>
          <dgm:animLvl val="lvl"/>
          <dgm:resizeHandles val="exact"/>
        </dgm:presLayoutVars>
      </dgm:prSet>
      <dgm:spPr/>
      <dgm:t>
        <a:bodyPr/>
        <a:lstStyle/>
        <a:p>
          <a:endParaRPr kumimoji="1" lang="ja-JP" altLang="en-US"/>
        </a:p>
      </dgm:t>
    </dgm:pt>
    <dgm:pt modelId="{8F3412AB-A778-43BA-BBE4-C0DE127BF072}" type="pres">
      <dgm:prSet presAssocID="{EFA1C6B4-3291-4DAA-B3F1-52812389AE9A}" presName="parentLin" presStyleCnt="0"/>
      <dgm:spPr/>
      <dgm:t>
        <a:bodyPr/>
        <a:lstStyle/>
        <a:p>
          <a:endParaRPr lang="zh-CN" altLang="en-US"/>
        </a:p>
      </dgm:t>
    </dgm:pt>
    <dgm:pt modelId="{6C8A88B6-3AC0-41A2-8861-69AE3DC8020A}" type="pres">
      <dgm:prSet presAssocID="{EFA1C6B4-3291-4DAA-B3F1-52812389AE9A}" presName="parentLeftMargin" presStyleLbl="node1" presStyleIdx="0" presStyleCnt="4"/>
      <dgm:spPr/>
      <dgm:t>
        <a:bodyPr/>
        <a:lstStyle/>
        <a:p>
          <a:endParaRPr kumimoji="1" lang="ja-JP" altLang="en-US"/>
        </a:p>
      </dgm:t>
    </dgm:pt>
    <dgm:pt modelId="{105EA50C-33A6-4BCA-B2B7-DBF4B1B898CD}" type="pres">
      <dgm:prSet presAssocID="{EFA1C6B4-3291-4DAA-B3F1-52812389AE9A}" presName="parentText" presStyleLbl="node1" presStyleIdx="0" presStyleCnt="4">
        <dgm:presLayoutVars>
          <dgm:chMax val="0"/>
          <dgm:bulletEnabled val="1"/>
        </dgm:presLayoutVars>
      </dgm:prSet>
      <dgm:spPr/>
      <dgm:t>
        <a:bodyPr/>
        <a:lstStyle/>
        <a:p>
          <a:endParaRPr kumimoji="1" lang="ja-JP" altLang="en-US"/>
        </a:p>
      </dgm:t>
    </dgm:pt>
    <dgm:pt modelId="{3B61FFD3-72E9-4609-BBEB-F87A25F82B7D}" type="pres">
      <dgm:prSet presAssocID="{EFA1C6B4-3291-4DAA-B3F1-52812389AE9A}" presName="negativeSpace" presStyleCnt="0"/>
      <dgm:spPr/>
      <dgm:t>
        <a:bodyPr/>
        <a:lstStyle/>
        <a:p>
          <a:endParaRPr lang="zh-CN" altLang="en-US"/>
        </a:p>
      </dgm:t>
    </dgm:pt>
    <dgm:pt modelId="{5612B2CF-4AC0-4792-8C1C-7453607C9733}" type="pres">
      <dgm:prSet presAssocID="{EFA1C6B4-3291-4DAA-B3F1-52812389AE9A}" presName="childText" presStyleLbl="conFgAcc1" presStyleIdx="0" presStyleCnt="4">
        <dgm:presLayoutVars>
          <dgm:bulletEnabled val="1"/>
        </dgm:presLayoutVars>
      </dgm:prSet>
      <dgm:spPr/>
      <dgm:t>
        <a:bodyPr/>
        <a:lstStyle/>
        <a:p>
          <a:endParaRPr lang="zh-CN" altLang="en-US"/>
        </a:p>
      </dgm:t>
    </dgm:pt>
    <dgm:pt modelId="{786D7ECE-0286-4784-B940-5D441C33DA67}" type="pres">
      <dgm:prSet presAssocID="{40604394-B641-4558-96FA-0F1F59256BAD}" presName="spaceBetweenRectangles" presStyleCnt="0"/>
      <dgm:spPr/>
      <dgm:t>
        <a:bodyPr/>
        <a:lstStyle/>
        <a:p>
          <a:endParaRPr lang="zh-CN" altLang="en-US"/>
        </a:p>
      </dgm:t>
    </dgm:pt>
    <dgm:pt modelId="{7DE34681-ED94-4C3D-9043-54D19ADDBB55}" type="pres">
      <dgm:prSet presAssocID="{838BFA37-ECD8-49B2-B53D-31FAAC8580DD}" presName="parentLin" presStyleCnt="0"/>
      <dgm:spPr/>
      <dgm:t>
        <a:bodyPr/>
        <a:lstStyle/>
        <a:p>
          <a:endParaRPr lang="zh-CN" altLang="en-US"/>
        </a:p>
      </dgm:t>
    </dgm:pt>
    <dgm:pt modelId="{F98215C1-764A-486C-AD82-8558FFC0F6F8}" type="pres">
      <dgm:prSet presAssocID="{838BFA37-ECD8-49B2-B53D-31FAAC8580DD}" presName="parentLeftMargin" presStyleLbl="node1" presStyleIdx="0" presStyleCnt="4"/>
      <dgm:spPr/>
      <dgm:t>
        <a:bodyPr/>
        <a:lstStyle/>
        <a:p>
          <a:endParaRPr lang="zh-CN" altLang="en-US"/>
        </a:p>
      </dgm:t>
    </dgm:pt>
    <dgm:pt modelId="{8F6BD4B4-8FD8-4AEB-A42A-4ED2DDE14EF4}" type="pres">
      <dgm:prSet presAssocID="{838BFA37-ECD8-49B2-B53D-31FAAC8580DD}" presName="parentText" presStyleLbl="node1" presStyleIdx="1" presStyleCnt="4">
        <dgm:presLayoutVars>
          <dgm:chMax val="0"/>
          <dgm:bulletEnabled val="1"/>
        </dgm:presLayoutVars>
      </dgm:prSet>
      <dgm:spPr/>
      <dgm:t>
        <a:bodyPr/>
        <a:lstStyle/>
        <a:p>
          <a:endParaRPr lang="zh-CN" altLang="en-US"/>
        </a:p>
      </dgm:t>
    </dgm:pt>
    <dgm:pt modelId="{C7EEF61F-C36C-4172-A797-8551B4E86E65}" type="pres">
      <dgm:prSet presAssocID="{838BFA37-ECD8-49B2-B53D-31FAAC8580DD}" presName="negativeSpace" presStyleCnt="0"/>
      <dgm:spPr/>
      <dgm:t>
        <a:bodyPr/>
        <a:lstStyle/>
        <a:p>
          <a:endParaRPr lang="zh-CN" altLang="en-US"/>
        </a:p>
      </dgm:t>
    </dgm:pt>
    <dgm:pt modelId="{27A0985D-5350-4AEE-A9D1-A078B099060A}" type="pres">
      <dgm:prSet presAssocID="{838BFA37-ECD8-49B2-B53D-31FAAC8580DD}" presName="childText" presStyleLbl="conFgAcc1" presStyleIdx="1" presStyleCnt="4">
        <dgm:presLayoutVars>
          <dgm:bulletEnabled val="1"/>
        </dgm:presLayoutVars>
      </dgm:prSet>
      <dgm:spPr/>
      <dgm:t>
        <a:bodyPr/>
        <a:lstStyle/>
        <a:p>
          <a:endParaRPr lang="zh-CN" altLang="en-US"/>
        </a:p>
      </dgm:t>
    </dgm:pt>
    <dgm:pt modelId="{40635DBA-5A41-486D-9BA8-CDC840518038}" type="pres">
      <dgm:prSet presAssocID="{6C7CAC51-58F3-4985-95ED-12495BDFAD0A}" presName="spaceBetweenRectangles" presStyleCnt="0"/>
      <dgm:spPr/>
      <dgm:t>
        <a:bodyPr/>
        <a:lstStyle/>
        <a:p>
          <a:endParaRPr lang="zh-CN" altLang="en-US"/>
        </a:p>
      </dgm:t>
    </dgm:pt>
    <dgm:pt modelId="{8A38BBE6-87AF-43FE-8961-AC7A7F82327C}" type="pres">
      <dgm:prSet presAssocID="{F80FDDA6-7535-400F-9E75-99E05B85A625}" presName="parentLin" presStyleCnt="0"/>
      <dgm:spPr/>
      <dgm:t>
        <a:bodyPr/>
        <a:lstStyle/>
        <a:p>
          <a:endParaRPr lang="zh-CN" altLang="en-US"/>
        </a:p>
      </dgm:t>
    </dgm:pt>
    <dgm:pt modelId="{EE4E3345-7A26-471A-AEA7-1AAC0AD922A8}" type="pres">
      <dgm:prSet presAssocID="{F80FDDA6-7535-400F-9E75-99E05B85A625}" presName="parentLeftMargin" presStyleLbl="node1" presStyleIdx="1" presStyleCnt="4"/>
      <dgm:spPr/>
      <dgm:t>
        <a:bodyPr/>
        <a:lstStyle/>
        <a:p>
          <a:endParaRPr lang="zh-CN" altLang="en-US"/>
        </a:p>
      </dgm:t>
    </dgm:pt>
    <dgm:pt modelId="{A6698760-A6A9-4E4B-8DE0-B6B2BDB3E965}" type="pres">
      <dgm:prSet presAssocID="{F80FDDA6-7535-400F-9E75-99E05B85A625}" presName="parentText" presStyleLbl="node1" presStyleIdx="2" presStyleCnt="4">
        <dgm:presLayoutVars>
          <dgm:chMax val="0"/>
          <dgm:bulletEnabled val="1"/>
        </dgm:presLayoutVars>
      </dgm:prSet>
      <dgm:spPr/>
      <dgm:t>
        <a:bodyPr/>
        <a:lstStyle/>
        <a:p>
          <a:endParaRPr lang="zh-CN" altLang="en-US"/>
        </a:p>
      </dgm:t>
    </dgm:pt>
    <dgm:pt modelId="{B9E14ACE-DC88-4C5F-B780-4089ACBBABEB}" type="pres">
      <dgm:prSet presAssocID="{F80FDDA6-7535-400F-9E75-99E05B85A625}" presName="negativeSpace" presStyleCnt="0"/>
      <dgm:spPr/>
      <dgm:t>
        <a:bodyPr/>
        <a:lstStyle/>
        <a:p>
          <a:endParaRPr lang="zh-CN" altLang="en-US"/>
        </a:p>
      </dgm:t>
    </dgm:pt>
    <dgm:pt modelId="{E01D3824-73C9-402B-A83C-CB159402FC58}" type="pres">
      <dgm:prSet presAssocID="{F80FDDA6-7535-400F-9E75-99E05B85A625}" presName="childText" presStyleLbl="conFgAcc1" presStyleIdx="2" presStyleCnt="4">
        <dgm:presLayoutVars>
          <dgm:bulletEnabled val="1"/>
        </dgm:presLayoutVars>
      </dgm:prSet>
      <dgm:spPr/>
      <dgm:t>
        <a:bodyPr/>
        <a:lstStyle/>
        <a:p>
          <a:endParaRPr lang="zh-CN" altLang="en-US"/>
        </a:p>
      </dgm:t>
    </dgm:pt>
    <dgm:pt modelId="{A6703767-CA49-4628-A59D-50DEF7026156}" type="pres">
      <dgm:prSet presAssocID="{C32DBC5C-BE13-4F04-834D-2A29924A134A}" presName="spaceBetweenRectangles" presStyleCnt="0"/>
      <dgm:spPr/>
      <dgm:t>
        <a:bodyPr/>
        <a:lstStyle/>
        <a:p>
          <a:endParaRPr lang="zh-CN" altLang="en-US"/>
        </a:p>
      </dgm:t>
    </dgm:pt>
    <dgm:pt modelId="{40C175A9-61FF-4D83-BA85-97A221D81AC0}" type="pres">
      <dgm:prSet presAssocID="{27E845CB-81A6-4F2E-B7B0-99071E3CD89C}" presName="parentLin" presStyleCnt="0"/>
      <dgm:spPr/>
      <dgm:t>
        <a:bodyPr/>
        <a:lstStyle/>
        <a:p>
          <a:endParaRPr lang="zh-CN" altLang="en-US"/>
        </a:p>
      </dgm:t>
    </dgm:pt>
    <dgm:pt modelId="{3FB4941F-BFA9-4ADB-B6D6-C708543786E4}" type="pres">
      <dgm:prSet presAssocID="{27E845CB-81A6-4F2E-B7B0-99071E3CD89C}" presName="parentLeftMargin" presStyleLbl="node1" presStyleIdx="2" presStyleCnt="4"/>
      <dgm:spPr/>
      <dgm:t>
        <a:bodyPr/>
        <a:lstStyle/>
        <a:p>
          <a:endParaRPr lang="zh-CN" altLang="en-US"/>
        </a:p>
      </dgm:t>
    </dgm:pt>
    <dgm:pt modelId="{F15BCAE4-CF39-4900-BF39-C5A97A5F3E95}" type="pres">
      <dgm:prSet presAssocID="{27E845CB-81A6-4F2E-B7B0-99071E3CD89C}" presName="parentText" presStyleLbl="node1" presStyleIdx="3" presStyleCnt="4">
        <dgm:presLayoutVars>
          <dgm:chMax val="0"/>
          <dgm:bulletEnabled val="1"/>
        </dgm:presLayoutVars>
      </dgm:prSet>
      <dgm:spPr/>
      <dgm:t>
        <a:bodyPr/>
        <a:lstStyle/>
        <a:p>
          <a:endParaRPr lang="zh-CN" altLang="en-US"/>
        </a:p>
      </dgm:t>
    </dgm:pt>
    <dgm:pt modelId="{2F8BFF70-E6EF-4125-AE01-03E98F50D45F}" type="pres">
      <dgm:prSet presAssocID="{27E845CB-81A6-4F2E-B7B0-99071E3CD89C}" presName="negativeSpace" presStyleCnt="0"/>
      <dgm:spPr/>
      <dgm:t>
        <a:bodyPr/>
        <a:lstStyle/>
        <a:p>
          <a:endParaRPr lang="zh-CN" altLang="en-US"/>
        </a:p>
      </dgm:t>
    </dgm:pt>
    <dgm:pt modelId="{E4F68954-A1C0-4FE3-A52C-580B012B3A44}" type="pres">
      <dgm:prSet presAssocID="{27E845CB-81A6-4F2E-B7B0-99071E3CD89C}" presName="childText" presStyleLbl="conFgAcc1" presStyleIdx="3" presStyleCnt="4">
        <dgm:presLayoutVars>
          <dgm:bulletEnabled val="1"/>
        </dgm:presLayoutVars>
      </dgm:prSet>
      <dgm:spPr/>
      <dgm:t>
        <a:bodyPr/>
        <a:lstStyle/>
        <a:p>
          <a:endParaRPr lang="zh-CN" altLang="en-US"/>
        </a:p>
      </dgm:t>
    </dgm:pt>
  </dgm:ptLst>
  <dgm:cxnLst>
    <dgm:cxn modelId="{016A9995-5144-480A-A148-AFA435B58C08}" type="presOf" srcId="{EFA1C6B4-3291-4DAA-B3F1-52812389AE9A}" destId="{6C8A88B6-3AC0-41A2-8861-69AE3DC8020A}" srcOrd="0" destOrd="0" presId="urn:microsoft.com/office/officeart/2005/8/layout/list1"/>
    <dgm:cxn modelId="{0DE10249-FA2E-489C-B93F-B0B588E2BC93}" srcId="{38F7F760-972A-49C5-B7AC-A932B659B693}" destId="{838BFA37-ECD8-49B2-B53D-31FAAC8580DD}" srcOrd="1" destOrd="0" parTransId="{B06A97D7-E07E-4FE0-8F65-0FD1B1D4F155}" sibTransId="{6C7CAC51-58F3-4985-95ED-12495BDFAD0A}"/>
    <dgm:cxn modelId="{77A8788B-94F3-4067-88ED-8DAABC1377AE}" type="presOf" srcId="{F80FDDA6-7535-400F-9E75-99E05B85A625}" destId="{A6698760-A6A9-4E4B-8DE0-B6B2BDB3E965}" srcOrd="1" destOrd="0" presId="urn:microsoft.com/office/officeart/2005/8/layout/list1"/>
    <dgm:cxn modelId="{FB86367E-BD0F-45AE-9583-ADA0A0C27596}" type="presOf" srcId="{838BFA37-ECD8-49B2-B53D-31FAAC8580DD}" destId="{F98215C1-764A-486C-AD82-8558FFC0F6F8}" srcOrd="0" destOrd="0" presId="urn:microsoft.com/office/officeart/2005/8/layout/list1"/>
    <dgm:cxn modelId="{1F2037A0-995C-486B-AC27-059606F52158}" type="presOf" srcId="{838BFA37-ECD8-49B2-B53D-31FAAC8580DD}" destId="{8F6BD4B4-8FD8-4AEB-A42A-4ED2DDE14EF4}" srcOrd="1" destOrd="0" presId="urn:microsoft.com/office/officeart/2005/8/layout/list1"/>
    <dgm:cxn modelId="{63F6E8A3-57FB-470B-8525-7B60657BBF79}" srcId="{38F7F760-972A-49C5-B7AC-A932B659B693}" destId="{27E845CB-81A6-4F2E-B7B0-99071E3CD89C}" srcOrd="3" destOrd="0" parTransId="{A211F2F3-01AD-4CEA-8194-943B5542F624}" sibTransId="{79450DBB-E1C0-49AE-8FAF-3B5DDEE1053F}"/>
    <dgm:cxn modelId="{20602815-06D3-49DA-A640-3B4B8AE57E5A}" type="presOf" srcId="{27E845CB-81A6-4F2E-B7B0-99071E3CD89C}" destId="{3FB4941F-BFA9-4ADB-B6D6-C708543786E4}" srcOrd="0" destOrd="0" presId="urn:microsoft.com/office/officeart/2005/8/layout/list1"/>
    <dgm:cxn modelId="{D6152CEF-B9FE-498B-AE9D-239EECDD4820}" srcId="{38F7F760-972A-49C5-B7AC-A932B659B693}" destId="{F80FDDA6-7535-400F-9E75-99E05B85A625}" srcOrd="2" destOrd="0" parTransId="{6B57BA17-B74E-4B84-AE50-41B679203916}" sibTransId="{C32DBC5C-BE13-4F04-834D-2A29924A134A}"/>
    <dgm:cxn modelId="{6F31A518-4C91-4E77-9243-E273041E02DC}" type="presOf" srcId="{F80FDDA6-7535-400F-9E75-99E05B85A625}" destId="{EE4E3345-7A26-471A-AEA7-1AAC0AD922A8}" srcOrd="0" destOrd="0" presId="urn:microsoft.com/office/officeart/2005/8/layout/list1"/>
    <dgm:cxn modelId="{00B711F1-03AD-435A-8816-C0C10D4FE4C1}" type="presOf" srcId="{EFA1C6B4-3291-4DAA-B3F1-52812389AE9A}" destId="{105EA50C-33A6-4BCA-B2B7-DBF4B1B898CD}" srcOrd="1" destOrd="0" presId="urn:microsoft.com/office/officeart/2005/8/layout/list1"/>
    <dgm:cxn modelId="{1B6E4ADC-D357-44FC-803A-4B25656962C0}" srcId="{38F7F760-972A-49C5-B7AC-A932B659B693}" destId="{EFA1C6B4-3291-4DAA-B3F1-52812389AE9A}" srcOrd="0" destOrd="0" parTransId="{BCD66EF0-5CEC-48E6-88F0-CC0134FA3948}" sibTransId="{40604394-B641-4558-96FA-0F1F59256BAD}"/>
    <dgm:cxn modelId="{CD018FF1-FAAE-438C-8CEA-9B758F140E5D}" type="presOf" srcId="{27E845CB-81A6-4F2E-B7B0-99071E3CD89C}" destId="{F15BCAE4-CF39-4900-BF39-C5A97A5F3E95}" srcOrd="1" destOrd="0" presId="urn:microsoft.com/office/officeart/2005/8/layout/list1"/>
    <dgm:cxn modelId="{D7067956-DB9B-4F20-AF28-E81CD36FE69F}" type="presOf" srcId="{38F7F760-972A-49C5-B7AC-A932B659B693}" destId="{4692D256-5CB5-4AAC-A56C-308B75AB891D}" srcOrd="0" destOrd="0" presId="urn:microsoft.com/office/officeart/2005/8/layout/list1"/>
    <dgm:cxn modelId="{24F2D321-30F9-4510-98F7-F0C41364F1A9}" type="presParOf" srcId="{4692D256-5CB5-4AAC-A56C-308B75AB891D}" destId="{8F3412AB-A778-43BA-BBE4-C0DE127BF072}" srcOrd="0" destOrd="0" presId="urn:microsoft.com/office/officeart/2005/8/layout/list1"/>
    <dgm:cxn modelId="{EF94D0BC-D936-4A98-8C69-B851BB06DB2C}" type="presParOf" srcId="{8F3412AB-A778-43BA-BBE4-C0DE127BF072}" destId="{6C8A88B6-3AC0-41A2-8861-69AE3DC8020A}" srcOrd="0" destOrd="0" presId="urn:microsoft.com/office/officeart/2005/8/layout/list1"/>
    <dgm:cxn modelId="{B99E3FBD-C81C-46AE-8E47-0427F93B0A08}" type="presParOf" srcId="{8F3412AB-A778-43BA-BBE4-C0DE127BF072}" destId="{105EA50C-33A6-4BCA-B2B7-DBF4B1B898CD}" srcOrd="1" destOrd="0" presId="urn:microsoft.com/office/officeart/2005/8/layout/list1"/>
    <dgm:cxn modelId="{0C9B8A68-E9F2-43C7-B9E4-0BB208E30BE8}" type="presParOf" srcId="{4692D256-5CB5-4AAC-A56C-308B75AB891D}" destId="{3B61FFD3-72E9-4609-BBEB-F87A25F82B7D}" srcOrd="1" destOrd="0" presId="urn:microsoft.com/office/officeart/2005/8/layout/list1"/>
    <dgm:cxn modelId="{CC54264E-ABF8-4921-B54B-051755C43317}" type="presParOf" srcId="{4692D256-5CB5-4AAC-A56C-308B75AB891D}" destId="{5612B2CF-4AC0-4792-8C1C-7453607C9733}" srcOrd="2" destOrd="0" presId="urn:microsoft.com/office/officeart/2005/8/layout/list1"/>
    <dgm:cxn modelId="{FFB41018-EFA2-46E8-B247-0147274ED610}" type="presParOf" srcId="{4692D256-5CB5-4AAC-A56C-308B75AB891D}" destId="{786D7ECE-0286-4784-B940-5D441C33DA67}" srcOrd="3" destOrd="0" presId="urn:microsoft.com/office/officeart/2005/8/layout/list1"/>
    <dgm:cxn modelId="{C9E74752-FC6B-4F1F-9A44-D0AEF65C07F4}" type="presParOf" srcId="{4692D256-5CB5-4AAC-A56C-308B75AB891D}" destId="{7DE34681-ED94-4C3D-9043-54D19ADDBB55}" srcOrd="4" destOrd="0" presId="urn:microsoft.com/office/officeart/2005/8/layout/list1"/>
    <dgm:cxn modelId="{FA8961D0-B48E-456A-BE14-B5A110D243D2}" type="presParOf" srcId="{7DE34681-ED94-4C3D-9043-54D19ADDBB55}" destId="{F98215C1-764A-486C-AD82-8558FFC0F6F8}" srcOrd="0" destOrd="0" presId="urn:microsoft.com/office/officeart/2005/8/layout/list1"/>
    <dgm:cxn modelId="{1E98D30E-7DE6-4079-9512-9975AEC5E3F9}" type="presParOf" srcId="{7DE34681-ED94-4C3D-9043-54D19ADDBB55}" destId="{8F6BD4B4-8FD8-4AEB-A42A-4ED2DDE14EF4}" srcOrd="1" destOrd="0" presId="urn:microsoft.com/office/officeart/2005/8/layout/list1"/>
    <dgm:cxn modelId="{A36C0486-3757-4BBD-B6CB-726DA4DAFE35}" type="presParOf" srcId="{4692D256-5CB5-4AAC-A56C-308B75AB891D}" destId="{C7EEF61F-C36C-4172-A797-8551B4E86E65}" srcOrd="5" destOrd="0" presId="urn:microsoft.com/office/officeart/2005/8/layout/list1"/>
    <dgm:cxn modelId="{737F824A-AD69-4EF3-BDD3-3B02F588542A}" type="presParOf" srcId="{4692D256-5CB5-4AAC-A56C-308B75AB891D}" destId="{27A0985D-5350-4AEE-A9D1-A078B099060A}" srcOrd="6" destOrd="0" presId="urn:microsoft.com/office/officeart/2005/8/layout/list1"/>
    <dgm:cxn modelId="{5411CBF7-A9C5-4CBC-A6EF-3B99BCD4B2CF}" type="presParOf" srcId="{4692D256-5CB5-4AAC-A56C-308B75AB891D}" destId="{40635DBA-5A41-486D-9BA8-CDC840518038}" srcOrd="7" destOrd="0" presId="urn:microsoft.com/office/officeart/2005/8/layout/list1"/>
    <dgm:cxn modelId="{B2144F91-2011-4573-A1DD-5937D48211C8}" type="presParOf" srcId="{4692D256-5CB5-4AAC-A56C-308B75AB891D}" destId="{8A38BBE6-87AF-43FE-8961-AC7A7F82327C}" srcOrd="8" destOrd="0" presId="urn:microsoft.com/office/officeart/2005/8/layout/list1"/>
    <dgm:cxn modelId="{7946D5F2-8C93-4BC9-849B-3A665E1834FE}" type="presParOf" srcId="{8A38BBE6-87AF-43FE-8961-AC7A7F82327C}" destId="{EE4E3345-7A26-471A-AEA7-1AAC0AD922A8}" srcOrd="0" destOrd="0" presId="urn:microsoft.com/office/officeart/2005/8/layout/list1"/>
    <dgm:cxn modelId="{7D370CB4-9076-4417-9744-0647A1E2C256}" type="presParOf" srcId="{8A38BBE6-87AF-43FE-8961-AC7A7F82327C}" destId="{A6698760-A6A9-4E4B-8DE0-B6B2BDB3E965}" srcOrd="1" destOrd="0" presId="urn:microsoft.com/office/officeart/2005/8/layout/list1"/>
    <dgm:cxn modelId="{878C3EF3-2481-4CAD-B1E6-A7B6AA6240CE}" type="presParOf" srcId="{4692D256-5CB5-4AAC-A56C-308B75AB891D}" destId="{B9E14ACE-DC88-4C5F-B780-4089ACBBABEB}" srcOrd="9" destOrd="0" presId="urn:microsoft.com/office/officeart/2005/8/layout/list1"/>
    <dgm:cxn modelId="{0FC1E99F-9477-4E05-83CB-ABD1A8CC23BE}" type="presParOf" srcId="{4692D256-5CB5-4AAC-A56C-308B75AB891D}" destId="{E01D3824-73C9-402B-A83C-CB159402FC58}" srcOrd="10" destOrd="0" presId="urn:microsoft.com/office/officeart/2005/8/layout/list1"/>
    <dgm:cxn modelId="{1A9FA69A-249C-4724-B4A4-95C91A6CE9EB}" type="presParOf" srcId="{4692D256-5CB5-4AAC-A56C-308B75AB891D}" destId="{A6703767-CA49-4628-A59D-50DEF7026156}" srcOrd="11" destOrd="0" presId="urn:microsoft.com/office/officeart/2005/8/layout/list1"/>
    <dgm:cxn modelId="{D4B280FA-4A4E-4C89-BB9A-3E1626D5D0DD}" type="presParOf" srcId="{4692D256-5CB5-4AAC-A56C-308B75AB891D}" destId="{40C175A9-61FF-4D83-BA85-97A221D81AC0}" srcOrd="12" destOrd="0" presId="urn:microsoft.com/office/officeart/2005/8/layout/list1"/>
    <dgm:cxn modelId="{7310AE22-BF44-415D-B889-6A5200C4CA1A}" type="presParOf" srcId="{40C175A9-61FF-4D83-BA85-97A221D81AC0}" destId="{3FB4941F-BFA9-4ADB-B6D6-C708543786E4}" srcOrd="0" destOrd="0" presId="urn:microsoft.com/office/officeart/2005/8/layout/list1"/>
    <dgm:cxn modelId="{7EE72B79-71EA-455E-9176-945BE7B7EB05}" type="presParOf" srcId="{40C175A9-61FF-4D83-BA85-97A221D81AC0}" destId="{F15BCAE4-CF39-4900-BF39-C5A97A5F3E95}" srcOrd="1" destOrd="0" presId="urn:microsoft.com/office/officeart/2005/8/layout/list1"/>
    <dgm:cxn modelId="{0B9D938F-B329-499D-A59A-116B6BF9ED7B}" type="presParOf" srcId="{4692D256-5CB5-4AAC-A56C-308B75AB891D}" destId="{2F8BFF70-E6EF-4125-AE01-03E98F50D45F}" srcOrd="13" destOrd="0" presId="urn:microsoft.com/office/officeart/2005/8/layout/list1"/>
    <dgm:cxn modelId="{65C6A6CB-59CF-4E0A-85AE-F0E473E3828B}" type="presParOf" srcId="{4692D256-5CB5-4AAC-A56C-308B75AB891D}" destId="{E4F68954-A1C0-4FE3-A52C-580B012B3A44}" srcOrd="14" destOrd="0" presId="urn:microsoft.com/office/officeart/2005/8/layout/list1"/>
  </dgm:cxnLst>
  <dgm:bg>
    <a:noFill/>
  </dgm:bg>
  <dgm:whole>
    <a:ln w="3175"/>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FBBBA5-43EA-4A7E-B9E4-85AE892B7A6B}" type="doc">
      <dgm:prSet loTypeId="urn:microsoft.com/office/officeart/2005/8/layout/matrix1" loCatId="matrix" qsTypeId="urn:microsoft.com/office/officeart/2005/8/quickstyle/simple1" qsCatId="simple" csTypeId="urn:microsoft.com/office/officeart/2005/8/colors/colorful3" csCatId="colorful" phldr="1"/>
      <dgm:spPr/>
      <dgm:t>
        <a:bodyPr/>
        <a:lstStyle/>
        <a:p>
          <a:endParaRPr lang="zh-CN" altLang="en-US"/>
        </a:p>
      </dgm:t>
    </dgm:pt>
    <dgm:pt modelId="{F333E33D-2BE3-40C2-AD2D-A7A3343E06A8}">
      <dgm:prSet phldrT="[文本]" custT="1">
        <dgm:style>
          <a:lnRef idx="2">
            <a:schemeClr val="accent6"/>
          </a:lnRef>
          <a:fillRef idx="1">
            <a:schemeClr val="lt1"/>
          </a:fillRef>
          <a:effectRef idx="0">
            <a:schemeClr val="accent6"/>
          </a:effectRef>
          <a:fontRef idx="minor">
            <a:schemeClr val="dk1"/>
          </a:fontRef>
        </dgm:style>
      </dgm:prSet>
      <dgm:spPr/>
      <dgm:t>
        <a:bodyPr lIns="36000" rIns="36000"/>
        <a:lstStyle/>
        <a:p>
          <a:r>
            <a:rPr lang="en-GB" sz="2000" b="0" dirty="0" smtClean="0">
              <a:effectLst/>
              <a:latin typeface="微软雅黑" pitchFamily="34" charset="-122"/>
              <a:ea typeface="微软雅黑" pitchFamily="34" charset="-122"/>
            </a:rPr>
            <a:t>PATIENT-CENTRIC</a:t>
          </a:r>
        </a:p>
        <a:p>
          <a:r>
            <a:rPr lang="zh-CN" altLang="en-US" sz="1800" b="0" dirty="0" smtClean="0">
              <a:effectLst/>
              <a:latin typeface="微软雅黑" pitchFamily="34" charset="-122"/>
              <a:ea typeface="微软雅黑" pitchFamily="34" charset="-122"/>
            </a:rPr>
            <a:t>围绕</a:t>
          </a:r>
          <a:r>
            <a:rPr lang="ja-JP" sz="1800" b="0" dirty="0" smtClean="0">
              <a:effectLst/>
              <a:latin typeface="微软雅黑" pitchFamily="34" charset="-122"/>
              <a:ea typeface="微软雅黑" pitchFamily="34" charset="-122"/>
            </a:rPr>
            <a:t>患者组织所有数据</a:t>
          </a:r>
          <a:endParaRPr lang="zh-CN" altLang="en-US" sz="1800" b="0" dirty="0">
            <a:effectLst/>
            <a:latin typeface="微软雅黑" pitchFamily="34" charset="-122"/>
            <a:ea typeface="微软雅黑" pitchFamily="34" charset="-122"/>
          </a:endParaRPr>
        </a:p>
      </dgm:t>
    </dgm:pt>
    <dgm:pt modelId="{7B5795BA-DAB9-4E40-AC69-5B8DFFD46F84}" type="parTrans" cxnId="{CBA20FE5-FB1B-4E8B-BEB6-A886C5210595}">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8C93A5A4-2350-4CBB-A90D-4C429609F063}" type="sibTrans" cxnId="{CBA20FE5-FB1B-4E8B-BEB6-A886C5210595}">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C1EC29CC-9695-4A0D-9710-20CB59296968}">
      <dgm:prSet phldrT="[文本]" custT="1">
        <dgm:style>
          <a:lnRef idx="2">
            <a:schemeClr val="accent3"/>
          </a:lnRef>
          <a:fillRef idx="1">
            <a:schemeClr val="lt1"/>
          </a:fillRef>
          <a:effectRef idx="0">
            <a:schemeClr val="accent3"/>
          </a:effectRef>
          <a:fontRef idx="minor">
            <a:schemeClr val="dk1"/>
          </a:fontRef>
        </dgm:style>
      </dgm:prSet>
      <dgm:spPr/>
      <dgm:t>
        <a:bodyPr/>
        <a:lstStyle/>
        <a:p>
          <a:pPr algn="l"/>
          <a:r>
            <a:rPr lang="en-GB" sz="1800" dirty="0" smtClean="0">
              <a:effectLst/>
              <a:latin typeface="微软雅黑" pitchFamily="34" charset="-122"/>
              <a:ea typeface="微软雅黑" pitchFamily="34" charset="-122"/>
            </a:rPr>
            <a:t>CENTRALIZED</a:t>
          </a:r>
        </a:p>
        <a:p>
          <a:pPr algn="l"/>
          <a:r>
            <a:rPr lang="ja-JP" sz="1800" dirty="0" smtClean="0">
              <a:effectLst/>
              <a:latin typeface="微软雅黑" pitchFamily="34" charset="-122"/>
              <a:ea typeface="微软雅黑" pitchFamily="34" charset="-122"/>
            </a:rPr>
            <a:t>集中式数据存储和管理</a:t>
          </a:r>
          <a:endParaRPr lang="zh-CN" altLang="en-US" sz="1800" dirty="0">
            <a:effectLst/>
            <a:latin typeface="微软雅黑" pitchFamily="34" charset="-122"/>
            <a:ea typeface="微软雅黑" pitchFamily="34" charset="-122"/>
          </a:endParaRPr>
        </a:p>
      </dgm:t>
    </dgm:pt>
    <dgm:pt modelId="{BA15CD9B-5D04-4571-AB7B-E4BCBD6696A0}" type="parTrans" cxnId="{4F7B1CB5-98C2-4110-B426-E44B96AEC906}">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D16FD8BE-70DD-40CE-AE49-DFC1324D1100}" type="sibTrans" cxnId="{4F7B1CB5-98C2-4110-B426-E44B96AEC906}">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CBB0B8AD-76DF-46F6-AABC-0185454CDFEF}">
      <dgm:prSet phldrT="[文本]" custT="1">
        <dgm:style>
          <a:lnRef idx="2">
            <a:schemeClr val="accent2"/>
          </a:lnRef>
          <a:fillRef idx="1">
            <a:schemeClr val="lt1"/>
          </a:fillRef>
          <a:effectRef idx="0">
            <a:schemeClr val="accent2"/>
          </a:effectRef>
          <a:fontRef idx="minor">
            <a:schemeClr val="dk1"/>
          </a:fontRef>
        </dgm:style>
      </dgm:prSet>
      <dgm:spPr/>
      <dgm:t>
        <a:bodyPr/>
        <a:lstStyle/>
        <a:p>
          <a:pPr algn="r"/>
          <a:r>
            <a:rPr lang="en-GB" sz="1800" dirty="0" smtClean="0">
              <a:effectLst/>
              <a:latin typeface="微软雅黑" pitchFamily="34" charset="-122"/>
              <a:ea typeface="微软雅黑" pitchFamily="34" charset="-122"/>
            </a:rPr>
            <a:t>CLINICAL</a:t>
          </a:r>
        </a:p>
        <a:p>
          <a:pPr algn="r"/>
          <a:r>
            <a:rPr lang="ja-JP" sz="1800" dirty="0" smtClean="0">
              <a:effectLst/>
              <a:latin typeface="微软雅黑" pitchFamily="34" charset="-122"/>
              <a:ea typeface="微软雅黑" pitchFamily="34" charset="-122"/>
            </a:rPr>
            <a:t>重点关注各类临床数据</a:t>
          </a:r>
          <a:endParaRPr lang="zh-CN" altLang="en-US" sz="1800" dirty="0">
            <a:effectLst/>
            <a:latin typeface="微软雅黑" pitchFamily="34" charset="-122"/>
            <a:ea typeface="微软雅黑" pitchFamily="34" charset="-122"/>
          </a:endParaRPr>
        </a:p>
      </dgm:t>
    </dgm:pt>
    <dgm:pt modelId="{CE48B8C0-108C-4DA4-B0EB-B7D9FA3904BE}" type="parTrans" cxnId="{8CC86464-D4A7-4969-A8CD-AD8AB0BCD5A6}">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99FE9F60-6086-4E05-9464-5584852246C2}" type="sibTrans" cxnId="{8CC86464-D4A7-4969-A8CD-AD8AB0BCD5A6}">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C68366FC-6AAC-4ACB-8604-18D4FF67452D}">
      <dgm:prSet phldrT="[文本]" custT="1">
        <dgm:style>
          <a:lnRef idx="2">
            <a:schemeClr val="dk1"/>
          </a:lnRef>
          <a:fillRef idx="1">
            <a:schemeClr val="lt1"/>
          </a:fillRef>
          <a:effectRef idx="0">
            <a:schemeClr val="dk1"/>
          </a:effectRef>
          <a:fontRef idx="minor">
            <a:schemeClr val="dk1"/>
          </a:fontRef>
        </dgm:style>
      </dgm:prSet>
      <dgm:spPr/>
      <dgm:t>
        <a:bodyPr/>
        <a:lstStyle/>
        <a:p>
          <a:pPr algn="l">
            <a:spcAft>
              <a:spcPct val="35000"/>
            </a:spcAft>
          </a:pPr>
          <a:r>
            <a:rPr lang="en-GB" sz="1800" dirty="0" smtClean="0">
              <a:effectLst/>
              <a:latin typeface="微软雅黑" pitchFamily="34" charset="-122"/>
              <a:ea typeface="微软雅黑" pitchFamily="34" charset="-122"/>
            </a:rPr>
            <a:t>REAL-TIME</a:t>
          </a:r>
        </a:p>
        <a:p>
          <a:pPr algn="l">
            <a:spcAft>
              <a:spcPts val="0"/>
            </a:spcAft>
          </a:pPr>
          <a:r>
            <a:rPr lang="ja-JP" sz="1800" dirty="0" smtClean="0">
              <a:effectLst/>
              <a:latin typeface="微软雅黑" pitchFamily="34" charset="-122"/>
              <a:ea typeface="微软雅黑" pitchFamily="34" charset="-122"/>
            </a:rPr>
            <a:t>各类数据具备</a:t>
          </a:r>
          <a:endParaRPr lang="en-US" altLang="ja-JP" sz="1800" dirty="0" smtClean="0">
            <a:effectLst/>
            <a:latin typeface="微软雅黑" pitchFamily="34" charset="-122"/>
            <a:ea typeface="微软雅黑" pitchFamily="34" charset="-122"/>
          </a:endParaRPr>
        </a:p>
        <a:p>
          <a:pPr algn="l">
            <a:spcAft>
              <a:spcPts val="0"/>
            </a:spcAft>
          </a:pPr>
          <a:r>
            <a:rPr lang="ja-JP" sz="1800" dirty="0" smtClean="0">
              <a:effectLst/>
              <a:latin typeface="微软雅黑" pitchFamily="34" charset="-122"/>
              <a:ea typeface="微软雅黑" pitchFamily="34" charset="-122"/>
            </a:rPr>
            <a:t>实时性</a:t>
          </a:r>
          <a:endParaRPr lang="zh-CN" altLang="en-US" sz="1800" dirty="0">
            <a:effectLst/>
            <a:latin typeface="微软雅黑" pitchFamily="34" charset="-122"/>
            <a:ea typeface="微软雅黑" pitchFamily="34" charset="-122"/>
          </a:endParaRPr>
        </a:p>
      </dgm:t>
    </dgm:pt>
    <dgm:pt modelId="{E44B1541-AC19-42AB-B27F-7B56B125F974}" type="parTrans" cxnId="{BBDC8ADD-2302-47DD-83A2-B983CFB3BFD1}">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280E5402-5F50-47FC-B398-C8BBCCA5FDC7}" type="sibTrans" cxnId="{BBDC8ADD-2302-47DD-83A2-B983CFB3BFD1}">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CFE636F4-BF7E-49C0-B473-AABCD552391B}">
      <dgm:prSet phldrT="[文本]" custT="1">
        <dgm:style>
          <a:lnRef idx="2">
            <a:schemeClr val="accent5"/>
          </a:lnRef>
          <a:fillRef idx="1">
            <a:schemeClr val="lt1"/>
          </a:fillRef>
          <a:effectRef idx="0">
            <a:schemeClr val="accent5"/>
          </a:effectRef>
          <a:fontRef idx="minor">
            <a:schemeClr val="dk1"/>
          </a:fontRef>
        </dgm:style>
      </dgm:prSet>
      <dgm:spPr/>
      <dgm:t>
        <a:bodyPr/>
        <a:lstStyle/>
        <a:p>
          <a:pPr algn="r">
            <a:spcAft>
              <a:spcPct val="35000"/>
            </a:spcAft>
          </a:pPr>
          <a:r>
            <a:rPr lang="en-GB" sz="1800" dirty="0" smtClean="0">
              <a:effectLst/>
              <a:latin typeface="微软雅黑" pitchFamily="34" charset="-122"/>
              <a:ea typeface="微软雅黑" pitchFamily="34" charset="-122"/>
            </a:rPr>
            <a:t>LIFE-LONG</a:t>
          </a:r>
        </a:p>
        <a:p>
          <a:pPr algn="r">
            <a:spcAft>
              <a:spcPts val="0"/>
            </a:spcAft>
          </a:pPr>
          <a:r>
            <a:rPr lang="ja-JP" sz="1800" dirty="0" smtClean="0">
              <a:effectLst/>
              <a:latin typeface="微软雅黑" pitchFamily="34" charset="-122"/>
              <a:ea typeface="微软雅黑" pitchFamily="34" charset="-122"/>
            </a:rPr>
            <a:t>各类数据具备</a:t>
          </a:r>
          <a:endParaRPr lang="en-US" altLang="ja-JP" sz="1800" dirty="0" smtClean="0">
            <a:effectLst/>
            <a:latin typeface="微软雅黑" pitchFamily="34" charset="-122"/>
            <a:ea typeface="微软雅黑" pitchFamily="34" charset="-122"/>
          </a:endParaRPr>
        </a:p>
        <a:p>
          <a:pPr algn="r">
            <a:spcAft>
              <a:spcPts val="0"/>
            </a:spcAft>
          </a:pPr>
          <a:r>
            <a:rPr lang="ja-JP" sz="1800" dirty="0" smtClean="0">
              <a:effectLst/>
              <a:latin typeface="微软雅黑" pitchFamily="34" charset="-122"/>
              <a:ea typeface="微软雅黑" pitchFamily="34" charset="-122"/>
            </a:rPr>
            <a:t>长期性</a:t>
          </a:r>
          <a:endParaRPr lang="zh-CN" altLang="en-US" sz="1800" dirty="0">
            <a:effectLst/>
            <a:latin typeface="微软雅黑" pitchFamily="34" charset="-122"/>
            <a:ea typeface="微软雅黑" pitchFamily="34" charset="-122"/>
          </a:endParaRPr>
        </a:p>
      </dgm:t>
    </dgm:pt>
    <dgm:pt modelId="{E1645FDB-18D4-4046-B9F5-BE86FB490A6B}" type="parTrans" cxnId="{2B30454A-E65C-468E-A71D-BDA62E3AEC3F}">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279FC0E9-8B5D-431A-8D76-BA4E43629C48}" type="sibTrans" cxnId="{2B30454A-E65C-468E-A71D-BDA62E3AEC3F}">
      <dgm:prSet/>
      <dgm:spPr/>
      <dgm:t>
        <a:bodyPr/>
        <a:lstStyle/>
        <a:p>
          <a:endParaRPr lang="zh-CN" altLang="en-US">
            <a:effectLst>
              <a:outerShdw blurRad="38100" dist="38100" dir="2700000" algn="tl">
                <a:srgbClr val="000000">
                  <a:alpha val="43137"/>
                </a:srgbClr>
              </a:outerShdw>
            </a:effectLst>
            <a:latin typeface="微软雅黑" pitchFamily="34" charset="-122"/>
            <a:ea typeface="微软雅黑" pitchFamily="34" charset="-122"/>
          </a:endParaRPr>
        </a:p>
      </dgm:t>
    </dgm:pt>
    <dgm:pt modelId="{C05999E5-50BE-477B-80C4-50FDF546318A}" type="pres">
      <dgm:prSet presAssocID="{72FBBBA5-43EA-4A7E-B9E4-85AE892B7A6B}" presName="diagram" presStyleCnt="0">
        <dgm:presLayoutVars>
          <dgm:chMax val="1"/>
          <dgm:dir/>
          <dgm:animLvl val="ctr"/>
          <dgm:resizeHandles val="exact"/>
        </dgm:presLayoutVars>
      </dgm:prSet>
      <dgm:spPr/>
      <dgm:t>
        <a:bodyPr/>
        <a:lstStyle/>
        <a:p>
          <a:endParaRPr lang="zh-CN" altLang="en-US"/>
        </a:p>
      </dgm:t>
    </dgm:pt>
    <dgm:pt modelId="{D6505799-576F-403D-8E40-88FEF00A53EA}" type="pres">
      <dgm:prSet presAssocID="{72FBBBA5-43EA-4A7E-B9E4-85AE892B7A6B}" presName="matrix" presStyleCnt="0"/>
      <dgm:spPr/>
    </dgm:pt>
    <dgm:pt modelId="{4474C03B-CF7F-4817-B4BA-2C269664FC51}" type="pres">
      <dgm:prSet presAssocID="{72FBBBA5-43EA-4A7E-B9E4-85AE892B7A6B}" presName="tile1" presStyleLbl="node1" presStyleIdx="0" presStyleCnt="4"/>
      <dgm:spPr>
        <a:prstGeom prst="rect">
          <a:avLst/>
        </a:prstGeom>
      </dgm:spPr>
      <dgm:t>
        <a:bodyPr/>
        <a:lstStyle/>
        <a:p>
          <a:endParaRPr lang="zh-CN" altLang="en-US"/>
        </a:p>
      </dgm:t>
    </dgm:pt>
    <dgm:pt modelId="{D455E592-F290-4790-A7BE-6D3AD2FD715C}" type="pres">
      <dgm:prSet presAssocID="{72FBBBA5-43EA-4A7E-B9E4-85AE892B7A6B}" presName="tile1text" presStyleLbl="node1" presStyleIdx="0" presStyleCnt="4">
        <dgm:presLayoutVars>
          <dgm:chMax val="0"/>
          <dgm:chPref val="0"/>
          <dgm:bulletEnabled val="1"/>
        </dgm:presLayoutVars>
      </dgm:prSet>
      <dgm:spPr/>
      <dgm:t>
        <a:bodyPr/>
        <a:lstStyle/>
        <a:p>
          <a:endParaRPr lang="zh-CN" altLang="en-US"/>
        </a:p>
      </dgm:t>
    </dgm:pt>
    <dgm:pt modelId="{695429E5-548C-497F-BC03-3A99C5D60FF0}" type="pres">
      <dgm:prSet presAssocID="{72FBBBA5-43EA-4A7E-B9E4-85AE892B7A6B}" presName="tile2" presStyleLbl="node1" presStyleIdx="1" presStyleCnt="4"/>
      <dgm:spPr>
        <a:prstGeom prst="rect">
          <a:avLst/>
        </a:prstGeom>
      </dgm:spPr>
      <dgm:t>
        <a:bodyPr/>
        <a:lstStyle/>
        <a:p>
          <a:endParaRPr lang="zh-CN" altLang="en-US"/>
        </a:p>
      </dgm:t>
    </dgm:pt>
    <dgm:pt modelId="{C1239441-DC97-4801-8C9F-D82A53D34838}" type="pres">
      <dgm:prSet presAssocID="{72FBBBA5-43EA-4A7E-B9E4-85AE892B7A6B}" presName="tile2text" presStyleLbl="node1" presStyleIdx="1" presStyleCnt="4">
        <dgm:presLayoutVars>
          <dgm:chMax val="0"/>
          <dgm:chPref val="0"/>
          <dgm:bulletEnabled val="1"/>
        </dgm:presLayoutVars>
      </dgm:prSet>
      <dgm:spPr/>
      <dgm:t>
        <a:bodyPr/>
        <a:lstStyle/>
        <a:p>
          <a:endParaRPr lang="zh-CN" altLang="en-US"/>
        </a:p>
      </dgm:t>
    </dgm:pt>
    <dgm:pt modelId="{7658AC52-8D88-49BA-9995-EC351A408310}" type="pres">
      <dgm:prSet presAssocID="{72FBBBA5-43EA-4A7E-B9E4-85AE892B7A6B}" presName="tile3" presStyleLbl="node1" presStyleIdx="2" presStyleCnt="4"/>
      <dgm:spPr>
        <a:prstGeom prst="rect">
          <a:avLst/>
        </a:prstGeom>
      </dgm:spPr>
      <dgm:t>
        <a:bodyPr/>
        <a:lstStyle/>
        <a:p>
          <a:endParaRPr lang="zh-CN" altLang="en-US"/>
        </a:p>
      </dgm:t>
    </dgm:pt>
    <dgm:pt modelId="{306FD048-BDE7-4AD9-A7B1-C26652EC6BCA}" type="pres">
      <dgm:prSet presAssocID="{72FBBBA5-43EA-4A7E-B9E4-85AE892B7A6B}" presName="tile3text" presStyleLbl="node1" presStyleIdx="2" presStyleCnt="4">
        <dgm:presLayoutVars>
          <dgm:chMax val="0"/>
          <dgm:chPref val="0"/>
          <dgm:bulletEnabled val="1"/>
        </dgm:presLayoutVars>
      </dgm:prSet>
      <dgm:spPr/>
      <dgm:t>
        <a:bodyPr/>
        <a:lstStyle/>
        <a:p>
          <a:endParaRPr lang="zh-CN" altLang="en-US"/>
        </a:p>
      </dgm:t>
    </dgm:pt>
    <dgm:pt modelId="{177618EA-8BD4-424C-AE91-570B4C6311B1}" type="pres">
      <dgm:prSet presAssocID="{72FBBBA5-43EA-4A7E-B9E4-85AE892B7A6B}" presName="tile4" presStyleLbl="node1" presStyleIdx="3" presStyleCnt="4"/>
      <dgm:spPr>
        <a:prstGeom prst="rect">
          <a:avLst/>
        </a:prstGeom>
      </dgm:spPr>
      <dgm:t>
        <a:bodyPr/>
        <a:lstStyle/>
        <a:p>
          <a:endParaRPr lang="zh-CN" altLang="en-US"/>
        </a:p>
      </dgm:t>
    </dgm:pt>
    <dgm:pt modelId="{C0739C30-998C-4CC6-ACC9-B9DBEC778ECF}" type="pres">
      <dgm:prSet presAssocID="{72FBBBA5-43EA-4A7E-B9E4-85AE892B7A6B}" presName="tile4text" presStyleLbl="node1" presStyleIdx="3" presStyleCnt="4">
        <dgm:presLayoutVars>
          <dgm:chMax val="0"/>
          <dgm:chPref val="0"/>
          <dgm:bulletEnabled val="1"/>
        </dgm:presLayoutVars>
      </dgm:prSet>
      <dgm:spPr/>
      <dgm:t>
        <a:bodyPr/>
        <a:lstStyle/>
        <a:p>
          <a:endParaRPr lang="zh-CN" altLang="en-US"/>
        </a:p>
      </dgm:t>
    </dgm:pt>
    <dgm:pt modelId="{0F3604E9-1A26-45B6-B08A-4776B761AF2C}" type="pres">
      <dgm:prSet presAssocID="{72FBBBA5-43EA-4A7E-B9E4-85AE892B7A6B}" presName="centerTile" presStyleLbl="fgShp" presStyleIdx="0" presStyleCnt="1" custScaleX="171717" custScaleY="146843">
        <dgm:presLayoutVars>
          <dgm:chMax val="0"/>
          <dgm:chPref val="0"/>
        </dgm:presLayoutVars>
      </dgm:prSet>
      <dgm:spPr/>
      <dgm:t>
        <a:bodyPr/>
        <a:lstStyle/>
        <a:p>
          <a:endParaRPr lang="zh-CN" altLang="en-US"/>
        </a:p>
      </dgm:t>
    </dgm:pt>
  </dgm:ptLst>
  <dgm:cxnLst>
    <dgm:cxn modelId="{017E20AC-3B77-4DBB-9A6B-663F33254048}" type="presOf" srcId="{C68366FC-6AAC-4ACB-8604-18D4FF67452D}" destId="{306FD048-BDE7-4AD9-A7B1-C26652EC6BCA}" srcOrd="1" destOrd="0" presId="urn:microsoft.com/office/officeart/2005/8/layout/matrix1"/>
    <dgm:cxn modelId="{41443B46-B416-4A2B-9B23-B980650E80CF}" type="presOf" srcId="{C68366FC-6AAC-4ACB-8604-18D4FF67452D}" destId="{7658AC52-8D88-49BA-9995-EC351A408310}" srcOrd="0" destOrd="0" presId="urn:microsoft.com/office/officeart/2005/8/layout/matrix1"/>
    <dgm:cxn modelId="{8CC86464-D4A7-4969-A8CD-AD8AB0BCD5A6}" srcId="{F333E33D-2BE3-40C2-AD2D-A7A3343E06A8}" destId="{CBB0B8AD-76DF-46F6-AABC-0185454CDFEF}" srcOrd="1" destOrd="0" parTransId="{CE48B8C0-108C-4DA4-B0EB-B7D9FA3904BE}" sibTransId="{99FE9F60-6086-4E05-9464-5584852246C2}"/>
    <dgm:cxn modelId="{D1C68E8F-E31B-4CE4-B92B-6ABE1A59F8EE}" type="presOf" srcId="{CFE636F4-BF7E-49C0-B473-AABCD552391B}" destId="{177618EA-8BD4-424C-AE91-570B4C6311B1}" srcOrd="0" destOrd="0" presId="urn:microsoft.com/office/officeart/2005/8/layout/matrix1"/>
    <dgm:cxn modelId="{8D00E638-9AF6-4C4A-885B-768F187144A4}" type="presOf" srcId="{CBB0B8AD-76DF-46F6-AABC-0185454CDFEF}" destId="{695429E5-548C-497F-BC03-3A99C5D60FF0}" srcOrd="0" destOrd="0" presId="urn:microsoft.com/office/officeart/2005/8/layout/matrix1"/>
    <dgm:cxn modelId="{BBDC8ADD-2302-47DD-83A2-B983CFB3BFD1}" srcId="{F333E33D-2BE3-40C2-AD2D-A7A3343E06A8}" destId="{C68366FC-6AAC-4ACB-8604-18D4FF67452D}" srcOrd="2" destOrd="0" parTransId="{E44B1541-AC19-42AB-B27F-7B56B125F974}" sibTransId="{280E5402-5F50-47FC-B398-C8BBCCA5FDC7}"/>
    <dgm:cxn modelId="{C502832F-E733-43F3-8468-E7E42E8CCAF7}" type="presOf" srcId="{C1EC29CC-9695-4A0D-9710-20CB59296968}" destId="{D455E592-F290-4790-A7BE-6D3AD2FD715C}" srcOrd="1" destOrd="0" presId="urn:microsoft.com/office/officeart/2005/8/layout/matrix1"/>
    <dgm:cxn modelId="{3F8293D8-1A85-43C9-B872-F8CCEC6AC3C9}" type="presOf" srcId="{72FBBBA5-43EA-4A7E-B9E4-85AE892B7A6B}" destId="{C05999E5-50BE-477B-80C4-50FDF546318A}" srcOrd="0" destOrd="0" presId="urn:microsoft.com/office/officeart/2005/8/layout/matrix1"/>
    <dgm:cxn modelId="{7036F67A-933D-4214-9BC6-9BFD5410E2EE}" type="presOf" srcId="{CBB0B8AD-76DF-46F6-AABC-0185454CDFEF}" destId="{C1239441-DC97-4801-8C9F-D82A53D34838}" srcOrd="1" destOrd="0" presId="urn:microsoft.com/office/officeart/2005/8/layout/matrix1"/>
    <dgm:cxn modelId="{FB8753F3-3B89-456C-A922-9989B275E355}" type="presOf" srcId="{F333E33D-2BE3-40C2-AD2D-A7A3343E06A8}" destId="{0F3604E9-1A26-45B6-B08A-4776B761AF2C}" srcOrd="0" destOrd="0" presId="urn:microsoft.com/office/officeart/2005/8/layout/matrix1"/>
    <dgm:cxn modelId="{4F7B1CB5-98C2-4110-B426-E44B96AEC906}" srcId="{F333E33D-2BE3-40C2-AD2D-A7A3343E06A8}" destId="{C1EC29CC-9695-4A0D-9710-20CB59296968}" srcOrd="0" destOrd="0" parTransId="{BA15CD9B-5D04-4571-AB7B-E4BCBD6696A0}" sibTransId="{D16FD8BE-70DD-40CE-AE49-DFC1324D1100}"/>
    <dgm:cxn modelId="{3D4E865C-E4D8-49E0-A6B9-FE951649DE8E}" type="presOf" srcId="{C1EC29CC-9695-4A0D-9710-20CB59296968}" destId="{4474C03B-CF7F-4817-B4BA-2C269664FC51}" srcOrd="0" destOrd="0" presId="urn:microsoft.com/office/officeart/2005/8/layout/matrix1"/>
    <dgm:cxn modelId="{1CFC3252-8483-423A-A8A0-4B8B689A0259}" type="presOf" srcId="{CFE636F4-BF7E-49C0-B473-AABCD552391B}" destId="{C0739C30-998C-4CC6-ACC9-B9DBEC778ECF}" srcOrd="1" destOrd="0" presId="urn:microsoft.com/office/officeart/2005/8/layout/matrix1"/>
    <dgm:cxn modelId="{CBA20FE5-FB1B-4E8B-BEB6-A886C5210595}" srcId="{72FBBBA5-43EA-4A7E-B9E4-85AE892B7A6B}" destId="{F333E33D-2BE3-40C2-AD2D-A7A3343E06A8}" srcOrd="0" destOrd="0" parTransId="{7B5795BA-DAB9-4E40-AC69-5B8DFFD46F84}" sibTransId="{8C93A5A4-2350-4CBB-A90D-4C429609F063}"/>
    <dgm:cxn modelId="{2B30454A-E65C-468E-A71D-BDA62E3AEC3F}" srcId="{F333E33D-2BE3-40C2-AD2D-A7A3343E06A8}" destId="{CFE636F4-BF7E-49C0-B473-AABCD552391B}" srcOrd="3" destOrd="0" parTransId="{E1645FDB-18D4-4046-B9F5-BE86FB490A6B}" sibTransId="{279FC0E9-8B5D-431A-8D76-BA4E43629C48}"/>
    <dgm:cxn modelId="{64E935C9-376D-4BF3-8467-273516F6A64E}" type="presParOf" srcId="{C05999E5-50BE-477B-80C4-50FDF546318A}" destId="{D6505799-576F-403D-8E40-88FEF00A53EA}" srcOrd="0" destOrd="0" presId="urn:microsoft.com/office/officeart/2005/8/layout/matrix1"/>
    <dgm:cxn modelId="{B87583F2-2E8A-4BBB-9475-77ADBDBE9058}" type="presParOf" srcId="{D6505799-576F-403D-8E40-88FEF00A53EA}" destId="{4474C03B-CF7F-4817-B4BA-2C269664FC51}" srcOrd="0" destOrd="0" presId="urn:microsoft.com/office/officeart/2005/8/layout/matrix1"/>
    <dgm:cxn modelId="{F51CC288-BF3A-47A8-B17E-A0DABCC9BD2A}" type="presParOf" srcId="{D6505799-576F-403D-8E40-88FEF00A53EA}" destId="{D455E592-F290-4790-A7BE-6D3AD2FD715C}" srcOrd="1" destOrd="0" presId="urn:microsoft.com/office/officeart/2005/8/layout/matrix1"/>
    <dgm:cxn modelId="{FA1E42EB-9088-4E32-8572-2346D9A85E4A}" type="presParOf" srcId="{D6505799-576F-403D-8E40-88FEF00A53EA}" destId="{695429E5-548C-497F-BC03-3A99C5D60FF0}" srcOrd="2" destOrd="0" presId="urn:microsoft.com/office/officeart/2005/8/layout/matrix1"/>
    <dgm:cxn modelId="{E7D00EEB-FDC1-4175-807F-CFB12175F9E9}" type="presParOf" srcId="{D6505799-576F-403D-8E40-88FEF00A53EA}" destId="{C1239441-DC97-4801-8C9F-D82A53D34838}" srcOrd="3" destOrd="0" presId="urn:microsoft.com/office/officeart/2005/8/layout/matrix1"/>
    <dgm:cxn modelId="{A2CDC18A-F09A-47E9-A9B2-5CD007B78CA1}" type="presParOf" srcId="{D6505799-576F-403D-8E40-88FEF00A53EA}" destId="{7658AC52-8D88-49BA-9995-EC351A408310}" srcOrd="4" destOrd="0" presId="urn:microsoft.com/office/officeart/2005/8/layout/matrix1"/>
    <dgm:cxn modelId="{D57B50A2-BAD4-4757-8F26-2D49FF53F2F7}" type="presParOf" srcId="{D6505799-576F-403D-8E40-88FEF00A53EA}" destId="{306FD048-BDE7-4AD9-A7B1-C26652EC6BCA}" srcOrd="5" destOrd="0" presId="urn:microsoft.com/office/officeart/2005/8/layout/matrix1"/>
    <dgm:cxn modelId="{95B0BAF7-0340-4F25-996B-BC22D5EB9A98}" type="presParOf" srcId="{D6505799-576F-403D-8E40-88FEF00A53EA}" destId="{177618EA-8BD4-424C-AE91-570B4C6311B1}" srcOrd="6" destOrd="0" presId="urn:microsoft.com/office/officeart/2005/8/layout/matrix1"/>
    <dgm:cxn modelId="{5C08FC2A-C4D6-411C-94E7-89C883C8049E}" type="presParOf" srcId="{D6505799-576F-403D-8E40-88FEF00A53EA}" destId="{C0739C30-998C-4CC6-ACC9-B9DBEC778ECF}" srcOrd="7" destOrd="0" presId="urn:microsoft.com/office/officeart/2005/8/layout/matrix1"/>
    <dgm:cxn modelId="{327115B5-10B7-4738-9B05-9365294860C0}" type="presParOf" srcId="{C05999E5-50BE-477B-80C4-50FDF546318A}" destId="{0F3604E9-1A26-45B6-B08A-4776B761AF2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F7F760-972A-49C5-B7AC-A932B659B693}"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EFA1C6B4-3291-4DAA-B3F1-52812389AE9A}">
      <dgm:prSet phldrT="[文本]" custT="1"/>
      <dgm:spPr/>
      <dgm:t>
        <a:bodyPr/>
        <a:lstStyle/>
        <a:p>
          <a:r>
            <a:rPr kumimoji="1" lang="zh-CN" altLang="en-US" sz="2000" dirty="0" smtClean="0">
              <a:solidFill>
                <a:schemeClr val="tx1"/>
              </a:solidFill>
              <a:latin typeface="微软雅黑" panose="020B0503020204020204" pitchFamily="34" charset="-122"/>
              <a:ea typeface="微软雅黑" panose="020B0503020204020204" pitchFamily="34" charset="-122"/>
            </a:rPr>
            <a:t>集成平台基础（</a:t>
          </a:r>
          <a:r>
            <a:rPr kumimoji="1" lang="en-US" altLang="zh-CN" sz="2000" dirty="0" smtClean="0">
              <a:solidFill>
                <a:schemeClr val="tx1"/>
              </a:solidFill>
              <a:latin typeface="微软雅黑" panose="020B0503020204020204" pitchFamily="34" charset="-122"/>
              <a:ea typeface="微软雅黑" panose="020B0503020204020204" pitchFamily="34" charset="-122"/>
            </a:rPr>
            <a:t>MIP</a:t>
          </a:r>
          <a:r>
            <a:rPr kumimoji="1" lang="zh-CN" altLang="en-US" sz="2000" dirty="0" smtClean="0">
              <a:solidFill>
                <a:schemeClr val="tx1"/>
              </a:solidFill>
              <a:latin typeface="微软雅黑" panose="020B0503020204020204" pitchFamily="34" charset="-122"/>
              <a:ea typeface="微软雅黑" panose="020B0503020204020204" pitchFamily="34" charset="-122"/>
            </a:rPr>
            <a:t>）</a:t>
          </a:r>
          <a:endParaRPr kumimoji="1" lang="ja-JP" altLang="en-US" sz="2000" dirty="0">
            <a:solidFill>
              <a:schemeClr val="tx1"/>
            </a:solidFill>
            <a:latin typeface="微软雅黑" panose="020B0503020204020204" pitchFamily="34" charset="-122"/>
            <a:ea typeface="微软雅黑" panose="020B0503020204020204" pitchFamily="34" charset="-122"/>
          </a:endParaRPr>
        </a:p>
      </dgm:t>
    </dgm:pt>
    <dgm:pt modelId="{BCD66EF0-5CEC-48E6-88F0-CC0134FA3948}" type="par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0604394-B641-4558-96FA-0F1F59256BAD}" type="sibTrans" cxnId="{1B6E4ADC-D357-44FC-803A-4B25656962C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80FDDA6-7535-400F-9E75-99E05B85A625}">
      <dgm:prSet custT="1"/>
      <dgm:spPr/>
      <dgm:t>
        <a:bodyPr/>
        <a:lstStyle/>
        <a:p>
          <a:r>
            <a:rPr lang="zh-CN" altLang="en-US" sz="2000" dirty="0" smtClean="0">
              <a:solidFill>
                <a:schemeClr val="tx1"/>
              </a:solidFill>
              <a:latin typeface="微软雅黑" panose="020B0503020204020204" pitchFamily="34" charset="-122"/>
              <a:ea typeface="微软雅黑" panose="020B0503020204020204" pitchFamily="34" charset="-122"/>
            </a:rPr>
            <a:t>临床数据中心（</a:t>
          </a:r>
          <a:r>
            <a:rPr lang="en-US" altLang="zh-CN" sz="2000" dirty="0" smtClean="0">
              <a:solidFill>
                <a:schemeClr val="tx1"/>
              </a:solidFill>
              <a:latin typeface="微软雅黑" panose="020B0503020204020204" pitchFamily="34" charset="-122"/>
              <a:ea typeface="微软雅黑" panose="020B0503020204020204" pitchFamily="34" charset="-122"/>
            </a:rPr>
            <a:t>CDR</a:t>
          </a:r>
          <a:r>
            <a:rPr lang="zh-CN" altLang="en-US" sz="2000" dirty="0" smtClean="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6B57BA17-B74E-4B84-AE50-41B679203916}" type="par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32DBC5C-BE13-4F04-834D-2A29924A134A}" type="sibTrans" cxnId="{D6152CEF-B9FE-498B-AE9D-239EECDD482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7E845CB-81A6-4F2E-B7B0-99071E3CD89C}">
      <dgm:prSet custT="1"/>
      <dgm:spPr/>
      <dgm:t>
        <a:bodyPr/>
        <a:lstStyle/>
        <a:p>
          <a:r>
            <a:rPr lang="zh-CN" altLang="en-US" sz="2000" dirty="0" smtClean="0">
              <a:solidFill>
                <a:srgbClr val="C00000"/>
              </a:solidFill>
              <a:latin typeface="微软雅黑" panose="020B0503020204020204" pitchFamily="34" charset="-122"/>
              <a:ea typeface="微软雅黑" panose="020B0503020204020204" pitchFamily="34" charset="-122"/>
            </a:rPr>
            <a:t>集成类项目实施推进思路</a:t>
          </a:r>
          <a:endParaRPr lang="zh-CN" altLang="en-US" sz="2000" dirty="0">
            <a:solidFill>
              <a:srgbClr val="C00000"/>
            </a:solidFill>
            <a:latin typeface="微软雅黑" panose="020B0503020204020204" pitchFamily="34" charset="-122"/>
            <a:ea typeface="微软雅黑" panose="020B0503020204020204" pitchFamily="34" charset="-122"/>
          </a:endParaRPr>
        </a:p>
      </dgm:t>
    </dgm:pt>
    <dgm:pt modelId="{A211F2F3-01AD-4CEA-8194-943B5542F624}" type="par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9450DBB-E1C0-49AE-8FAF-3B5DDEE1053F}" type="sibTrans" cxnId="{63F6E8A3-57FB-470B-8525-7B60657BBF7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38BFA37-ECD8-49B2-B53D-31FAAC8580DD}">
      <dgm:prSet phldrT="[文本]" custT="1"/>
      <dgm:spPr/>
      <dgm:t>
        <a:bodyPr/>
        <a:lstStyle/>
        <a:p>
          <a:r>
            <a:rPr kumimoji="1" lang="zh-CN" altLang="en-US" sz="2000" dirty="0" smtClean="0">
              <a:latin typeface="微软雅黑" panose="020B0503020204020204" pitchFamily="34" charset="-122"/>
              <a:ea typeface="微软雅黑" panose="020B0503020204020204" pitchFamily="34" charset="-122"/>
            </a:rPr>
            <a:t>患者主索引（</a:t>
          </a:r>
          <a:r>
            <a:rPr kumimoji="1" lang="en-US" altLang="zh-CN" sz="2000" dirty="0" smtClean="0">
              <a:latin typeface="微软雅黑" panose="020B0503020204020204" pitchFamily="34" charset="-122"/>
              <a:ea typeface="微软雅黑" panose="020B0503020204020204" pitchFamily="34" charset="-122"/>
            </a:rPr>
            <a:t>EMPI</a:t>
          </a:r>
          <a:r>
            <a:rPr kumimoji="1" lang="zh-CN" altLang="en-US" sz="2000" dirty="0" smtClean="0">
              <a:latin typeface="微软雅黑" panose="020B0503020204020204" pitchFamily="34" charset="-122"/>
              <a:ea typeface="微软雅黑" panose="020B0503020204020204" pitchFamily="34" charset="-122"/>
            </a:rPr>
            <a:t>）</a:t>
          </a:r>
          <a:endParaRPr kumimoji="1" lang="ja-JP" altLang="en-US" sz="2000" dirty="0">
            <a:latin typeface="微软雅黑" panose="020B0503020204020204" pitchFamily="34" charset="-122"/>
            <a:ea typeface="微软雅黑" panose="020B0503020204020204" pitchFamily="34" charset="-122"/>
          </a:endParaRPr>
        </a:p>
      </dgm:t>
    </dgm:pt>
    <dgm:pt modelId="{B06A97D7-E07E-4FE0-8F65-0FD1B1D4F155}" type="par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C7CAC51-58F3-4985-95ED-12495BDFAD0A}" type="sibTrans" cxnId="{0DE10249-FA2E-489C-B93F-B0B588E2BC93}">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692D256-5CB5-4AAC-A56C-308B75AB891D}" type="pres">
      <dgm:prSet presAssocID="{38F7F760-972A-49C5-B7AC-A932B659B693}" presName="linear" presStyleCnt="0">
        <dgm:presLayoutVars>
          <dgm:dir/>
          <dgm:animLvl val="lvl"/>
          <dgm:resizeHandles val="exact"/>
        </dgm:presLayoutVars>
      </dgm:prSet>
      <dgm:spPr/>
      <dgm:t>
        <a:bodyPr/>
        <a:lstStyle/>
        <a:p>
          <a:endParaRPr kumimoji="1" lang="ja-JP" altLang="en-US"/>
        </a:p>
      </dgm:t>
    </dgm:pt>
    <dgm:pt modelId="{8F3412AB-A778-43BA-BBE4-C0DE127BF072}" type="pres">
      <dgm:prSet presAssocID="{EFA1C6B4-3291-4DAA-B3F1-52812389AE9A}" presName="parentLin" presStyleCnt="0"/>
      <dgm:spPr/>
      <dgm:t>
        <a:bodyPr/>
        <a:lstStyle/>
        <a:p>
          <a:endParaRPr lang="zh-CN" altLang="en-US"/>
        </a:p>
      </dgm:t>
    </dgm:pt>
    <dgm:pt modelId="{6C8A88B6-3AC0-41A2-8861-69AE3DC8020A}" type="pres">
      <dgm:prSet presAssocID="{EFA1C6B4-3291-4DAA-B3F1-52812389AE9A}" presName="parentLeftMargin" presStyleLbl="node1" presStyleIdx="0" presStyleCnt="4"/>
      <dgm:spPr/>
      <dgm:t>
        <a:bodyPr/>
        <a:lstStyle/>
        <a:p>
          <a:endParaRPr kumimoji="1" lang="ja-JP" altLang="en-US"/>
        </a:p>
      </dgm:t>
    </dgm:pt>
    <dgm:pt modelId="{105EA50C-33A6-4BCA-B2B7-DBF4B1B898CD}" type="pres">
      <dgm:prSet presAssocID="{EFA1C6B4-3291-4DAA-B3F1-52812389AE9A}" presName="parentText" presStyleLbl="node1" presStyleIdx="0" presStyleCnt="4">
        <dgm:presLayoutVars>
          <dgm:chMax val="0"/>
          <dgm:bulletEnabled val="1"/>
        </dgm:presLayoutVars>
      </dgm:prSet>
      <dgm:spPr/>
      <dgm:t>
        <a:bodyPr/>
        <a:lstStyle/>
        <a:p>
          <a:endParaRPr kumimoji="1" lang="ja-JP" altLang="en-US"/>
        </a:p>
      </dgm:t>
    </dgm:pt>
    <dgm:pt modelId="{3B61FFD3-72E9-4609-BBEB-F87A25F82B7D}" type="pres">
      <dgm:prSet presAssocID="{EFA1C6B4-3291-4DAA-B3F1-52812389AE9A}" presName="negativeSpace" presStyleCnt="0"/>
      <dgm:spPr/>
      <dgm:t>
        <a:bodyPr/>
        <a:lstStyle/>
        <a:p>
          <a:endParaRPr lang="zh-CN" altLang="en-US"/>
        </a:p>
      </dgm:t>
    </dgm:pt>
    <dgm:pt modelId="{5612B2CF-4AC0-4792-8C1C-7453607C9733}" type="pres">
      <dgm:prSet presAssocID="{EFA1C6B4-3291-4DAA-B3F1-52812389AE9A}" presName="childText" presStyleLbl="conFgAcc1" presStyleIdx="0" presStyleCnt="4">
        <dgm:presLayoutVars>
          <dgm:bulletEnabled val="1"/>
        </dgm:presLayoutVars>
      </dgm:prSet>
      <dgm:spPr/>
      <dgm:t>
        <a:bodyPr/>
        <a:lstStyle/>
        <a:p>
          <a:endParaRPr lang="zh-CN" altLang="en-US"/>
        </a:p>
      </dgm:t>
    </dgm:pt>
    <dgm:pt modelId="{786D7ECE-0286-4784-B940-5D441C33DA67}" type="pres">
      <dgm:prSet presAssocID="{40604394-B641-4558-96FA-0F1F59256BAD}" presName="spaceBetweenRectangles" presStyleCnt="0"/>
      <dgm:spPr/>
      <dgm:t>
        <a:bodyPr/>
        <a:lstStyle/>
        <a:p>
          <a:endParaRPr lang="zh-CN" altLang="en-US"/>
        </a:p>
      </dgm:t>
    </dgm:pt>
    <dgm:pt modelId="{7DE34681-ED94-4C3D-9043-54D19ADDBB55}" type="pres">
      <dgm:prSet presAssocID="{838BFA37-ECD8-49B2-B53D-31FAAC8580DD}" presName="parentLin" presStyleCnt="0"/>
      <dgm:spPr/>
      <dgm:t>
        <a:bodyPr/>
        <a:lstStyle/>
        <a:p>
          <a:endParaRPr lang="zh-CN" altLang="en-US"/>
        </a:p>
      </dgm:t>
    </dgm:pt>
    <dgm:pt modelId="{F98215C1-764A-486C-AD82-8558FFC0F6F8}" type="pres">
      <dgm:prSet presAssocID="{838BFA37-ECD8-49B2-B53D-31FAAC8580DD}" presName="parentLeftMargin" presStyleLbl="node1" presStyleIdx="0" presStyleCnt="4"/>
      <dgm:spPr/>
      <dgm:t>
        <a:bodyPr/>
        <a:lstStyle/>
        <a:p>
          <a:endParaRPr lang="zh-CN" altLang="en-US"/>
        </a:p>
      </dgm:t>
    </dgm:pt>
    <dgm:pt modelId="{8F6BD4B4-8FD8-4AEB-A42A-4ED2DDE14EF4}" type="pres">
      <dgm:prSet presAssocID="{838BFA37-ECD8-49B2-B53D-31FAAC8580DD}" presName="parentText" presStyleLbl="node1" presStyleIdx="1" presStyleCnt="4">
        <dgm:presLayoutVars>
          <dgm:chMax val="0"/>
          <dgm:bulletEnabled val="1"/>
        </dgm:presLayoutVars>
      </dgm:prSet>
      <dgm:spPr/>
      <dgm:t>
        <a:bodyPr/>
        <a:lstStyle/>
        <a:p>
          <a:endParaRPr lang="zh-CN" altLang="en-US"/>
        </a:p>
      </dgm:t>
    </dgm:pt>
    <dgm:pt modelId="{C7EEF61F-C36C-4172-A797-8551B4E86E65}" type="pres">
      <dgm:prSet presAssocID="{838BFA37-ECD8-49B2-B53D-31FAAC8580DD}" presName="negativeSpace" presStyleCnt="0"/>
      <dgm:spPr/>
      <dgm:t>
        <a:bodyPr/>
        <a:lstStyle/>
        <a:p>
          <a:endParaRPr lang="zh-CN" altLang="en-US"/>
        </a:p>
      </dgm:t>
    </dgm:pt>
    <dgm:pt modelId="{27A0985D-5350-4AEE-A9D1-A078B099060A}" type="pres">
      <dgm:prSet presAssocID="{838BFA37-ECD8-49B2-B53D-31FAAC8580DD}" presName="childText" presStyleLbl="conFgAcc1" presStyleIdx="1" presStyleCnt="4">
        <dgm:presLayoutVars>
          <dgm:bulletEnabled val="1"/>
        </dgm:presLayoutVars>
      </dgm:prSet>
      <dgm:spPr/>
      <dgm:t>
        <a:bodyPr/>
        <a:lstStyle/>
        <a:p>
          <a:endParaRPr lang="zh-CN" altLang="en-US"/>
        </a:p>
      </dgm:t>
    </dgm:pt>
    <dgm:pt modelId="{40635DBA-5A41-486D-9BA8-CDC840518038}" type="pres">
      <dgm:prSet presAssocID="{6C7CAC51-58F3-4985-95ED-12495BDFAD0A}" presName="spaceBetweenRectangles" presStyleCnt="0"/>
      <dgm:spPr/>
      <dgm:t>
        <a:bodyPr/>
        <a:lstStyle/>
        <a:p>
          <a:endParaRPr lang="zh-CN" altLang="en-US"/>
        </a:p>
      </dgm:t>
    </dgm:pt>
    <dgm:pt modelId="{8A38BBE6-87AF-43FE-8961-AC7A7F82327C}" type="pres">
      <dgm:prSet presAssocID="{F80FDDA6-7535-400F-9E75-99E05B85A625}" presName="parentLin" presStyleCnt="0"/>
      <dgm:spPr/>
      <dgm:t>
        <a:bodyPr/>
        <a:lstStyle/>
        <a:p>
          <a:endParaRPr lang="zh-CN" altLang="en-US"/>
        </a:p>
      </dgm:t>
    </dgm:pt>
    <dgm:pt modelId="{EE4E3345-7A26-471A-AEA7-1AAC0AD922A8}" type="pres">
      <dgm:prSet presAssocID="{F80FDDA6-7535-400F-9E75-99E05B85A625}" presName="parentLeftMargin" presStyleLbl="node1" presStyleIdx="1" presStyleCnt="4"/>
      <dgm:spPr/>
      <dgm:t>
        <a:bodyPr/>
        <a:lstStyle/>
        <a:p>
          <a:endParaRPr lang="zh-CN" altLang="en-US"/>
        </a:p>
      </dgm:t>
    </dgm:pt>
    <dgm:pt modelId="{A6698760-A6A9-4E4B-8DE0-B6B2BDB3E965}" type="pres">
      <dgm:prSet presAssocID="{F80FDDA6-7535-400F-9E75-99E05B85A625}" presName="parentText" presStyleLbl="node1" presStyleIdx="2" presStyleCnt="4">
        <dgm:presLayoutVars>
          <dgm:chMax val="0"/>
          <dgm:bulletEnabled val="1"/>
        </dgm:presLayoutVars>
      </dgm:prSet>
      <dgm:spPr/>
      <dgm:t>
        <a:bodyPr/>
        <a:lstStyle/>
        <a:p>
          <a:endParaRPr lang="zh-CN" altLang="en-US"/>
        </a:p>
      </dgm:t>
    </dgm:pt>
    <dgm:pt modelId="{B9E14ACE-DC88-4C5F-B780-4089ACBBABEB}" type="pres">
      <dgm:prSet presAssocID="{F80FDDA6-7535-400F-9E75-99E05B85A625}" presName="negativeSpace" presStyleCnt="0"/>
      <dgm:spPr/>
      <dgm:t>
        <a:bodyPr/>
        <a:lstStyle/>
        <a:p>
          <a:endParaRPr lang="zh-CN" altLang="en-US"/>
        </a:p>
      </dgm:t>
    </dgm:pt>
    <dgm:pt modelId="{E01D3824-73C9-402B-A83C-CB159402FC58}" type="pres">
      <dgm:prSet presAssocID="{F80FDDA6-7535-400F-9E75-99E05B85A625}" presName="childText" presStyleLbl="conFgAcc1" presStyleIdx="2" presStyleCnt="4">
        <dgm:presLayoutVars>
          <dgm:bulletEnabled val="1"/>
        </dgm:presLayoutVars>
      </dgm:prSet>
      <dgm:spPr/>
      <dgm:t>
        <a:bodyPr/>
        <a:lstStyle/>
        <a:p>
          <a:endParaRPr lang="zh-CN" altLang="en-US"/>
        </a:p>
      </dgm:t>
    </dgm:pt>
    <dgm:pt modelId="{A6703767-CA49-4628-A59D-50DEF7026156}" type="pres">
      <dgm:prSet presAssocID="{C32DBC5C-BE13-4F04-834D-2A29924A134A}" presName="spaceBetweenRectangles" presStyleCnt="0"/>
      <dgm:spPr/>
      <dgm:t>
        <a:bodyPr/>
        <a:lstStyle/>
        <a:p>
          <a:endParaRPr lang="zh-CN" altLang="en-US"/>
        </a:p>
      </dgm:t>
    </dgm:pt>
    <dgm:pt modelId="{40C175A9-61FF-4D83-BA85-97A221D81AC0}" type="pres">
      <dgm:prSet presAssocID="{27E845CB-81A6-4F2E-B7B0-99071E3CD89C}" presName="parentLin" presStyleCnt="0"/>
      <dgm:spPr/>
      <dgm:t>
        <a:bodyPr/>
        <a:lstStyle/>
        <a:p>
          <a:endParaRPr lang="zh-CN" altLang="en-US"/>
        </a:p>
      </dgm:t>
    </dgm:pt>
    <dgm:pt modelId="{3FB4941F-BFA9-4ADB-B6D6-C708543786E4}" type="pres">
      <dgm:prSet presAssocID="{27E845CB-81A6-4F2E-B7B0-99071E3CD89C}" presName="parentLeftMargin" presStyleLbl="node1" presStyleIdx="2" presStyleCnt="4"/>
      <dgm:spPr/>
      <dgm:t>
        <a:bodyPr/>
        <a:lstStyle/>
        <a:p>
          <a:endParaRPr lang="zh-CN" altLang="en-US"/>
        </a:p>
      </dgm:t>
    </dgm:pt>
    <dgm:pt modelId="{F15BCAE4-CF39-4900-BF39-C5A97A5F3E95}" type="pres">
      <dgm:prSet presAssocID="{27E845CB-81A6-4F2E-B7B0-99071E3CD89C}" presName="parentText" presStyleLbl="node1" presStyleIdx="3" presStyleCnt="4">
        <dgm:presLayoutVars>
          <dgm:chMax val="0"/>
          <dgm:bulletEnabled val="1"/>
        </dgm:presLayoutVars>
      </dgm:prSet>
      <dgm:spPr/>
      <dgm:t>
        <a:bodyPr/>
        <a:lstStyle/>
        <a:p>
          <a:endParaRPr lang="zh-CN" altLang="en-US"/>
        </a:p>
      </dgm:t>
    </dgm:pt>
    <dgm:pt modelId="{2F8BFF70-E6EF-4125-AE01-03E98F50D45F}" type="pres">
      <dgm:prSet presAssocID="{27E845CB-81A6-4F2E-B7B0-99071E3CD89C}" presName="negativeSpace" presStyleCnt="0"/>
      <dgm:spPr/>
      <dgm:t>
        <a:bodyPr/>
        <a:lstStyle/>
        <a:p>
          <a:endParaRPr lang="zh-CN" altLang="en-US"/>
        </a:p>
      </dgm:t>
    </dgm:pt>
    <dgm:pt modelId="{E4F68954-A1C0-4FE3-A52C-580B012B3A44}" type="pres">
      <dgm:prSet presAssocID="{27E845CB-81A6-4F2E-B7B0-99071E3CD89C}" presName="childText" presStyleLbl="conFgAcc1" presStyleIdx="3" presStyleCnt="4">
        <dgm:presLayoutVars>
          <dgm:bulletEnabled val="1"/>
        </dgm:presLayoutVars>
      </dgm:prSet>
      <dgm:spPr/>
      <dgm:t>
        <a:bodyPr/>
        <a:lstStyle/>
        <a:p>
          <a:endParaRPr lang="zh-CN" altLang="en-US"/>
        </a:p>
      </dgm:t>
    </dgm:pt>
  </dgm:ptLst>
  <dgm:cxnLst>
    <dgm:cxn modelId="{84822FA1-424D-4BC4-87B1-141C212A5F47}" type="presOf" srcId="{EFA1C6B4-3291-4DAA-B3F1-52812389AE9A}" destId="{6C8A88B6-3AC0-41A2-8861-69AE3DC8020A}" srcOrd="0" destOrd="0" presId="urn:microsoft.com/office/officeart/2005/8/layout/list1"/>
    <dgm:cxn modelId="{0DE10249-FA2E-489C-B93F-B0B588E2BC93}" srcId="{38F7F760-972A-49C5-B7AC-A932B659B693}" destId="{838BFA37-ECD8-49B2-B53D-31FAAC8580DD}" srcOrd="1" destOrd="0" parTransId="{B06A97D7-E07E-4FE0-8F65-0FD1B1D4F155}" sibTransId="{6C7CAC51-58F3-4985-95ED-12495BDFAD0A}"/>
    <dgm:cxn modelId="{EE9E64EA-F672-4FA1-88EE-050AE33404BE}" type="presOf" srcId="{27E845CB-81A6-4F2E-B7B0-99071E3CD89C}" destId="{3FB4941F-BFA9-4ADB-B6D6-C708543786E4}" srcOrd="0" destOrd="0" presId="urn:microsoft.com/office/officeart/2005/8/layout/list1"/>
    <dgm:cxn modelId="{F4844B51-6E5F-44B6-8A9C-9AAED7860976}" type="presOf" srcId="{27E845CB-81A6-4F2E-B7B0-99071E3CD89C}" destId="{F15BCAE4-CF39-4900-BF39-C5A97A5F3E95}" srcOrd="1" destOrd="0" presId="urn:microsoft.com/office/officeart/2005/8/layout/list1"/>
    <dgm:cxn modelId="{0F5C87CF-F1AE-4705-B82F-567E25D5321B}" type="presOf" srcId="{F80FDDA6-7535-400F-9E75-99E05B85A625}" destId="{A6698760-A6A9-4E4B-8DE0-B6B2BDB3E965}" srcOrd="1" destOrd="0" presId="urn:microsoft.com/office/officeart/2005/8/layout/list1"/>
    <dgm:cxn modelId="{BB28A9E6-204A-4479-A259-4607FDA61BF5}" type="presOf" srcId="{838BFA37-ECD8-49B2-B53D-31FAAC8580DD}" destId="{F98215C1-764A-486C-AD82-8558FFC0F6F8}" srcOrd="0" destOrd="0" presId="urn:microsoft.com/office/officeart/2005/8/layout/list1"/>
    <dgm:cxn modelId="{63F6E8A3-57FB-470B-8525-7B60657BBF79}" srcId="{38F7F760-972A-49C5-B7AC-A932B659B693}" destId="{27E845CB-81A6-4F2E-B7B0-99071E3CD89C}" srcOrd="3" destOrd="0" parTransId="{A211F2F3-01AD-4CEA-8194-943B5542F624}" sibTransId="{79450DBB-E1C0-49AE-8FAF-3B5DDEE1053F}"/>
    <dgm:cxn modelId="{06FD88BE-2B77-47FC-89E1-62F3FA6E9BB0}" type="presOf" srcId="{38F7F760-972A-49C5-B7AC-A932B659B693}" destId="{4692D256-5CB5-4AAC-A56C-308B75AB891D}" srcOrd="0" destOrd="0" presId="urn:microsoft.com/office/officeart/2005/8/layout/list1"/>
    <dgm:cxn modelId="{D6152CEF-B9FE-498B-AE9D-239EECDD4820}" srcId="{38F7F760-972A-49C5-B7AC-A932B659B693}" destId="{F80FDDA6-7535-400F-9E75-99E05B85A625}" srcOrd="2" destOrd="0" parTransId="{6B57BA17-B74E-4B84-AE50-41B679203916}" sibTransId="{C32DBC5C-BE13-4F04-834D-2A29924A134A}"/>
    <dgm:cxn modelId="{FAF4C6F7-D918-482F-8CA1-669B2BB68CF2}" type="presOf" srcId="{EFA1C6B4-3291-4DAA-B3F1-52812389AE9A}" destId="{105EA50C-33A6-4BCA-B2B7-DBF4B1B898CD}" srcOrd="1" destOrd="0" presId="urn:microsoft.com/office/officeart/2005/8/layout/list1"/>
    <dgm:cxn modelId="{8F5F4CB2-2D8F-4F66-A6FA-6946713DD04A}" type="presOf" srcId="{F80FDDA6-7535-400F-9E75-99E05B85A625}" destId="{EE4E3345-7A26-471A-AEA7-1AAC0AD922A8}" srcOrd="0" destOrd="0" presId="urn:microsoft.com/office/officeart/2005/8/layout/list1"/>
    <dgm:cxn modelId="{1B6E4ADC-D357-44FC-803A-4B25656962C0}" srcId="{38F7F760-972A-49C5-B7AC-A932B659B693}" destId="{EFA1C6B4-3291-4DAA-B3F1-52812389AE9A}" srcOrd="0" destOrd="0" parTransId="{BCD66EF0-5CEC-48E6-88F0-CC0134FA3948}" sibTransId="{40604394-B641-4558-96FA-0F1F59256BAD}"/>
    <dgm:cxn modelId="{FC6E6F4B-5BF2-484A-8AC5-3D7108AD5FDD}" type="presOf" srcId="{838BFA37-ECD8-49B2-B53D-31FAAC8580DD}" destId="{8F6BD4B4-8FD8-4AEB-A42A-4ED2DDE14EF4}" srcOrd="1" destOrd="0" presId="urn:microsoft.com/office/officeart/2005/8/layout/list1"/>
    <dgm:cxn modelId="{06D4B409-9A2C-4A50-A26A-883C2382BAFB}" type="presParOf" srcId="{4692D256-5CB5-4AAC-A56C-308B75AB891D}" destId="{8F3412AB-A778-43BA-BBE4-C0DE127BF072}" srcOrd="0" destOrd="0" presId="urn:microsoft.com/office/officeart/2005/8/layout/list1"/>
    <dgm:cxn modelId="{CE6194DE-F1B5-41A3-B62A-3583286310C4}" type="presParOf" srcId="{8F3412AB-A778-43BA-BBE4-C0DE127BF072}" destId="{6C8A88B6-3AC0-41A2-8861-69AE3DC8020A}" srcOrd="0" destOrd="0" presId="urn:microsoft.com/office/officeart/2005/8/layout/list1"/>
    <dgm:cxn modelId="{6DB6A370-8C8A-41B3-9C01-1FF4441DDA4A}" type="presParOf" srcId="{8F3412AB-A778-43BA-BBE4-C0DE127BF072}" destId="{105EA50C-33A6-4BCA-B2B7-DBF4B1B898CD}" srcOrd="1" destOrd="0" presId="urn:microsoft.com/office/officeart/2005/8/layout/list1"/>
    <dgm:cxn modelId="{BF450CD8-1530-4A8A-8FAE-002CE17C6D57}" type="presParOf" srcId="{4692D256-5CB5-4AAC-A56C-308B75AB891D}" destId="{3B61FFD3-72E9-4609-BBEB-F87A25F82B7D}" srcOrd="1" destOrd="0" presId="urn:microsoft.com/office/officeart/2005/8/layout/list1"/>
    <dgm:cxn modelId="{4D1F5412-8581-4848-BC85-CD30BF102073}" type="presParOf" srcId="{4692D256-5CB5-4AAC-A56C-308B75AB891D}" destId="{5612B2CF-4AC0-4792-8C1C-7453607C9733}" srcOrd="2" destOrd="0" presId="urn:microsoft.com/office/officeart/2005/8/layout/list1"/>
    <dgm:cxn modelId="{F50E763E-3E51-486C-84AD-8C4DE8023C54}" type="presParOf" srcId="{4692D256-5CB5-4AAC-A56C-308B75AB891D}" destId="{786D7ECE-0286-4784-B940-5D441C33DA67}" srcOrd="3" destOrd="0" presId="urn:microsoft.com/office/officeart/2005/8/layout/list1"/>
    <dgm:cxn modelId="{55B49738-6402-4416-8DBA-CD72B778D91F}" type="presParOf" srcId="{4692D256-5CB5-4AAC-A56C-308B75AB891D}" destId="{7DE34681-ED94-4C3D-9043-54D19ADDBB55}" srcOrd="4" destOrd="0" presId="urn:microsoft.com/office/officeart/2005/8/layout/list1"/>
    <dgm:cxn modelId="{2F7B3956-C99A-49CE-80E4-D513218F5249}" type="presParOf" srcId="{7DE34681-ED94-4C3D-9043-54D19ADDBB55}" destId="{F98215C1-764A-486C-AD82-8558FFC0F6F8}" srcOrd="0" destOrd="0" presId="urn:microsoft.com/office/officeart/2005/8/layout/list1"/>
    <dgm:cxn modelId="{28944E8F-1571-4B8C-B9A4-B13CF8D33BD6}" type="presParOf" srcId="{7DE34681-ED94-4C3D-9043-54D19ADDBB55}" destId="{8F6BD4B4-8FD8-4AEB-A42A-4ED2DDE14EF4}" srcOrd="1" destOrd="0" presId="urn:microsoft.com/office/officeart/2005/8/layout/list1"/>
    <dgm:cxn modelId="{46B22ADE-F7AD-4F19-8627-CEA39CB34466}" type="presParOf" srcId="{4692D256-5CB5-4AAC-A56C-308B75AB891D}" destId="{C7EEF61F-C36C-4172-A797-8551B4E86E65}" srcOrd="5" destOrd="0" presId="urn:microsoft.com/office/officeart/2005/8/layout/list1"/>
    <dgm:cxn modelId="{4EFE0451-1ABD-401D-899E-C410D85BCC32}" type="presParOf" srcId="{4692D256-5CB5-4AAC-A56C-308B75AB891D}" destId="{27A0985D-5350-4AEE-A9D1-A078B099060A}" srcOrd="6" destOrd="0" presId="urn:microsoft.com/office/officeart/2005/8/layout/list1"/>
    <dgm:cxn modelId="{397B4EF8-5B85-4D78-A6E1-EB88C6F7F202}" type="presParOf" srcId="{4692D256-5CB5-4AAC-A56C-308B75AB891D}" destId="{40635DBA-5A41-486D-9BA8-CDC840518038}" srcOrd="7" destOrd="0" presId="urn:microsoft.com/office/officeart/2005/8/layout/list1"/>
    <dgm:cxn modelId="{61E8E021-0B06-4E1A-AE5D-9EB1D1A4BE3A}" type="presParOf" srcId="{4692D256-5CB5-4AAC-A56C-308B75AB891D}" destId="{8A38BBE6-87AF-43FE-8961-AC7A7F82327C}" srcOrd="8" destOrd="0" presId="urn:microsoft.com/office/officeart/2005/8/layout/list1"/>
    <dgm:cxn modelId="{D9717C04-06EB-4F31-B4B1-05D07934C23E}" type="presParOf" srcId="{8A38BBE6-87AF-43FE-8961-AC7A7F82327C}" destId="{EE4E3345-7A26-471A-AEA7-1AAC0AD922A8}" srcOrd="0" destOrd="0" presId="urn:microsoft.com/office/officeart/2005/8/layout/list1"/>
    <dgm:cxn modelId="{D192F24F-731C-4941-B611-EA9E3C6C1D7C}" type="presParOf" srcId="{8A38BBE6-87AF-43FE-8961-AC7A7F82327C}" destId="{A6698760-A6A9-4E4B-8DE0-B6B2BDB3E965}" srcOrd="1" destOrd="0" presId="urn:microsoft.com/office/officeart/2005/8/layout/list1"/>
    <dgm:cxn modelId="{68A38A2A-2361-48F5-A910-9EDA719E9C7A}" type="presParOf" srcId="{4692D256-5CB5-4AAC-A56C-308B75AB891D}" destId="{B9E14ACE-DC88-4C5F-B780-4089ACBBABEB}" srcOrd="9" destOrd="0" presId="urn:microsoft.com/office/officeart/2005/8/layout/list1"/>
    <dgm:cxn modelId="{BF3E7F8A-9FC2-43A5-A947-86852C80195D}" type="presParOf" srcId="{4692D256-5CB5-4AAC-A56C-308B75AB891D}" destId="{E01D3824-73C9-402B-A83C-CB159402FC58}" srcOrd="10" destOrd="0" presId="urn:microsoft.com/office/officeart/2005/8/layout/list1"/>
    <dgm:cxn modelId="{F05FE42C-3E72-47E9-A77B-593D29728127}" type="presParOf" srcId="{4692D256-5CB5-4AAC-A56C-308B75AB891D}" destId="{A6703767-CA49-4628-A59D-50DEF7026156}" srcOrd="11" destOrd="0" presId="urn:microsoft.com/office/officeart/2005/8/layout/list1"/>
    <dgm:cxn modelId="{C93DE0B7-4A54-4032-BBA1-63651B7F893E}" type="presParOf" srcId="{4692D256-5CB5-4AAC-A56C-308B75AB891D}" destId="{40C175A9-61FF-4D83-BA85-97A221D81AC0}" srcOrd="12" destOrd="0" presId="urn:microsoft.com/office/officeart/2005/8/layout/list1"/>
    <dgm:cxn modelId="{771C2973-8685-4BAC-88BA-22EE307A8DF0}" type="presParOf" srcId="{40C175A9-61FF-4D83-BA85-97A221D81AC0}" destId="{3FB4941F-BFA9-4ADB-B6D6-C708543786E4}" srcOrd="0" destOrd="0" presId="urn:microsoft.com/office/officeart/2005/8/layout/list1"/>
    <dgm:cxn modelId="{B5D1314C-10B2-4602-A598-066539C7369B}" type="presParOf" srcId="{40C175A9-61FF-4D83-BA85-97A221D81AC0}" destId="{F15BCAE4-CF39-4900-BF39-C5A97A5F3E95}" srcOrd="1" destOrd="0" presId="urn:microsoft.com/office/officeart/2005/8/layout/list1"/>
    <dgm:cxn modelId="{131FF29E-BE23-4DDC-8772-987101AC0EA7}" type="presParOf" srcId="{4692D256-5CB5-4AAC-A56C-308B75AB891D}" destId="{2F8BFF70-E6EF-4125-AE01-03E98F50D45F}" srcOrd="13" destOrd="0" presId="urn:microsoft.com/office/officeart/2005/8/layout/list1"/>
    <dgm:cxn modelId="{D050CDC4-3E08-443A-920C-EE3A0CD68C27}" type="presParOf" srcId="{4692D256-5CB5-4AAC-A56C-308B75AB891D}" destId="{E4F68954-A1C0-4FE3-A52C-580B012B3A44}" srcOrd="14" destOrd="0" presId="urn:microsoft.com/office/officeart/2005/8/layout/list1"/>
  </dgm:cxnLst>
  <dgm:bg>
    <a:noFill/>
  </dgm:bg>
  <dgm:whole>
    <a:ln w="3175"/>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F418D9-8D52-4C78-9CA6-D49EFEE8D6DE}"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zh-CN" altLang="en-US"/>
        </a:p>
      </dgm:t>
    </dgm:pt>
    <dgm:pt modelId="{E3687C6B-1FAF-4B93-BD9A-7BDB01995081}">
      <dgm:prSet phldrT="[文本]"/>
      <dgm:spPr/>
      <dgm:t>
        <a:bodyPr/>
        <a:lstStyle/>
        <a:p>
          <a:r>
            <a:rPr lang="zh-CN" dirty="0" smtClean="0">
              <a:latin typeface="微软雅黑" panose="020B0503020204020204" pitchFamily="34" charset="-122"/>
              <a:ea typeface="微软雅黑" panose="020B0503020204020204" pitchFamily="34" charset="-122"/>
            </a:rPr>
            <a:t>业务交互场景</a:t>
          </a:r>
          <a:endParaRPr lang="zh-CN" altLang="en-US" dirty="0">
            <a:latin typeface="微软雅黑" panose="020B0503020204020204" pitchFamily="34" charset="-122"/>
            <a:ea typeface="微软雅黑" panose="020B0503020204020204" pitchFamily="34" charset="-122"/>
          </a:endParaRPr>
        </a:p>
      </dgm:t>
    </dgm:pt>
    <dgm:pt modelId="{046FE881-ADA7-44C9-80D0-0F9F19B6FB14}" type="parTrans" cxnId="{9D7142E0-618C-4FC7-A517-81CEB5CA9263}">
      <dgm:prSet/>
      <dgm:spPr/>
      <dgm:t>
        <a:bodyPr/>
        <a:lstStyle/>
        <a:p>
          <a:endParaRPr lang="zh-CN" altLang="en-US">
            <a:latin typeface="微软雅黑" panose="020B0503020204020204" pitchFamily="34" charset="-122"/>
            <a:ea typeface="微软雅黑" panose="020B0503020204020204" pitchFamily="34" charset="-122"/>
          </a:endParaRPr>
        </a:p>
      </dgm:t>
    </dgm:pt>
    <dgm:pt modelId="{407E05DA-4906-4945-B8A9-563944CD7330}" type="sibTrans" cxnId="{9D7142E0-618C-4FC7-A517-81CEB5CA9263}">
      <dgm:prSet/>
      <dgm:spPr/>
      <dgm:t>
        <a:bodyPr/>
        <a:lstStyle/>
        <a:p>
          <a:endParaRPr lang="zh-CN" altLang="en-US">
            <a:latin typeface="微软雅黑" panose="020B0503020204020204" pitchFamily="34" charset="-122"/>
            <a:ea typeface="微软雅黑" panose="020B0503020204020204" pitchFamily="34" charset="-122"/>
          </a:endParaRPr>
        </a:p>
      </dgm:t>
    </dgm:pt>
    <dgm:pt modelId="{9D7F1782-EEF1-4A9A-BFAD-EB09E057111D}">
      <dgm:prSet/>
      <dgm:spPr/>
      <dgm:t>
        <a:bodyPr/>
        <a:lstStyle/>
        <a:p>
          <a:r>
            <a:rPr lang="zh-CN" dirty="0" smtClean="0">
              <a:latin typeface="微软雅黑" panose="020B0503020204020204" pitchFamily="34" charset="-122"/>
              <a:ea typeface="微软雅黑" panose="020B0503020204020204" pitchFamily="34" charset="-122"/>
            </a:rPr>
            <a:t>对业务流程中的系统交互关系的说明，包括交互场景流程图，正常流程描述，特殊流程描述，场景所包含的接口</a:t>
          </a:r>
          <a:endParaRPr lang="zh-CN" dirty="0">
            <a:latin typeface="微软雅黑" panose="020B0503020204020204" pitchFamily="34" charset="-122"/>
            <a:ea typeface="微软雅黑" panose="020B0503020204020204" pitchFamily="34" charset="-122"/>
          </a:endParaRPr>
        </a:p>
      </dgm:t>
    </dgm:pt>
    <dgm:pt modelId="{BFF475DC-01B9-4172-891C-8968315E7BEF}" type="parTrans" cxnId="{BCA7D2E6-8B7A-4121-94CD-ECE37AB84680}">
      <dgm:prSet/>
      <dgm:spPr/>
      <dgm:t>
        <a:bodyPr/>
        <a:lstStyle/>
        <a:p>
          <a:endParaRPr lang="zh-CN" altLang="en-US">
            <a:latin typeface="微软雅黑" panose="020B0503020204020204" pitchFamily="34" charset="-122"/>
            <a:ea typeface="微软雅黑" panose="020B0503020204020204" pitchFamily="34" charset="-122"/>
          </a:endParaRPr>
        </a:p>
      </dgm:t>
    </dgm:pt>
    <dgm:pt modelId="{9D1FA376-07E4-4227-B5E5-BD6EBA7CD1A5}" type="sibTrans" cxnId="{BCA7D2E6-8B7A-4121-94CD-ECE37AB84680}">
      <dgm:prSet/>
      <dgm:spPr/>
      <dgm:t>
        <a:bodyPr/>
        <a:lstStyle/>
        <a:p>
          <a:endParaRPr lang="zh-CN" altLang="en-US">
            <a:latin typeface="微软雅黑" panose="020B0503020204020204" pitchFamily="34" charset="-122"/>
            <a:ea typeface="微软雅黑" panose="020B0503020204020204" pitchFamily="34" charset="-122"/>
          </a:endParaRPr>
        </a:p>
      </dgm:t>
    </dgm:pt>
    <dgm:pt modelId="{5A4E0F0E-50E2-499A-974A-8A3C20988403}">
      <dgm:prSet/>
      <dgm:spPr/>
      <dgm:t>
        <a:bodyPr/>
        <a:lstStyle/>
        <a:p>
          <a:r>
            <a:rPr lang="zh-CN" dirty="0" smtClean="0">
              <a:latin typeface="微软雅黑" panose="020B0503020204020204" pitchFamily="34" charset="-122"/>
              <a:ea typeface="微软雅黑" panose="020B0503020204020204" pitchFamily="34" charset="-122"/>
            </a:rPr>
            <a:t>业务接口规范</a:t>
          </a:r>
          <a:endParaRPr lang="zh-CN" dirty="0">
            <a:latin typeface="微软雅黑" panose="020B0503020204020204" pitchFamily="34" charset="-122"/>
            <a:ea typeface="微软雅黑" panose="020B0503020204020204" pitchFamily="34" charset="-122"/>
          </a:endParaRPr>
        </a:p>
      </dgm:t>
    </dgm:pt>
    <dgm:pt modelId="{0BD206B2-BED6-4AD7-99F1-A28DEA92D944}" type="parTrans" cxnId="{AB89E076-09CA-4F59-BA1E-64810100F877}">
      <dgm:prSet/>
      <dgm:spPr/>
      <dgm:t>
        <a:bodyPr/>
        <a:lstStyle/>
        <a:p>
          <a:endParaRPr lang="zh-CN" altLang="en-US">
            <a:latin typeface="微软雅黑" panose="020B0503020204020204" pitchFamily="34" charset="-122"/>
            <a:ea typeface="微软雅黑" panose="020B0503020204020204" pitchFamily="34" charset="-122"/>
          </a:endParaRPr>
        </a:p>
      </dgm:t>
    </dgm:pt>
    <dgm:pt modelId="{AFFDE853-76A1-4687-AD29-ADBE4E4BDA0D}" type="sibTrans" cxnId="{AB89E076-09CA-4F59-BA1E-64810100F877}">
      <dgm:prSet/>
      <dgm:spPr/>
      <dgm:t>
        <a:bodyPr/>
        <a:lstStyle/>
        <a:p>
          <a:endParaRPr lang="zh-CN" altLang="en-US">
            <a:latin typeface="微软雅黑" panose="020B0503020204020204" pitchFamily="34" charset="-122"/>
            <a:ea typeface="微软雅黑" panose="020B0503020204020204" pitchFamily="34" charset="-122"/>
          </a:endParaRPr>
        </a:p>
      </dgm:t>
    </dgm:pt>
    <dgm:pt modelId="{089535A6-64D5-4E92-A88B-EE936F4813B8}">
      <dgm:prSet/>
      <dgm:spPr/>
      <dgm:t>
        <a:bodyPr/>
        <a:lstStyle/>
        <a:p>
          <a:r>
            <a:rPr lang="zh-CN" dirty="0" smtClean="0">
              <a:latin typeface="微软雅黑" panose="020B0503020204020204" pitchFamily="34" charset="-122"/>
              <a:ea typeface="微软雅黑" panose="020B0503020204020204" pitchFamily="34" charset="-122"/>
            </a:rPr>
            <a:t>对每个业务接口的说明，包括接口描述，接口定义，业务数据实体定义</a:t>
          </a:r>
          <a:endParaRPr lang="zh-CN" dirty="0">
            <a:latin typeface="微软雅黑" panose="020B0503020204020204" pitchFamily="34" charset="-122"/>
            <a:ea typeface="微软雅黑" panose="020B0503020204020204" pitchFamily="34" charset="-122"/>
          </a:endParaRPr>
        </a:p>
      </dgm:t>
    </dgm:pt>
    <dgm:pt modelId="{DCFFAC89-CF99-4C3F-BA94-3CA5D8881AEC}" type="parTrans" cxnId="{563E459A-25FA-4892-8089-6C096B8993C2}">
      <dgm:prSet/>
      <dgm:spPr/>
      <dgm:t>
        <a:bodyPr/>
        <a:lstStyle/>
        <a:p>
          <a:endParaRPr lang="zh-CN" altLang="en-US">
            <a:latin typeface="微软雅黑" panose="020B0503020204020204" pitchFamily="34" charset="-122"/>
            <a:ea typeface="微软雅黑" panose="020B0503020204020204" pitchFamily="34" charset="-122"/>
          </a:endParaRPr>
        </a:p>
      </dgm:t>
    </dgm:pt>
    <dgm:pt modelId="{13A956CF-E54B-4443-BBBD-00D575946EB2}" type="sibTrans" cxnId="{563E459A-25FA-4892-8089-6C096B8993C2}">
      <dgm:prSet/>
      <dgm:spPr/>
      <dgm:t>
        <a:bodyPr/>
        <a:lstStyle/>
        <a:p>
          <a:endParaRPr lang="zh-CN" altLang="en-US">
            <a:latin typeface="微软雅黑" panose="020B0503020204020204" pitchFamily="34" charset="-122"/>
            <a:ea typeface="微软雅黑" panose="020B0503020204020204" pitchFamily="34" charset="-122"/>
          </a:endParaRPr>
        </a:p>
      </dgm:t>
    </dgm:pt>
    <dgm:pt modelId="{EBA047D2-2C01-46D4-B039-35CC3BCA3800}">
      <dgm:prSet/>
      <dgm:spPr/>
      <dgm:t>
        <a:bodyPr/>
        <a:lstStyle/>
        <a:p>
          <a:r>
            <a:rPr lang="zh-CN" dirty="0" smtClean="0">
              <a:latin typeface="微软雅黑" panose="020B0503020204020204" pitchFamily="34" charset="-122"/>
              <a:ea typeface="微软雅黑" panose="020B0503020204020204" pitchFamily="34" charset="-122"/>
            </a:rPr>
            <a:t>接口消息映射</a:t>
          </a:r>
          <a:endParaRPr lang="zh-CN" dirty="0">
            <a:latin typeface="微软雅黑" panose="020B0503020204020204" pitchFamily="34" charset="-122"/>
            <a:ea typeface="微软雅黑" panose="020B0503020204020204" pitchFamily="34" charset="-122"/>
          </a:endParaRPr>
        </a:p>
      </dgm:t>
    </dgm:pt>
    <dgm:pt modelId="{A6ABE0D7-8F91-4B30-AE52-231B85D3C504}" type="parTrans" cxnId="{93D79A93-D9BC-4C7A-A014-824B32AA100E}">
      <dgm:prSet/>
      <dgm:spPr/>
      <dgm:t>
        <a:bodyPr/>
        <a:lstStyle/>
        <a:p>
          <a:endParaRPr lang="zh-CN" altLang="en-US">
            <a:latin typeface="微软雅黑" panose="020B0503020204020204" pitchFamily="34" charset="-122"/>
            <a:ea typeface="微软雅黑" panose="020B0503020204020204" pitchFamily="34" charset="-122"/>
          </a:endParaRPr>
        </a:p>
      </dgm:t>
    </dgm:pt>
    <dgm:pt modelId="{9A571625-9179-41DB-8AD4-2BCDA9BCE6BB}" type="sibTrans" cxnId="{93D79A93-D9BC-4C7A-A014-824B32AA100E}">
      <dgm:prSet/>
      <dgm:spPr/>
      <dgm:t>
        <a:bodyPr/>
        <a:lstStyle/>
        <a:p>
          <a:endParaRPr lang="zh-CN" altLang="en-US">
            <a:latin typeface="微软雅黑" panose="020B0503020204020204" pitchFamily="34" charset="-122"/>
            <a:ea typeface="微软雅黑" panose="020B0503020204020204" pitchFamily="34" charset="-122"/>
          </a:endParaRPr>
        </a:p>
      </dgm:t>
    </dgm:pt>
    <dgm:pt modelId="{53CCB1C1-6123-4179-957E-928F1FBD9435}">
      <dgm:prSet/>
      <dgm:spPr/>
      <dgm:t>
        <a:bodyPr/>
        <a:lstStyle/>
        <a:p>
          <a:r>
            <a:rPr lang="zh-CN" dirty="0" smtClean="0">
              <a:latin typeface="微软雅黑" panose="020B0503020204020204" pitchFamily="34" charset="-122"/>
              <a:ea typeface="微软雅黑" panose="020B0503020204020204" pitchFamily="34" charset="-122"/>
            </a:rPr>
            <a:t>用于说明每个业务接口中的业务数据实体同</a:t>
          </a:r>
          <a:r>
            <a:rPr lang="en-US" dirty="0" smtClean="0">
              <a:latin typeface="微软雅黑" panose="020B0503020204020204" pitchFamily="34" charset="-122"/>
              <a:ea typeface="微软雅黑" panose="020B0503020204020204" pitchFamily="34" charset="-122"/>
            </a:rPr>
            <a:t>HL7</a:t>
          </a:r>
          <a:r>
            <a:rPr lang="zh-CN" dirty="0" smtClean="0">
              <a:latin typeface="微软雅黑" panose="020B0503020204020204" pitchFamily="34" charset="-122"/>
              <a:ea typeface="微软雅黑" panose="020B0503020204020204" pitchFamily="34" charset="-122"/>
            </a:rPr>
            <a:t>字段的映射关系，并包含一个消息示例</a:t>
          </a:r>
          <a:endParaRPr lang="zh-CN" dirty="0">
            <a:latin typeface="微软雅黑" panose="020B0503020204020204" pitchFamily="34" charset="-122"/>
            <a:ea typeface="微软雅黑" panose="020B0503020204020204" pitchFamily="34" charset="-122"/>
          </a:endParaRPr>
        </a:p>
      </dgm:t>
    </dgm:pt>
    <dgm:pt modelId="{9CC51DC1-65E3-4B19-9BC1-5BD6AB2382D6}" type="parTrans" cxnId="{64BD7164-33AE-406B-A307-C73CBF52C251}">
      <dgm:prSet/>
      <dgm:spPr/>
      <dgm:t>
        <a:bodyPr/>
        <a:lstStyle/>
        <a:p>
          <a:endParaRPr lang="zh-CN" altLang="en-US">
            <a:latin typeface="微软雅黑" panose="020B0503020204020204" pitchFamily="34" charset="-122"/>
            <a:ea typeface="微软雅黑" panose="020B0503020204020204" pitchFamily="34" charset="-122"/>
          </a:endParaRPr>
        </a:p>
      </dgm:t>
    </dgm:pt>
    <dgm:pt modelId="{A20F8E4B-1E6A-4CCF-AA26-0BDF20646F0A}" type="sibTrans" cxnId="{64BD7164-33AE-406B-A307-C73CBF52C251}">
      <dgm:prSet/>
      <dgm:spPr/>
      <dgm:t>
        <a:bodyPr/>
        <a:lstStyle/>
        <a:p>
          <a:endParaRPr lang="zh-CN" altLang="en-US">
            <a:latin typeface="微软雅黑" panose="020B0503020204020204" pitchFamily="34" charset="-122"/>
            <a:ea typeface="微软雅黑" panose="020B0503020204020204" pitchFamily="34" charset="-122"/>
          </a:endParaRPr>
        </a:p>
      </dgm:t>
    </dgm:pt>
    <dgm:pt modelId="{392219F6-5F9F-4A82-8264-2E15D79BBB4F}">
      <dgm:prSet/>
      <dgm:spPr/>
      <dgm:t>
        <a:bodyPr/>
        <a:lstStyle/>
        <a:p>
          <a:r>
            <a:rPr lang="zh-CN" dirty="0" smtClean="0">
              <a:latin typeface="微软雅黑" panose="020B0503020204020204" pitchFamily="34" charset="-122"/>
              <a:ea typeface="微软雅黑" panose="020B0503020204020204" pitchFamily="34" charset="-122"/>
            </a:rPr>
            <a:t>交互事件列表</a:t>
          </a:r>
          <a:endParaRPr lang="zh-CN" dirty="0">
            <a:latin typeface="微软雅黑" panose="020B0503020204020204" pitchFamily="34" charset="-122"/>
            <a:ea typeface="微软雅黑" panose="020B0503020204020204" pitchFamily="34" charset="-122"/>
          </a:endParaRPr>
        </a:p>
      </dgm:t>
    </dgm:pt>
    <dgm:pt modelId="{C05290DA-A5AC-4F80-AC59-E134EA4D3841}" type="parTrans" cxnId="{55382DB6-8C78-4FE5-8200-2258C66A855A}">
      <dgm:prSet/>
      <dgm:spPr/>
      <dgm:t>
        <a:bodyPr/>
        <a:lstStyle/>
        <a:p>
          <a:endParaRPr lang="zh-CN" altLang="en-US">
            <a:latin typeface="微软雅黑" panose="020B0503020204020204" pitchFamily="34" charset="-122"/>
            <a:ea typeface="微软雅黑" panose="020B0503020204020204" pitchFamily="34" charset="-122"/>
          </a:endParaRPr>
        </a:p>
      </dgm:t>
    </dgm:pt>
    <dgm:pt modelId="{15300CA2-07A8-4973-8BD0-36305BD96715}" type="sibTrans" cxnId="{55382DB6-8C78-4FE5-8200-2258C66A855A}">
      <dgm:prSet/>
      <dgm:spPr/>
      <dgm:t>
        <a:bodyPr/>
        <a:lstStyle/>
        <a:p>
          <a:endParaRPr lang="zh-CN" altLang="en-US">
            <a:latin typeface="微软雅黑" panose="020B0503020204020204" pitchFamily="34" charset="-122"/>
            <a:ea typeface="微软雅黑" panose="020B0503020204020204" pitchFamily="34" charset="-122"/>
          </a:endParaRPr>
        </a:p>
      </dgm:t>
    </dgm:pt>
    <dgm:pt modelId="{09A11605-88D9-4ED2-BBA2-F894C3D869B4}">
      <dgm:prSet/>
      <dgm:spPr/>
      <dgm:t>
        <a:bodyPr/>
        <a:lstStyle/>
        <a:p>
          <a:r>
            <a:rPr lang="zh-CN" dirty="0" smtClean="0">
              <a:latin typeface="微软雅黑" panose="020B0503020204020204" pitchFamily="34" charset="-122"/>
              <a:ea typeface="微软雅黑" panose="020B0503020204020204" pitchFamily="34" charset="-122"/>
            </a:rPr>
            <a:t>用于说明业务相关集成场景中的每个消息事件的发布、订阅关系</a:t>
          </a:r>
          <a:endParaRPr lang="zh-CN" dirty="0">
            <a:latin typeface="微软雅黑" panose="020B0503020204020204" pitchFamily="34" charset="-122"/>
            <a:ea typeface="微软雅黑" panose="020B0503020204020204" pitchFamily="34" charset="-122"/>
          </a:endParaRPr>
        </a:p>
      </dgm:t>
    </dgm:pt>
    <dgm:pt modelId="{9F873DD5-4CE1-467F-A7DD-68E49730B857}" type="parTrans" cxnId="{708D70D9-E4DA-4FD2-9656-F59D6D82DA58}">
      <dgm:prSet/>
      <dgm:spPr/>
      <dgm:t>
        <a:bodyPr/>
        <a:lstStyle/>
        <a:p>
          <a:endParaRPr lang="zh-CN" altLang="en-US">
            <a:latin typeface="微软雅黑" panose="020B0503020204020204" pitchFamily="34" charset="-122"/>
            <a:ea typeface="微软雅黑" panose="020B0503020204020204" pitchFamily="34" charset="-122"/>
          </a:endParaRPr>
        </a:p>
      </dgm:t>
    </dgm:pt>
    <dgm:pt modelId="{2702313A-7635-44C2-B68B-EC3DA176C472}" type="sibTrans" cxnId="{708D70D9-E4DA-4FD2-9656-F59D6D82DA58}">
      <dgm:prSet/>
      <dgm:spPr/>
      <dgm:t>
        <a:bodyPr/>
        <a:lstStyle/>
        <a:p>
          <a:endParaRPr lang="zh-CN" altLang="en-US">
            <a:latin typeface="微软雅黑" panose="020B0503020204020204" pitchFamily="34" charset="-122"/>
            <a:ea typeface="微软雅黑" panose="020B0503020204020204" pitchFamily="34" charset="-122"/>
          </a:endParaRPr>
        </a:p>
      </dgm:t>
    </dgm:pt>
    <dgm:pt modelId="{81F78605-D4CF-4BE3-AEBB-2B2DD391FFE1}">
      <dgm:prSet/>
      <dgm:spPr/>
      <dgm:t>
        <a:bodyPr/>
        <a:lstStyle/>
        <a:p>
          <a:r>
            <a:rPr lang="zh-CN" dirty="0" smtClean="0">
              <a:latin typeface="微软雅黑" panose="020B0503020204020204" pitchFamily="34" charset="-122"/>
              <a:ea typeface="微软雅黑" panose="020B0503020204020204" pitchFamily="34" charset="-122"/>
            </a:rPr>
            <a:t>消息定义</a:t>
          </a:r>
          <a:endParaRPr lang="zh-CN" dirty="0">
            <a:latin typeface="微软雅黑" panose="020B0503020204020204" pitchFamily="34" charset="-122"/>
            <a:ea typeface="微软雅黑" panose="020B0503020204020204" pitchFamily="34" charset="-122"/>
          </a:endParaRPr>
        </a:p>
      </dgm:t>
    </dgm:pt>
    <dgm:pt modelId="{CC69C9AA-CE69-4BEC-A671-DBF0425E3C9A}" type="parTrans" cxnId="{06B79858-0DE0-412A-B5B3-A682EB6A4D59}">
      <dgm:prSet/>
      <dgm:spPr/>
      <dgm:t>
        <a:bodyPr/>
        <a:lstStyle/>
        <a:p>
          <a:endParaRPr lang="zh-CN" altLang="en-US">
            <a:latin typeface="微软雅黑" panose="020B0503020204020204" pitchFamily="34" charset="-122"/>
            <a:ea typeface="微软雅黑" panose="020B0503020204020204" pitchFamily="34" charset="-122"/>
          </a:endParaRPr>
        </a:p>
      </dgm:t>
    </dgm:pt>
    <dgm:pt modelId="{7A2AF38F-C127-4BC6-A3BA-09E6A260B1F0}" type="sibTrans" cxnId="{06B79858-0DE0-412A-B5B3-A682EB6A4D59}">
      <dgm:prSet/>
      <dgm:spPr/>
      <dgm:t>
        <a:bodyPr/>
        <a:lstStyle/>
        <a:p>
          <a:endParaRPr lang="zh-CN" altLang="en-US">
            <a:latin typeface="微软雅黑" panose="020B0503020204020204" pitchFamily="34" charset="-122"/>
            <a:ea typeface="微软雅黑" panose="020B0503020204020204" pitchFamily="34" charset="-122"/>
          </a:endParaRPr>
        </a:p>
      </dgm:t>
    </dgm:pt>
    <dgm:pt modelId="{D11A0855-5E91-416A-AF33-ED7BB9E0701B}">
      <dgm:prSet/>
      <dgm:spPr/>
      <dgm:t>
        <a:bodyPr/>
        <a:lstStyle/>
        <a:p>
          <a:r>
            <a:rPr lang="zh-CN" dirty="0" smtClean="0">
              <a:latin typeface="微软雅黑" panose="020B0503020204020204" pitchFamily="34" charset="-122"/>
              <a:ea typeface="微软雅黑" panose="020B0503020204020204" pitchFamily="34" charset="-122"/>
            </a:rPr>
            <a:t>对消息中段结构的定义，包括段名、描述、可选性、重复性等</a:t>
          </a:r>
          <a:endParaRPr lang="zh-CN" dirty="0">
            <a:latin typeface="微软雅黑" panose="020B0503020204020204" pitchFamily="34" charset="-122"/>
            <a:ea typeface="微软雅黑" panose="020B0503020204020204" pitchFamily="34" charset="-122"/>
          </a:endParaRPr>
        </a:p>
      </dgm:t>
    </dgm:pt>
    <dgm:pt modelId="{7651FEFA-04BD-4A5A-8F4E-01A7A67FDE40}" type="parTrans" cxnId="{E85701A4-41E9-4CE4-A41C-EF26E64A50AF}">
      <dgm:prSet/>
      <dgm:spPr/>
      <dgm:t>
        <a:bodyPr/>
        <a:lstStyle/>
        <a:p>
          <a:endParaRPr lang="zh-CN" altLang="en-US">
            <a:latin typeface="微软雅黑" panose="020B0503020204020204" pitchFamily="34" charset="-122"/>
            <a:ea typeface="微软雅黑" panose="020B0503020204020204" pitchFamily="34" charset="-122"/>
          </a:endParaRPr>
        </a:p>
      </dgm:t>
    </dgm:pt>
    <dgm:pt modelId="{EBF1AD57-62A3-44A3-B1B7-9097DA05D0C2}" type="sibTrans" cxnId="{E85701A4-41E9-4CE4-A41C-EF26E64A50AF}">
      <dgm:prSet/>
      <dgm:spPr/>
      <dgm:t>
        <a:bodyPr/>
        <a:lstStyle/>
        <a:p>
          <a:endParaRPr lang="zh-CN" altLang="en-US">
            <a:latin typeface="微软雅黑" panose="020B0503020204020204" pitchFamily="34" charset="-122"/>
            <a:ea typeface="微软雅黑" panose="020B0503020204020204" pitchFamily="34" charset="-122"/>
          </a:endParaRPr>
        </a:p>
      </dgm:t>
    </dgm:pt>
    <dgm:pt modelId="{CE560CAE-EC06-47BD-A6A3-61C2510D8412}">
      <dgm:prSet/>
      <dgm:spPr/>
      <dgm:t>
        <a:bodyPr/>
        <a:lstStyle/>
        <a:p>
          <a:r>
            <a:rPr lang="zh-CN" dirty="0" smtClean="0">
              <a:latin typeface="微软雅黑" panose="020B0503020204020204" pitchFamily="34" charset="-122"/>
              <a:ea typeface="微软雅黑" panose="020B0503020204020204" pitchFamily="34" charset="-122"/>
            </a:rPr>
            <a:t>段定义</a:t>
          </a:r>
          <a:endParaRPr lang="zh-CN" dirty="0">
            <a:latin typeface="微软雅黑" panose="020B0503020204020204" pitchFamily="34" charset="-122"/>
            <a:ea typeface="微软雅黑" panose="020B0503020204020204" pitchFamily="34" charset="-122"/>
          </a:endParaRPr>
        </a:p>
      </dgm:t>
    </dgm:pt>
    <dgm:pt modelId="{8C3DE2F4-8EA7-467E-B58B-209FF27B7912}" type="parTrans" cxnId="{EFBBA046-E0D2-41B3-B372-F9D37A1D62AC}">
      <dgm:prSet/>
      <dgm:spPr/>
      <dgm:t>
        <a:bodyPr/>
        <a:lstStyle/>
        <a:p>
          <a:endParaRPr lang="zh-CN" altLang="en-US">
            <a:latin typeface="微软雅黑" panose="020B0503020204020204" pitchFamily="34" charset="-122"/>
            <a:ea typeface="微软雅黑" panose="020B0503020204020204" pitchFamily="34" charset="-122"/>
          </a:endParaRPr>
        </a:p>
      </dgm:t>
    </dgm:pt>
    <dgm:pt modelId="{3C71D7AA-4ED8-48F9-A1C7-3A43242FA2DB}" type="sibTrans" cxnId="{EFBBA046-E0D2-41B3-B372-F9D37A1D62AC}">
      <dgm:prSet/>
      <dgm:spPr/>
      <dgm:t>
        <a:bodyPr/>
        <a:lstStyle/>
        <a:p>
          <a:endParaRPr lang="zh-CN" altLang="en-US">
            <a:latin typeface="微软雅黑" panose="020B0503020204020204" pitchFamily="34" charset="-122"/>
            <a:ea typeface="微软雅黑" panose="020B0503020204020204" pitchFamily="34" charset="-122"/>
          </a:endParaRPr>
        </a:p>
      </dgm:t>
    </dgm:pt>
    <dgm:pt modelId="{43D411EB-070E-4CA3-9361-B81ECA763818}">
      <dgm:prSet/>
      <dgm:spPr/>
      <dgm:t>
        <a:bodyPr/>
        <a:lstStyle/>
        <a:p>
          <a:r>
            <a:rPr lang="zh-CN" dirty="0" smtClean="0">
              <a:latin typeface="微软雅黑" panose="020B0503020204020204" pitchFamily="34" charset="-122"/>
              <a:ea typeface="微软雅黑" panose="020B0503020204020204" pitchFamily="34" charset="-122"/>
            </a:rPr>
            <a:t>对消息段中每个字段的定义，包括字段名、描述、顺序、最大长度、类型、可选性、重复性、验证表、范例等</a:t>
          </a:r>
          <a:endParaRPr lang="zh-CN" dirty="0">
            <a:latin typeface="微软雅黑" panose="020B0503020204020204" pitchFamily="34" charset="-122"/>
            <a:ea typeface="微软雅黑" panose="020B0503020204020204" pitchFamily="34" charset="-122"/>
          </a:endParaRPr>
        </a:p>
      </dgm:t>
    </dgm:pt>
    <dgm:pt modelId="{15A19C01-1C80-4608-B873-3E541E5D2127}" type="parTrans" cxnId="{99AA29C2-4599-419F-824A-88DDAC1F3B06}">
      <dgm:prSet/>
      <dgm:spPr/>
      <dgm:t>
        <a:bodyPr/>
        <a:lstStyle/>
        <a:p>
          <a:endParaRPr lang="zh-CN" altLang="en-US">
            <a:latin typeface="微软雅黑" panose="020B0503020204020204" pitchFamily="34" charset="-122"/>
            <a:ea typeface="微软雅黑" panose="020B0503020204020204" pitchFamily="34" charset="-122"/>
          </a:endParaRPr>
        </a:p>
      </dgm:t>
    </dgm:pt>
    <dgm:pt modelId="{C30C97AB-B408-4839-BE94-57A96D74EC9F}" type="sibTrans" cxnId="{99AA29C2-4599-419F-824A-88DDAC1F3B06}">
      <dgm:prSet/>
      <dgm:spPr/>
      <dgm:t>
        <a:bodyPr/>
        <a:lstStyle/>
        <a:p>
          <a:endParaRPr lang="zh-CN" altLang="en-US">
            <a:latin typeface="微软雅黑" panose="020B0503020204020204" pitchFamily="34" charset="-122"/>
            <a:ea typeface="微软雅黑" panose="020B0503020204020204" pitchFamily="34" charset="-122"/>
          </a:endParaRPr>
        </a:p>
      </dgm:t>
    </dgm:pt>
    <dgm:pt modelId="{D021FFBA-9E44-4227-9B09-9A8B330036C7}">
      <dgm:prSet/>
      <dgm:spPr/>
      <dgm:t>
        <a:bodyPr/>
        <a:lstStyle/>
        <a:p>
          <a:r>
            <a:rPr lang="zh-CN" dirty="0" smtClean="0">
              <a:latin typeface="微软雅黑" panose="020B0503020204020204" pitchFamily="34" charset="-122"/>
              <a:ea typeface="微软雅黑" panose="020B0503020204020204" pitchFamily="34" charset="-122"/>
            </a:rPr>
            <a:t>表定义</a:t>
          </a:r>
          <a:endParaRPr lang="zh-CN" dirty="0">
            <a:latin typeface="微软雅黑" panose="020B0503020204020204" pitchFamily="34" charset="-122"/>
            <a:ea typeface="微软雅黑" panose="020B0503020204020204" pitchFamily="34" charset="-122"/>
          </a:endParaRPr>
        </a:p>
      </dgm:t>
    </dgm:pt>
    <dgm:pt modelId="{A669CA27-E1DA-4D99-9803-B76909F3DA05}" type="parTrans" cxnId="{63012206-7017-4562-8917-0E96C0E77F93}">
      <dgm:prSet/>
      <dgm:spPr/>
      <dgm:t>
        <a:bodyPr/>
        <a:lstStyle/>
        <a:p>
          <a:endParaRPr lang="zh-CN" altLang="en-US">
            <a:latin typeface="微软雅黑" panose="020B0503020204020204" pitchFamily="34" charset="-122"/>
            <a:ea typeface="微软雅黑" panose="020B0503020204020204" pitchFamily="34" charset="-122"/>
          </a:endParaRPr>
        </a:p>
      </dgm:t>
    </dgm:pt>
    <dgm:pt modelId="{8BFB813F-8585-430A-9F43-EEDC69D31499}" type="sibTrans" cxnId="{63012206-7017-4562-8917-0E96C0E77F93}">
      <dgm:prSet/>
      <dgm:spPr/>
      <dgm:t>
        <a:bodyPr/>
        <a:lstStyle/>
        <a:p>
          <a:endParaRPr lang="zh-CN" altLang="en-US">
            <a:latin typeface="微软雅黑" panose="020B0503020204020204" pitchFamily="34" charset="-122"/>
            <a:ea typeface="微软雅黑" panose="020B0503020204020204" pitchFamily="34" charset="-122"/>
          </a:endParaRPr>
        </a:p>
      </dgm:t>
    </dgm:pt>
    <dgm:pt modelId="{60EA7060-5F42-43DF-907F-396D5C5A199E}">
      <dgm:prSet/>
      <dgm:spPr/>
      <dgm:t>
        <a:bodyPr/>
        <a:lstStyle/>
        <a:p>
          <a:r>
            <a:rPr lang="zh-CN" dirty="0" smtClean="0">
              <a:latin typeface="微软雅黑" panose="020B0503020204020204" pitchFamily="34" charset="-122"/>
              <a:ea typeface="微软雅黑" panose="020B0503020204020204" pitchFamily="34" charset="-122"/>
            </a:rPr>
            <a:t>对消息字段中用到的验证表的定义，包括</a:t>
          </a:r>
          <a:r>
            <a:rPr lang="en-US" dirty="0" smtClean="0">
              <a:latin typeface="微软雅黑" panose="020B0503020204020204" pitchFamily="34" charset="-122"/>
              <a:ea typeface="微软雅黑" panose="020B0503020204020204" pitchFamily="34" charset="-122"/>
            </a:rPr>
            <a:t>HL7</a:t>
          </a:r>
          <a:r>
            <a:rPr lang="zh-CN" dirty="0" smtClean="0">
              <a:latin typeface="微软雅黑" panose="020B0503020204020204" pitchFamily="34" charset="-122"/>
              <a:ea typeface="微软雅黑" panose="020B0503020204020204" pitchFamily="34" charset="-122"/>
            </a:rPr>
            <a:t>所需的非业务字典和同业务相关的业务字典，业务字典标准同主数据一致</a:t>
          </a:r>
          <a:endParaRPr lang="zh-CN" dirty="0">
            <a:latin typeface="微软雅黑" panose="020B0503020204020204" pitchFamily="34" charset="-122"/>
            <a:ea typeface="微软雅黑" panose="020B0503020204020204" pitchFamily="34" charset="-122"/>
          </a:endParaRPr>
        </a:p>
      </dgm:t>
    </dgm:pt>
    <dgm:pt modelId="{357C61D4-BDBC-4DE9-A577-F8D414ECF6FF}" type="parTrans" cxnId="{3E44D0E9-6A63-4F3F-BB3F-F5B8A48A7953}">
      <dgm:prSet/>
      <dgm:spPr/>
      <dgm:t>
        <a:bodyPr/>
        <a:lstStyle/>
        <a:p>
          <a:endParaRPr lang="zh-CN" altLang="en-US">
            <a:latin typeface="微软雅黑" panose="020B0503020204020204" pitchFamily="34" charset="-122"/>
            <a:ea typeface="微软雅黑" panose="020B0503020204020204" pitchFamily="34" charset="-122"/>
          </a:endParaRPr>
        </a:p>
      </dgm:t>
    </dgm:pt>
    <dgm:pt modelId="{D92338F5-3D04-4A7D-9412-A6E5E3743DAA}" type="sibTrans" cxnId="{3E44D0E9-6A63-4F3F-BB3F-F5B8A48A7953}">
      <dgm:prSet/>
      <dgm:spPr/>
      <dgm:t>
        <a:bodyPr/>
        <a:lstStyle/>
        <a:p>
          <a:endParaRPr lang="zh-CN" altLang="en-US">
            <a:latin typeface="微软雅黑" panose="020B0503020204020204" pitchFamily="34" charset="-122"/>
            <a:ea typeface="微软雅黑" panose="020B0503020204020204" pitchFamily="34" charset="-122"/>
          </a:endParaRPr>
        </a:p>
      </dgm:t>
    </dgm:pt>
    <dgm:pt modelId="{340B51C8-6D0A-4707-9E94-EEF90EF9A1D3}" type="pres">
      <dgm:prSet presAssocID="{CEF418D9-8D52-4C78-9CA6-D49EFEE8D6DE}" presName="Name0" presStyleCnt="0">
        <dgm:presLayoutVars>
          <dgm:dir/>
          <dgm:animLvl val="lvl"/>
          <dgm:resizeHandles val="exact"/>
        </dgm:presLayoutVars>
      </dgm:prSet>
      <dgm:spPr/>
      <dgm:t>
        <a:bodyPr/>
        <a:lstStyle/>
        <a:p>
          <a:endParaRPr lang="zh-CN" altLang="en-US"/>
        </a:p>
      </dgm:t>
    </dgm:pt>
    <dgm:pt modelId="{F042C450-D653-460C-880D-AC5F2FDB6E62}" type="pres">
      <dgm:prSet presAssocID="{E3687C6B-1FAF-4B93-BD9A-7BDB01995081}" presName="linNode" presStyleCnt="0"/>
      <dgm:spPr/>
      <dgm:t>
        <a:bodyPr/>
        <a:lstStyle/>
        <a:p>
          <a:endParaRPr lang="zh-CN" altLang="en-US"/>
        </a:p>
      </dgm:t>
    </dgm:pt>
    <dgm:pt modelId="{903F6CC9-D692-4B46-8148-BB4D627FAA51}" type="pres">
      <dgm:prSet presAssocID="{E3687C6B-1FAF-4B93-BD9A-7BDB01995081}" presName="parentText" presStyleLbl="node1" presStyleIdx="0" presStyleCnt="7">
        <dgm:presLayoutVars>
          <dgm:chMax val="1"/>
          <dgm:bulletEnabled val="1"/>
        </dgm:presLayoutVars>
      </dgm:prSet>
      <dgm:spPr/>
      <dgm:t>
        <a:bodyPr/>
        <a:lstStyle/>
        <a:p>
          <a:endParaRPr lang="zh-CN" altLang="en-US"/>
        </a:p>
      </dgm:t>
    </dgm:pt>
    <dgm:pt modelId="{39BD093F-D03D-42AE-ABBB-F7CA1ACD589D}" type="pres">
      <dgm:prSet presAssocID="{E3687C6B-1FAF-4B93-BD9A-7BDB01995081}" presName="descendantText" presStyleLbl="alignAccFollowNode1" presStyleIdx="0" presStyleCnt="7">
        <dgm:presLayoutVars>
          <dgm:bulletEnabled val="1"/>
        </dgm:presLayoutVars>
      </dgm:prSet>
      <dgm:spPr/>
      <dgm:t>
        <a:bodyPr/>
        <a:lstStyle/>
        <a:p>
          <a:endParaRPr lang="zh-CN" altLang="en-US"/>
        </a:p>
      </dgm:t>
    </dgm:pt>
    <dgm:pt modelId="{BA801C74-74F9-4230-928B-CEA70302C519}" type="pres">
      <dgm:prSet presAssocID="{407E05DA-4906-4945-B8A9-563944CD7330}" presName="sp" presStyleCnt="0"/>
      <dgm:spPr/>
      <dgm:t>
        <a:bodyPr/>
        <a:lstStyle/>
        <a:p>
          <a:endParaRPr lang="zh-CN" altLang="en-US"/>
        </a:p>
      </dgm:t>
    </dgm:pt>
    <dgm:pt modelId="{000C1F08-0A9E-48FB-8CC0-162C8576D265}" type="pres">
      <dgm:prSet presAssocID="{5A4E0F0E-50E2-499A-974A-8A3C20988403}" presName="linNode" presStyleCnt="0"/>
      <dgm:spPr/>
      <dgm:t>
        <a:bodyPr/>
        <a:lstStyle/>
        <a:p>
          <a:endParaRPr lang="zh-CN" altLang="en-US"/>
        </a:p>
      </dgm:t>
    </dgm:pt>
    <dgm:pt modelId="{6C731B7C-B16A-4BC5-97EE-7D1C3A189004}" type="pres">
      <dgm:prSet presAssocID="{5A4E0F0E-50E2-499A-974A-8A3C20988403}" presName="parentText" presStyleLbl="node1" presStyleIdx="1" presStyleCnt="7">
        <dgm:presLayoutVars>
          <dgm:chMax val="1"/>
          <dgm:bulletEnabled val="1"/>
        </dgm:presLayoutVars>
      </dgm:prSet>
      <dgm:spPr/>
      <dgm:t>
        <a:bodyPr/>
        <a:lstStyle/>
        <a:p>
          <a:endParaRPr lang="zh-CN" altLang="en-US"/>
        </a:p>
      </dgm:t>
    </dgm:pt>
    <dgm:pt modelId="{58774EA6-DCEC-45A6-9167-6C36E97A93C5}" type="pres">
      <dgm:prSet presAssocID="{5A4E0F0E-50E2-499A-974A-8A3C20988403}" presName="descendantText" presStyleLbl="alignAccFollowNode1" presStyleIdx="1" presStyleCnt="7">
        <dgm:presLayoutVars>
          <dgm:bulletEnabled val="1"/>
        </dgm:presLayoutVars>
      </dgm:prSet>
      <dgm:spPr/>
      <dgm:t>
        <a:bodyPr/>
        <a:lstStyle/>
        <a:p>
          <a:endParaRPr lang="zh-CN" altLang="en-US"/>
        </a:p>
      </dgm:t>
    </dgm:pt>
    <dgm:pt modelId="{8E8F5AE8-64E5-4194-95CD-ABF963F8F280}" type="pres">
      <dgm:prSet presAssocID="{AFFDE853-76A1-4687-AD29-ADBE4E4BDA0D}" presName="sp" presStyleCnt="0"/>
      <dgm:spPr/>
      <dgm:t>
        <a:bodyPr/>
        <a:lstStyle/>
        <a:p>
          <a:endParaRPr lang="zh-CN" altLang="en-US"/>
        </a:p>
      </dgm:t>
    </dgm:pt>
    <dgm:pt modelId="{9B9CA94E-4438-414B-B922-B0E1B221BD36}" type="pres">
      <dgm:prSet presAssocID="{EBA047D2-2C01-46D4-B039-35CC3BCA3800}" presName="linNode" presStyleCnt="0"/>
      <dgm:spPr/>
      <dgm:t>
        <a:bodyPr/>
        <a:lstStyle/>
        <a:p>
          <a:endParaRPr lang="zh-CN" altLang="en-US"/>
        </a:p>
      </dgm:t>
    </dgm:pt>
    <dgm:pt modelId="{F70FE3A8-9D6B-4D03-92A1-15FD885B4F52}" type="pres">
      <dgm:prSet presAssocID="{EBA047D2-2C01-46D4-B039-35CC3BCA3800}" presName="parentText" presStyleLbl="node1" presStyleIdx="2" presStyleCnt="7">
        <dgm:presLayoutVars>
          <dgm:chMax val="1"/>
          <dgm:bulletEnabled val="1"/>
        </dgm:presLayoutVars>
      </dgm:prSet>
      <dgm:spPr/>
      <dgm:t>
        <a:bodyPr/>
        <a:lstStyle/>
        <a:p>
          <a:endParaRPr lang="zh-CN" altLang="en-US"/>
        </a:p>
      </dgm:t>
    </dgm:pt>
    <dgm:pt modelId="{EA90E7DA-45B8-4CF5-89BF-44380198F8A7}" type="pres">
      <dgm:prSet presAssocID="{EBA047D2-2C01-46D4-B039-35CC3BCA3800}" presName="descendantText" presStyleLbl="alignAccFollowNode1" presStyleIdx="2" presStyleCnt="7">
        <dgm:presLayoutVars>
          <dgm:bulletEnabled val="1"/>
        </dgm:presLayoutVars>
      </dgm:prSet>
      <dgm:spPr/>
      <dgm:t>
        <a:bodyPr/>
        <a:lstStyle/>
        <a:p>
          <a:endParaRPr lang="zh-CN" altLang="en-US"/>
        </a:p>
      </dgm:t>
    </dgm:pt>
    <dgm:pt modelId="{DFFD221F-616B-4D19-9A92-717927C9B19C}" type="pres">
      <dgm:prSet presAssocID="{9A571625-9179-41DB-8AD4-2BCDA9BCE6BB}" presName="sp" presStyleCnt="0"/>
      <dgm:spPr/>
      <dgm:t>
        <a:bodyPr/>
        <a:lstStyle/>
        <a:p>
          <a:endParaRPr lang="zh-CN" altLang="en-US"/>
        </a:p>
      </dgm:t>
    </dgm:pt>
    <dgm:pt modelId="{71CC5C60-452B-4157-A19D-BF3BFD25260C}" type="pres">
      <dgm:prSet presAssocID="{392219F6-5F9F-4A82-8264-2E15D79BBB4F}" presName="linNode" presStyleCnt="0"/>
      <dgm:spPr/>
      <dgm:t>
        <a:bodyPr/>
        <a:lstStyle/>
        <a:p>
          <a:endParaRPr lang="zh-CN" altLang="en-US"/>
        </a:p>
      </dgm:t>
    </dgm:pt>
    <dgm:pt modelId="{12C89EAE-B107-4B68-9D2E-F28418414A3C}" type="pres">
      <dgm:prSet presAssocID="{392219F6-5F9F-4A82-8264-2E15D79BBB4F}" presName="parentText" presStyleLbl="node1" presStyleIdx="3" presStyleCnt="7">
        <dgm:presLayoutVars>
          <dgm:chMax val="1"/>
          <dgm:bulletEnabled val="1"/>
        </dgm:presLayoutVars>
      </dgm:prSet>
      <dgm:spPr/>
      <dgm:t>
        <a:bodyPr/>
        <a:lstStyle/>
        <a:p>
          <a:endParaRPr lang="zh-CN" altLang="en-US"/>
        </a:p>
      </dgm:t>
    </dgm:pt>
    <dgm:pt modelId="{6E9D303E-AFB7-446F-85D9-41062EBBAEFE}" type="pres">
      <dgm:prSet presAssocID="{392219F6-5F9F-4A82-8264-2E15D79BBB4F}" presName="descendantText" presStyleLbl="alignAccFollowNode1" presStyleIdx="3" presStyleCnt="7">
        <dgm:presLayoutVars>
          <dgm:bulletEnabled val="1"/>
        </dgm:presLayoutVars>
      </dgm:prSet>
      <dgm:spPr/>
      <dgm:t>
        <a:bodyPr/>
        <a:lstStyle/>
        <a:p>
          <a:endParaRPr lang="zh-CN" altLang="en-US"/>
        </a:p>
      </dgm:t>
    </dgm:pt>
    <dgm:pt modelId="{023B88B6-F615-4092-9C8B-52F9E0ECE152}" type="pres">
      <dgm:prSet presAssocID="{15300CA2-07A8-4973-8BD0-36305BD96715}" presName="sp" presStyleCnt="0"/>
      <dgm:spPr/>
      <dgm:t>
        <a:bodyPr/>
        <a:lstStyle/>
        <a:p>
          <a:endParaRPr lang="zh-CN" altLang="en-US"/>
        </a:p>
      </dgm:t>
    </dgm:pt>
    <dgm:pt modelId="{D4B578DE-4316-4424-B22F-4C8F8EBEB0FB}" type="pres">
      <dgm:prSet presAssocID="{81F78605-D4CF-4BE3-AEBB-2B2DD391FFE1}" presName="linNode" presStyleCnt="0"/>
      <dgm:spPr/>
      <dgm:t>
        <a:bodyPr/>
        <a:lstStyle/>
        <a:p>
          <a:endParaRPr lang="zh-CN" altLang="en-US"/>
        </a:p>
      </dgm:t>
    </dgm:pt>
    <dgm:pt modelId="{3D674E26-F916-4124-86A5-874547EF5E2A}" type="pres">
      <dgm:prSet presAssocID="{81F78605-D4CF-4BE3-AEBB-2B2DD391FFE1}" presName="parentText" presStyleLbl="node1" presStyleIdx="4" presStyleCnt="7">
        <dgm:presLayoutVars>
          <dgm:chMax val="1"/>
          <dgm:bulletEnabled val="1"/>
        </dgm:presLayoutVars>
      </dgm:prSet>
      <dgm:spPr/>
      <dgm:t>
        <a:bodyPr/>
        <a:lstStyle/>
        <a:p>
          <a:endParaRPr lang="zh-CN" altLang="en-US"/>
        </a:p>
      </dgm:t>
    </dgm:pt>
    <dgm:pt modelId="{F8EC69DD-DFAD-4E5E-9A4C-25706B3B5E73}" type="pres">
      <dgm:prSet presAssocID="{81F78605-D4CF-4BE3-AEBB-2B2DD391FFE1}" presName="descendantText" presStyleLbl="alignAccFollowNode1" presStyleIdx="4" presStyleCnt="7">
        <dgm:presLayoutVars>
          <dgm:bulletEnabled val="1"/>
        </dgm:presLayoutVars>
      </dgm:prSet>
      <dgm:spPr/>
      <dgm:t>
        <a:bodyPr/>
        <a:lstStyle/>
        <a:p>
          <a:endParaRPr lang="zh-CN" altLang="en-US"/>
        </a:p>
      </dgm:t>
    </dgm:pt>
    <dgm:pt modelId="{47AAF3B1-C9D0-4FDB-B1DA-9C02C9FE0B43}" type="pres">
      <dgm:prSet presAssocID="{7A2AF38F-C127-4BC6-A3BA-09E6A260B1F0}" presName="sp" presStyleCnt="0"/>
      <dgm:spPr/>
      <dgm:t>
        <a:bodyPr/>
        <a:lstStyle/>
        <a:p>
          <a:endParaRPr lang="zh-CN" altLang="en-US"/>
        </a:p>
      </dgm:t>
    </dgm:pt>
    <dgm:pt modelId="{8D35EC7E-B721-4EB0-876B-124F174A92E5}" type="pres">
      <dgm:prSet presAssocID="{CE560CAE-EC06-47BD-A6A3-61C2510D8412}" presName="linNode" presStyleCnt="0"/>
      <dgm:spPr/>
      <dgm:t>
        <a:bodyPr/>
        <a:lstStyle/>
        <a:p>
          <a:endParaRPr lang="zh-CN" altLang="en-US"/>
        </a:p>
      </dgm:t>
    </dgm:pt>
    <dgm:pt modelId="{9A9AF31A-86D8-4962-B39B-55AF8E483FBB}" type="pres">
      <dgm:prSet presAssocID="{CE560CAE-EC06-47BD-A6A3-61C2510D8412}" presName="parentText" presStyleLbl="node1" presStyleIdx="5" presStyleCnt="7">
        <dgm:presLayoutVars>
          <dgm:chMax val="1"/>
          <dgm:bulletEnabled val="1"/>
        </dgm:presLayoutVars>
      </dgm:prSet>
      <dgm:spPr/>
      <dgm:t>
        <a:bodyPr/>
        <a:lstStyle/>
        <a:p>
          <a:endParaRPr lang="zh-CN" altLang="en-US"/>
        </a:p>
      </dgm:t>
    </dgm:pt>
    <dgm:pt modelId="{A6F2BB6C-6A36-4D5C-A356-3825877AE7A6}" type="pres">
      <dgm:prSet presAssocID="{CE560CAE-EC06-47BD-A6A3-61C2510D8412}" presName="descendantText" presStyleLbl="alignAccFollowNode1" presStyleIdx="5" presStyleCnt="7">
        <dgm:presLayoutVars>
          <dgm:bulletEnabled val="1"/>
        </dgm:presLayoutVars>
      </dgm:prSet>
      <dgm:spPr/>
      <dgm:t>
        <a:bodyPr/>
        <a:lstStyle/>
        <a:p>
          <a:endParaRPr lang="zh-CN" altLang="en-US"/>
        </a:p>
      </dgm:t>
    </dgm:pt>
    <dgm:pt modelId="{8E67DE81-9962-48AC-8CCD-717750B69950}" type="pres">
      <dgm:prSet presAssocID="{3C71D7AA-4ED8-48F9-A1C7-3A43242FA2DB}" presName="sp" presStyleCnt="0"/>
      <dgm:spPr/>
      <dgm:t>
        <a:bodyPr/>
        <a:lstStyle/>
        <a:p>
          <a:endParaRPr lang="zh-CN" altLang="en-US"/>
        </a:p>
      </dgm:t>
    </dgm:pt>
    <dgm:pt modelId="{B9E81D4E-CA28-4522-8A60-E40A0C244C30}" type="pres">
      <dgm:prSet presAssocID="{D021FFBA-9E44-4227-9B09-9A8B330036C7}" presName="linNode" presStyleCnt="0"/>
      <dgm:spPr/>
      <dgm:t>
        <a:bodyPr/>
        <a:lstStyle/>
        <a:p>
          <a:endParaRPr lang="zh-CN" altLang="en-US"/>
        </a:p>
      </dgm:t>
    </dgm:pt>
    <dgm:pt modelId="{B6D9E15E-044A-487D-B3A9-DB244D5D43FA}" type="pres">
      <dgm:prSet presAssocID="{D021FFBA-9E44-4227-9B09-9A8B330036C7}" presName="parentText" presStyleLbl="node1" presStyleIdx="6" presStyleCnt="7">
        <dgm:presLayoutVars>
          <dgm:chMax val="1"/>
          <dgm:bulletEnabled val="1"/>
        </dgm:presLayoutVars>
      </dgm:prSet>
      <dgm:spPr/>
      <dgm:t>
        <a:bodyPr/>
        <a:lstStyle/>
        <a:p>
          <a:endParaRPr lang="zh-CN" altLang="en-US"/>
        </a:p>
      </dgm:t>
    </dgm:pt>
    <dgm:pt modelId="{BDCC46BF-89AF-44A8-A227-01D7B15F14DF}" type="pres">
      <dgm:prSet presAssocID="{D021FFBA-9E44-4227-9B09-9A8B330036C7}" presName="descendantText" presStyleLbl="alignAccFollowNode1" presStyleIdx="6" presStyleCnt="7">
        <dgm:presLayoutVars>
          <dgm:bulletEnabled val="1"/>
        </dgm:presLayoutVars>
      </dgm:prSet>
      <dgm:spPr/>
      <dgm:t>
        <a:bodyPr/>
        <a:lstStyle/>
        <a:p>
          <a:endParaRPr lang="zh-CN" altLang="en-US"/>
        </a:p>
      </dgm:t>
    </dgm:pt>
  </dgm:ptLst>
  <dgm:cxnLst>
    <dgm:cxn modelId="{EFBBA046-E0D2-41B3-B372-F9D37A1D62AC}" srcId="{CEF418D9-8D52-4C78-9CA6-D49EFEE8D6DE}" destId="{CE560CAE-EC06-47BD-A6A3-61C2510D8412}" srcOrd="5" destOrd="0" parTransId="{8C3DE2F4-8EA7-467E-B58B-209FF27B7912}" sibTransId="{3C71D7AA-4ED8-48F9-A1C7-3A43242FA2DB}"/>
    <dgm:cxn modelId="{BCA7D2E6-8B7A-4121-94CD-ECE37AB84680}" srcId="{E3687C6B-1FAF-4B93-BD9A-7BDB01995081}" destId="{9D7F1782-EEF1-4A9A-BFAD-EB09E057111D}" srcOrd="0" destOrd="0" parTransId="{BFF475DC-01B9-4172-891C-8968315E7BEF}" sibTransId="{9D1FA376-07E4-4227-B5E5-BD6EBA7CD1A5}"/>
    <dgm:cxn modelId="{ADDBFD14-D0F7-4706-B98C-726DD7C2AB69}" type="presOf" srcId="{9D7F1782-EEF1-4A9A-BFAD-EB09E057111D}" destId="{39BD093F-D03D-42AE-ABBB-F7CA1ACD589D}" srcOrd="0" destOrd="0" presId="urn:microsoft.com/office/officeart/2005/8/layout/vList5"/>
    <dgm:cxn modelId="{E85701A4-41E9-4CE4-A41C-EF26E64A50AF}" srcId="{81F78605-D4CF-4BE3-AEBB-2B2DD391FFE1}" destId="{D11A0855-5E91-416A-AF33-ED7BB9E0701B}" srcOrd="0" destOrd="0" parTransId="{7651FEFA-04BD-4A5A-8F4E-01A7A67FDE40}" sibTransId="{EBF1AD57-62A3-44A3-B1B7-9097DA05D0C2}"/>
    <dgm:cxn modelId="{891023EE-F826-446B-AF24-975E85EDE05B}" type="presOf" srcId="{D021FFBA-9E44-4227-9B09-9A8B330036C7}" destId="{B6D9E15E-044A-487D-B3A9-DB244D5D43FA}" srcOrd="0" destOrd="0" presId="urn:microsoft.com/office/officeart/2005/8/layout/vList5"/>
    <dgm:cxn modelId="{9D7142E0-618C-4FC7-A517-81CEB5CA9263}" srcId="{CEF418D9-8D52-4C78-9CA6-D49EFEE8D6DE}" destId="{E3687C6B-1FAF-4B93-BD9A-7BDB01995081}" srcOrd="0" destOrd="0" parTransId="{046FE881-ADA7-44C9-80D0-0F9F19B6FB14}" sibTransId="{407E05DA-4906-4945-B8A9-563944CD7330}"/>
    <dgm:cxn modelId="{CE5019B0-CCD8-4B71-B16D-9DCACB8AA079}" type="presOf" srcId="{EBA047D2-2C01-46D4-B039-35CC3BCA3800}" destId="{F70FE3A8-9D6B-4D03-92A1-15FD885B4F52}" srcOrd="0" destOrd="0" presId="urn:microsoft.com/office/officeart/2005/8/layout/vList5"/>
    <dgm:cxn modelId="{708D70D9-E4DA-4FD2-9656-F59D6D82DA58}" srcId="{392219F6-5F9F-4A82-8264-2E15D79BBB4F}" destId="{09A11605-88D9-4ED2-BBA2-F894C3D869B4}" srcOrd="0" destOrd="0" parTransId="{9F873DD5-4CE1-467F-A7DD-68E49730B857}" sibTransId="{2702313A-7635-44C2-B68B-EC3DA176C472}"/>
    <dgm:cxn modelId="{980CEC7C-7FD8-4BFB-A38F-284E2CAFFDDC}" type="presOf" srcId="{5A4E0F0E-50E2-499A-974A-8A3C20988403}" destId="{6C731B7C-B16A-4BC5-97EE-7D1C3A189004}" srcOrd="0" destOrd="0" presId="urn:microsoft.com/office/officeart/2005/8/layout/vList5"/>
    <dgm:cxn modelId="{94921263-D3E9-40B3-B29B-BE050FC19C96}" type="presOf" srcId="{60EA7060-5F42-43DF-907F-396D5C5A199E}" destId="{BDCC46BF-89AF-44A8-A227-01D7B15F14DF}" srcOrd="0" destOrd="0" presId="urn:microsoft.com/office/officeart/2005/8/layout/vList5"/>
    <dgm:cxn modelId="{356E32E4-D2B1-417E-BF1F-2AD59B1DBCF3}" type="presOf" srcId="{E3687C6B-1FAF-4B93-BD9A-7BDB01995081}" destId="{903F6CC9-D692-4B46-8148-BB4D627FAA51}" srcOrd="0" destOrd="0" presId="urn:microsoft.com/office/officeart/2005/8/layout/vList5"/>
    <dgm:cxn modelId="{93D79A93-D9BC-4C7A-A014-824B32AA100E}" srcId="{CEF418D9-8D52-4C78-9CA6-D49EFEE8D6DE}" destId="{EBA047D2-2C01-46D4-B039-35CC3BCA3800}" srcOrd="2" destOrd="0" parTransId="{A6ABE0D7-8F91-4B30-AE52-231B85D3C504}" sibTransId="{9A571625-9179-41DB-8AD4-2BCDA9BCE6BB}"/>
    <dgm:cxn modelId="{64BD7164-33AE-406B-A307-C73CBF52C251}" srcId="{EBA047D2-2C01-46D4-B039-35CC3BCA3800}" destId="{53CCB1C1-6123-4179-957E-928F1FBD9435}" srcOrd="0" destOrd="0" parTransId="{9CC51DC1-65E3-4B19-9BC1-5BD6AB2382D6}" sibTransId="{A20F8E4B-1E6A-4CCF-AA26-0BDF20646F0A}"/>
    <dgm:cxn modelId="{40170A5A-99FC-4E6E-B81D-2286C59862CD}" type="presOf" srcId="{CE560CAE-EC06-47BD-A6A3-61C2510D8412}" destId="{9A9AF31A-86D8-4962-B39B-55AF8E483FBB}" srcOrd="0" destOrd="0" presId="urn:microsoft.com/office/officeart/2005/8/layout/vList5"/>
    <dgm:cxn modelId="{31F9C38A-576D-43D6-9D97-1CC019954D3A}" type="presOf" srcId="{392219F6-5F9F-4A82-8264-2E15D79BBB4F}" destId="{12C89EAE-B107-4B68-9D2E-F28418414A3C}" srcOrd="0" destOrd="0" presId="urn:microsoft.com/office/officeart/2005/8/layout/vList5"/>
    <dgm:cxn modelId="{63012206-7017-4562-8917-0E96C0E77F93}" srcId="{CEF418D9-8D52-4C78-9CA6-D49EFEE8D6DE}" destId="{D021FFBA-9E44-4227-9B09-9A8B330036C7}" srcOrd="6" destOrd="0" parTransId="{A669CA27-E1DA-4D99-9803-B76909F3DA05}" sibTransId="{8BFB813F-8585-430A-9F43-EEDC69D31499}"/>
    <dgm:cxn modelId="{55382DB6-8C78-4FE5-8200-2258C66A855A}" srcId="{CEF418D9-8D52-4C78-9CA6-D49EFEE8D6DE}" destId="{392219F6-5F9F-4A82-8264-2E15D79BBB4F}" srcOrd="3" destOrd="0" parTransId="{C05290DA-A5AC-4F80-AC59-E134EA4D3841}" sibTransId="{15300CA2-07A8-4973-8BD0-36305BD96715}"/>
    <dgm:cxn modelId="{747D7CFD-60A5-46E1-9D84-21C5170ADEDC}" type="presOf" srcId="{CEF418D9-8D52-4C78-9CA6-D49EFEE8D6DE}" destId="{340B51C8-6D0A-4707-9E94-EEF90EF9A1D3}" srcOrd="0" destOrd="0" presId="urn:microsoft.com/office/officeart/2005/8/layout/vList5"/>
    <dgm:cxn modelId="{59D6431D-278B-4203-9D83-BD6A8114F422}" type="presOf" srcId="{09A11605-88D9-4ED2-BBA2-F894C3D869B4}" destId="{6E9D303E-AFB7-446F-85D9-41062EBBAEFE}" srcOrd="0" destOrd="0" presId="urn:microsoft.com/office/officeart/2005/8/layout/vList5"/>
    <dgm:cxn modelId="{99AA29C2-4599-419F-824A-88DDAC1F3B06}" srcId="{CE560CAE-EC06-47BD-A6A3-61C2510D8412}" destId="{43D411EB-070E-4CA3-9361-B81ECA763818}" srcOrd="0" destOrd="0" parTransId="{15A19C01-1C80-4608-B873-3E541E5D2127}" sibTransId="{C30C97AB-B408-4839-BE94-57A96D74EC9F}"/>
    <dgm:cxn modelId="{126F6F0A-6409-4148-BCCA-9B7A9FA3A68C}" type="presOf" srcId="{43D411EB-070E-4CA3-9361-B81ECA763818}" destId="{A6F2BB6C-6A36-4D5C-A356-3825877AE7A6}" srcOrd="0" destOrd="0" presId="urn:microsoft.com/office/officeart/2005/8/layout/vList5"/>
    <dgm:cxn modelId="{FDB0DD3A-50AF-48AC-9672-9195B0F5D08E}" type="presOf" srcId="{D11A0855-5E91-416A-AF33-ED7BB9E0701B}" destId="{F8EC69DD-DFAD-4E5E-9A4C-25706B3B5E73}" srcOrd="0" destOrd="0" presId="urn:microsoft.com/office/officeart/2005/8/layout/vList5"/>
    <dgm:cxn modelId="{3E44D0E9-6A63-4F3F-BB3F-F5B8A48A7953}" srcId="{D021FFBA-9E44-4227-9B09-9A8B330036C7}" destId="{60EA7060-5F42-43DF-907F-396D5C5A199E}" srcOrd="0" destOrd="0" parTransId="{357C61D4-BDBC-4DE9-A577-F8D414ECF6FF}" sibTransId="{D92338F5-3D04-4A7D-9412-A6E5E3743DAA}"/>
    <dgm:cxn modelId="{AB89E076-09CA-4F59-BA1E-64810100F877}" srcId="{CEF418D9-8D52-4C78-9CA6-D49EFEE8D6DE}" destId="{5A4E0F0E-50E2-499A-974A-8A3C20988403}" srcOrd="1" destOrd="0" parTransId="{0BD206B2-BED6-4AD7-99F1-A28DEA92D944}" sibTransId="{AFFDE853-76A1-4687-AD29-ADBE4E4BDA0D}"/>
    <dgm:cxn modelId="{3DBECABA-EB51-492B-963D-8B13B16039FE}" type="presOf" srcId="{089535A6-64D5-4E92-A88B-EE936F4813B8}" destId="{58774EA6-DCEC-45A6-9167-6C36E97A93C5}" srcOrd="0" destOrd="0" presId="urn:microsoft.com/office/officeart/2005/8/layout/vList5"/>
    <dgm:cxn modelId="{563E459A-25FA-4892-8089-6C096B8993C2}" srcId="{5A4E0F0E-50E2-499A-974A-8A3C20988403}" destId="{089535A6-64D5-4E92-A88B-EE936F4813B8}" srcOrd="0" destOrd="0" parTransId="{DCFFAC89-CF99-4C3F-BA94-3CA5D8881AEC}" sibTransId="{13A956CF-E54B-4443-BBBD-00D575946EB2}"/>
    <dgm:cxn modelId="{06B79858-0DE0-412A-B5B3-A682EB6A4D59}" srcId="{CEF418D9-8D52-4C78-9CA6-D49EFEE8D6DE}" destId="{81F78605-D4CF-4BE3-AEBB-2B2DD391FFE1}" srcOrd="4" destOrd="0" parTransId="{CC69C9AA-CE69-4BEC-A671-DBF0425E3C9A}" sibTransId="{7A2AF38F-C127-4BC6-A3BA-09E6A260B1F0}"/>
    <dgm:cxn modelId="{52FEF1A1-423E-4965-ACE3-7CB4FEFB8F9A}" type="presOf" srcId="{81F78605-D4CF-4BE3-AEBB-2B2DD391FFE1}" destId="{3D674E26-F916-4124-86A5-874547EF5E2A}" srcOrd="0" destOrd="0" presId="urn:microsoft.com/office/officeart/2005/8/layout/vList5"/>
    <dgm:cxn modelId="{7185B0F5-08B9-4056-AC7E-9E489A792E89}" type="presOf" srcId="{53CCB1C1-6123-4179-957E-928F1FBD9435}" destId="{EA90E7DA-45B8-4CF5-89BF-44380198F8A7}" srcOrd="0" destOrd="0" presId="urn:microsoft.com/office/officeart/2005/8/layout/vList5"/>
    <dgm:cxn modelId="{9F3E39CC-CC95-4A00-99BF-D275E7FC14BA}" type="presParOf" srcId="{340B51C8-6D0A-4707-9E94-EEF90EF9A1D3}" destId="{F042C450-D653-460C-880D-AC5F2FDB6E62}" srcOrd="0" destOrd="0" presId="urn:microsoft.com/office/officeart/2005/8/layout/vList5"/>
    <dgm:cxn modelId="{53543D7A-80A4-40CA-AA14-041490233CAB}" type="presParOf" srcId="{F042C450-D653-460C-880D-AC5F2FDB6E62}" destId="{903F6CC9-D692-4B46-8148-BB4D627FAA51}" srcOrd="0" destOrd="0" presId="urn:microsoft.com/office/officeart/2005/8/layout/vList5"/>
    <dgm:cxn modelId="{FBE2CD47-E781-43CA-B474-F143E6268C0F}" type="presParOf" srcId="{F042C450-D653-460C-880D-AC5F2FDB6E62}" destId="{39BD093F-D03D-42AE-ABBB-F7CA1ACD589D}" srcOrd="1" destOrd="0" presId="urn:microsoft.com/office/officeart/2005/8/layout/vList5"/>
    <dgm:cxn modelId="{B66357AC-A3DA-4373-ACF9-B61165B9EB85}" type="presParOf" srcId="{340B51C8-6D0A-4707-9E94-EEF90EF9A1D3}" destId="{BA801C74-74F9-4230-928B-CEA70302C519}" srcOrd="1" destOrd="0" presId="urn:microsoft.com/office/officeart/2005/8/layout/vList5"/>
    <dgm:cxn modelId="{6328642C-2D16-46AF-8B61-EFE5E2CDC428}" type="presParOf" srcId="{340B51C8-6D0A-4707-9E94-EEF90EF9A1D3}" destId="{000C1F08-0A9E-48FB-8CC0-162C8576D265}" srcOrd="2" destOrd="0" presId="urn:microsoft.com/office/officeart/2005/8/layout/vList5"/>
    <dgm:cxn modelId="{DD862385-8B46-4A4C-942C-AA546F282A8D}" type="presParOf" srcId="{000C1F08-0A9E-48FB-8CC0-162C8576D265}" destId="{6C731B7C-B16A-4BC5-97EE-7D1C3A189004}" srcOrd="0" destOrd="0" presId="urn:microsoft.com/office/officeart/2005/8/layout/vList5"/>
    <dgm:cxn modelId="{510CEF19-4523-4AA2-996A-09D8B130A64A}" type="presParOf" srcId="{000C1F08-0A9E-48FB-8CC0-162C8576D265}" destId="{58774EA6-DCEC-45A6-9167-6C36E97A93C5}" srcOrd="1" destOrd="0" presId="urn:microsoft.com/office/officeart/2005/8/layout/vList5"/>
    <dgm:cxn modelId="{63179C93-CC26-46B0-8029-0B5F522604A4}" type="presParOf" srcId="{340B51C8-6D0A-4707-9E94-EEF90EF9A1D3}" destId="{8E8F5AE8-64E5-4194-95CD-ABF963F8F280}" srcOrd="3" destOrd="0" presId="urn:microsoft.com/office/officeart/2005/8/layout/vList5"/>
    <dgm:cxn modelId="{5B151EE4-5C7E-49FD-91FA-4EB6AB26771D}" type="presParOf" srcId="{340B51C8-6D0A-4707-9E94-EEF90EF9A1D3}" destId="{9B9CA94E-4438-414B-B922-B0E1B221BD36}" srcOrd="4" destOrd="0" presId="urn:microsoft.com/office/officeart/2005/8/layout/vList5"/>
    <dgm:cxn modelId="{2915D88D-4676-4D1C-B34C-3E5FAC59F909}" type="presParOf" srcId="{9B9CA94E-4438-414B-B922-B0E1B221BD36}" destId="{F70FE3A8-9D6B-4D03-92A1-15FD885B4F52}" srcOrd="0" destOrd="0" presId="urn:microsoft.com/office/officeart/2005/8/layout/vList5"/>
    <dgm:cxn modelId="{91D672E0-8182-400D-BF07-4D14C4188EEC}" type="presParOf" srcId="{9B9CA94E-4438-414B-B922-B0E1B221BD36}" destId="{EA90E7DA-45B8-4CF5-89BF-44380198F8A7}" srcOrd="1" destOrd="0" presId="urn:microsoft.com/office/officeart/2005/8/layout/vList5"/>
    <dgm:cxn modelId="{B19E89F7-795E-43D7-B204-761BB324D00C}" type="presParOf" srcId="{340B51C8-6D0A-4707-9E94-EEF90EF9A1D3}" destId="{DFFD221F-616B-4D19-9A92-717927C9B19C}" srcOrd="5" destOrd="0" presId="urn:microsoft.com/office/officeart/2005/8/layout/vList5"/>
    <dgm:cxn modelId="{BE9B7FF3-4B67-45D2-94FF-6A8112BF06C3}" type="presParOf" srcId="{340B51C8-6D0A-4707-9E94-EEF90EF9A1D3}" destId="{71CC5C60-452B-4157-A19D-BF3BFD25260C}" srcOrd="6" destOrd="0" presId="urn:microsoft.com/office/officeart/2005/8/layout/vList5"/>
    <dgm:cxn modelId="{75CD0280-94D2-4E47-BF6D-9223C18F74F2}" type="presParOf" srcId="{71CC5C60-452B-4157-A19D-BF3BFD25260C}" destId="{12C89EAE-B107-4B68-9D2E-F28418414A3C}" srcOrd="0" destOrd="0" presId="urn:microsoft.com/office/officeart/2005/8/layout/vList5"/>
    <dgm:cxn modelId="{F447C34D-74AC-4BC7-88B6-F2770DB67C1F}" type="presParOf" srcId="{71CC5C60-452B-4157-A19D-BF3BFD25260C}" destId="{6E9D303E-AFB7-446F-85D9-41062EBBAEFE}" srcOrd="1" destOrd="0" presId="urn:microsoft.com/office/officeart/2005/8/layout/vList5"/>
    <dgm:cxn modelId="{CFB775D9-CA44-453F-9F1F-DA1EEFA1CC13}" type="presParOf" srcId="{340B51C8-6D0A-4707-9E94-EEF90EF9A1D3}" destId="{023B88B6-F615-4092-9C8B-52F9E0ECE152}" srcOrd="7" destOrd="0" presId="urn:microsoft.com/office/officeart/2005/8/layout/vList5"/>
    <dgm:cxn modelId="{DBD9AC72-6525-4A35-ABE5-05F11568A7F1}" type="presParOf" srcId="{340B51C8-6D0A-4707-9E94-EEF90EF9A1D3}" destId="{D4B578DE-4316-4424-B22F-4C8F8EBEB0FB}" srcOrd="8" destOrd="0" presId="urn:microsoft.com/office/officeart/2005/8/layout/vList5"/>
    <dgm:cxn modelId="{EE1AF472-ECD5-44C6-8ABD-178BB57E8FDD}" type="presParOf" srcId="{D4B578DE-4316-4424-B22F-4C8F8EBEB0FB}" destId="{3D674E26-F916-4124-86A5-874547EF5E2A}" srcOrd="0" destOrd="0" presId="urn:microsoft.com/office/officeart/2005/8/layout/vList5"/>
    <dgm:cxn modelId="{7F0FB437-E6F9-47AB-BE1F-4BD136618C82}" type="presParOf" srcId="{D4B578DE-4316-4424-B22F-4C8F8EBEB0FB}" destId="{F8EC69DD-DFAD-4E5E-9A4C-25706B3B5E73}" srcOrd="1" destOrd="0" presId="urn:microsoft.com/office/officeart/2005/8/layout/vList5"/>
    <dgm:cxn modelId="{66FA30B9-A296-471E-8DAE-F1BAB9432F9E}" type="presParOf" srcId="{340B51C8-6D0A-4707-9E94-EEF90EF9A1D3}" destId="{47AAF3B1-C9D0-4FDB-B1DA-9C02C9FE0B43}" srcOrd="9" destOrd="0" presId="urn:microsoft.com/office/officeart/2005/8/layout/vList5"/>
    <dgm:cxn modelId="{5F0B6593-0A74-4A66-9226-65EE3A022FE7}" type="presParOf" srcId="{340B51C8-6D0A-4707-9E94-EEF90EF9A1D3}" destId="{8D35EC7E-B721-4EB0-876B-124F174A92E5}" srcOrd="10" destOrd="0" presId="urn:microsoft.com/office/officeart/2005/8/layout/vList5"/>
    <dgm:cxn modelId="{F66D84B1-B56C-4F7F-A637-C88790A90D85}" type="presParOf" srcId="{8D35EC7E-B721-4EB0-876B-124F174A92E5}" destId="{9A9AF31A-86D8-4962-B39B-55AF8E483FBB}" srcOrd="0" destOrd="0" presId="urn:microsoft.com/office/officeart/2005/8/layout/vList5"/>
    <dgm:cxn modelId="{A2E249AF-7304-4F64-9FFA-2E00817B17AD}" type="presParOf" srcId="{8D35EC7E-B721-4EB0-876B-124F174A92E5}" destId="{A6F2BB6C-6A36-4D5C-A356-3825877AE7A6}" srcOrd="1" destOrd="0" presId="urn:microsoft.com/office/officeart/2005/8/layout/vList5"/>
    <dgm:cxn modelId="{721AC6CC-3CDE-4FF0-885C-D78D54643FCB}" type="presParOf" srcId="{340B51C8-6D0A-4707-9E94-EEF90EF9A1D3}" destId="{8E67DE81-9962-48AC-8CCD-717750B69950}" srcOrd="11" destOrd="0" presId="urn:microsoft.com/office/officeart/2005/8/layout/vList5"/>
    <dgm:cxn modelId="{DDC05FEA-801A-4817-8E68-0CE55E76D032}" type="presParOf" srcId="{340B51C8-6D0A-4707-9E94-EEF90EF9A1D3}" destId="{B9E81D4E-CA28-4522-8A60-E40A0C244C30}" srcOrd="12" destOrd="0" presId="urn:microsoft.com/office/officeart/2005/8/layout/vList5"/>
    <dgm:cxn modelId="{E4854A4F-825B-4BD0-831A-20EEC0E6757C}" type="presParOf" srcId="{B9E81D4E-CA28-4522-8A60-E40A0C244C30}" destId="{B6D9E15E-044A-487D-B3A9-DB244D5D43FA}" srcOrd="0" destOrd="0" presId="urn:microsoft.com/office/officeart/2005/8/layout/vList5"/>
    <dgm:cxn modelId="{F5DABCE7-BE88-49D3-AAE0-6891C587EB15}" type="presParOf" srcId="{B9E81D4E-CA28-4522-8A60-E40A0C244C30}" destId="{BDCC46BF-89AF-44A8-A227-01D7B15F14D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zh-CN" altLang="en-US"/>
          </a:p>
        </p:txBody>
      </p:sp>
      <p:sp>
        <p:nvSpPr>
          <p:cNvPr id="3" name="日期占位符 2"/>
          <p:cNvSpPr>
            <a:spLocks noGrp="1"/>
          </p:cNvSpPr>
          <p:nvPr>
            <p:ph type="dt" sz="quarter" idx="1"/>
          </p:nvPr>
        </p:nvSpPr>
        <p:spPr>
          <a:xfrm>
            <a:off x="4023092" y="0"/>
            <a:ext cx="3077739" cy="511651"/>
          </a:xfrm>
          <a:prstGeom prst="rect">
            <a:avLst/>
          </a:prstGeom>
        </p:spPr>
        <p:txBody>
          <a:bodyPr vert="horz" lIns="99057" tIns="49528" rIns="99057" bIns="49528" rtlCol="0"/>
          <a:lstStyle>
            <a:lvl1pPr algn="r">
              <a:defRPr sz="1300"/>
            </a:lvl1pPr>
          </a:lstStyle>
          <a:p>
            <a:fld id="{F0E388A6-816F-4697-82FF-6C71494F7998}" type="datetimeFigureOut">
              <a:rPr lang="zh-CN" altLang="en-US" smtClean="0"/>
              <a:pPr/>
              <a:t>2017/1/15</a:t>
            </a:fld>
            <a:endParaRPr lang="zh-CN" altLang="en-US"/>
          </a:p>
        </p:txBody>
      </p:sp>
      <p:sp>
        <p:nvSpPr>
          <p:cNvPr id="4" name="页脚占位符 3"/>
          <p:cNvSpPr>
            <a:spLocks noGrp="1"/>
          </p:cNvSpPr>
          <p:nvPr>
            <p:ph type="ftr" sz="quarter" idx="2"/>
          </p:nvPr>
        </p:nvSpPr>
        <p:spPr>
          <a:xfrm>
            <a:off x="0" y="9719598"/>
            <a:ext cx="3077739" cy="511651"/>
          </a:xfrm>
          <a:prstGeom prst="rect">
            <a:avLst/>
          </a:prstGeom>
        </p:spPr>
        <p:txBody>
          <a:bodyPr vert="horz" lIns="99057" tIns="49528" rIns="99057" bIns="4952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092" y="9719598"/>
            <a:ext cx="3077739" cy="511651"/>
          </a:xfrm>
          <a:prstGeom prst="rect">
            <a:avLst/>
          </a:prstGeom>
        </p:spPr>
        <p:txBody>
          <a:bodyPr vert="horz" lIns="99057" tIns="49528" rIns="99057" bIns="49528" rtlCol="0" anchor="b"/>
          <a:lstStyle>
            <a:lvl1pPr algn="r">
              <a:defRPr sz="1300"/>
            </a:lvl1pPr>
          </a:lstStyle>
          <a:p>
            <a:fld id="{5129F6A0-DF34-4857-97C6-710FAA03861D}" type="slidenum">
              <a:rPr lang="zh-CN" altLang="en-US" smtClean="0"/>
              <a:pPr/>
              <a:t>‹#›</a:t>
            </a:fld>
            <a:endParaRPr lang="zh-CN" altLang="en-US"/>
          </a:p>
        </p:txBody>
      </p:sp>
    </p:spTree>
    <p:extLst>
      <p:ext uri="{BB962C8B-B14F-4D97-AF65-F5344CB8AC3E}">
        <p14:creationId xmlns:p14="http://schemas.microsoft.com/office/powerpoint/2010/main" val="2470172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7739" cy="511651"/>
          </a:xfrm>
          <a:prstGeom prst="rect">
            <a:avLst/>
          </a:prstGeom>
          <a:noFill/>
          <a:ln w="9525">
            <a:noFill/>
            <a:miter lim="800000"/>
            <a:headEnd/>
            <a:tailEnd/>
          </a:ln>
        </p:spPr>
        <p:txBody>
          <a:bodyPr vert="horz" wrap="square" lIns="99057" tIns="49528" rIns="99057" bIns="49528" numCol="1" anchor="t" anchorCtr="0" compatLnSpc="1">
            <a:prstTxWarp prst="textNoShape">
              <a:avLst/>
            </a:prstTxWarp>
          </a:bodyPr>
          <a:lstStyle>
            <a:lvl1pPr eaLnBrk="0" hangingPunct="0">
              <a:defRPr sz="1300">
                <a:solidFill>
                  <a:schemeClr val="tx1"/>
                </a:solidFill>
                <a:latin typeface="Arial" charset="0"/>
              </a:defRPr>
            </a:lvl1pPr>
          </a:lstStyle>
          <a:p>
            <a:endParaRPr lang="en-US" altLang="zh-CN" dirty="0"/>
          </a:p>
        </p:txBody>
      </p:sp>
      <p:sp>
        <p:nvSpPr>
          <p:cNvPr id="3075" name="Rectangle 3"/>
          <p:cNvSpPr>
            <a:spLocks noGrp="1" noChangeArrowheads="1"/>
          </p:cNvSpPr>
          <p:nvPr>
            <p:ph type="dt" idx="1"/>
          </p:nvPr>
        </p:nvSpPr>
        <p:spPr bwMode="auto">
          <a:xfrm>
            <a:off x="4024736" y="0"/>
            <a:ext cx="3077739" cy="511651"/>
          </a:xfrm>
          <a:prstGeom prst="rect">
            <a:avLst/>
          </a:prstGeom>
          <a:noFill/>
          <a:ln w="9525">
            <a:noFill/>
            <a:miter lim="800000"/>
            <a:headEnd/>
            <a:tailEnd/>
          </a:ln>
        </p:spPr>
        <p:txBody>
          <a:bodyPr vert="horz" wrap="square" lIns="99057" tIns="49528" rIns="99057" bIns="49528" numCol="1" anchor="t" anchorCtr="0" compatLnSpc="1">
            <a:prstTxWarp prst="textNoShape">
              <a:avLst/>
            </a:prstTxWarp>
          </a:bodyPr>
          <a:lstStyle>
            <a:lvl1pPr algn="r" eaLnBrk="0" hangingPunct="0">
              <a:defRPr sz="1300">
                <a:solidFill>
                  <a:schemeClr val="tx1"/>
                </a:solidFill>
                <a:latin typeface="Arial" charset="0"/>
              </a:defRPr>
            </a:lvl1pPr>
          </a:lstStyle>
          <a:p>
            <a:endParaRPr lang="en-US" altLang="zh-CN" dirty="0"/>
          </a:p>
        </p:txBody>
      </p:sp>
      <p:sp>
        <p:nvSpPr>
          <p:cNvPr id="3076" name="Rectangle 4"/>
          <p:cNvSpPr>
            <a:spLocks noGrp="1" noRot="1" noChangeAspect="1" noChangeArrowheads="1" noTextEdit="1"/>
          </p:cNvSpPr>
          <p:nvPr>
            <p:ph type="sldImg" idx="2"/>
          </p:nvPr>
        </p:nvSpPr>
        <p:spPr bwMode="auto">
          <a:xfrm>
            <a:off x="992188" y="766763"/>
            <a:ext cx="5118100" cy="3838575"/>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46997" y="4860687"/>
            <a:ext cx="5208482" cy="4604861"/>
          </a:xfrm>
          <a:prstGeom prst="rect">
            <a:avLst/>
          </a:prstGeom>
          <a:noFill/>
          <a:ln w="9525">
            <a:noFill/>
            <a:miter lim="800000"/>
            <a:headEnd/>
            <a:tailEnd/>
          </a:ln>
        </p:spPr>
        <p:txBody>
          <a:bodyPr vert="horz" wrap="square" lIns="99057" tIns="49528" rIns="99057" bIns="49528"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3078" name="Rectangle 6"/>
          <p:cNvSpPr>
            <a:spLocks noGrp="1" noChangeArrowheads="1"/>
          </p:cNvSpPr>
          <p:nvPr>
            <p:ph type="ftr" sz="quarter" idx="4"/>
          </p:nvPr>
        </p:nvSpPr>
        <p:spPr bwMode="auto">
          <a:xfrm>
            <a:off x="0" y="9721374"/>
            <a:ext cx="3077739" cy="511651"/>
          </a:xfrm>
          <a:prstGeom prst="rect">
            <a:avLst/>
          </a:prstGeom>
          <a:noFill/>
          <a:ln w="9525">
            <a:noFill/>
            <a:miter lim="800000"/>
            <a:headEnd/>
            <a:tailEnd/>
          </a:ln>
        </p:spPr>
        <p:txBody>
          <a:bodyPr vert="horz" wrap="square" lIns="99057" tIns="49528" rIns="99057" bIns="49528" numCol="1" anchor="b" anchorCtr="0" compatLnSpc="1">
            <a:prstTxWarp prst="textNoShape">
              <a:avLst/>
            </a:prstTxWarp>
          </a:bodyPr>
          <a:lstStyle>
            <a:lvl1pPr eaLnBrk="0" hangingPunct="0">
              <a:defRPr sz="1300">
                <a:solidFill>
                  <a:schemeClr val="tx1"/>
                </a:solidFill>
                <a:latin typeface="Arial" charset="0"/>
              </a:defRPr>
            </a:lvl1pPr>
          </a:lstStyle>
          <a:p>
            <a:endParaRPr lang="en-US" altLang="zh-CN" dirty="0"/>
          </a:p>
        </p:txBody>
      </p:sp>
      <p:sp>
        <p:nvSpPr>
          <p:cNvPr id="3079" name="Rectangle 7"/>
          <p:cNvSpPr>
            <a:spLocks noGrp="1" noChangeArrowheads="1"/>
          </p:cNvSpPr>
          <p:nvPr>
            <p:ph type="sldNum" sz="quarter" idx="5"/>
          </p:nvPr>
        </p:nvSpPr>
        <p:spPr bwMode="auto">
          <a:xfrm>
            <a:off x="4024736" y="9721374"/>
            <a:ext cx="3077739" cy="511651"/>
          </a:xfrm>
          <a:prstGeom prst="rect">
            <a:avLst/>
          </a:prstGeom>
          <a:noFill/>
          <a:ln w="9525">
            <a:noFill/>
            <a:miter lim="800000"/>
            <a:headEnd/>
            <a:tailEnd/>
          </a:ln>
        </p:spPr>
        <p:txBody>
          <a:bodyPr vert="horz" wrap="square" lIns="99057" tIns="49528" rIns="99057" bIns="49528" numCol="1" anchor="b" anchorCtr="0" compatLnSpc="1">
            <a:prstTxWarp prst="textNoShape">
              <a:avLst/>
            </a:prstTxWarp>
          </a:bodyPr>
          <a:lstStyle>
            <a:lvl1pPr algn="r" eaLnBrk="0" hangingPunct="0">
              <a:defRPr sz="1300">
                <a:solidFill>
                  <a:schemeClr val="tx1"/>
                </a:solidFill>
                <a:latin typeface="Arial" charset="0"/>
              </a:defRPr>
            </a:lvl1pPr>
          </a:lstStyle>
          <a:p>
            <a:fld id="{33C63C86-4046-4D52-A2C7-E3CF31F98764}" type="slidenum">
              <a:rPr lang="zh-CN" altLang="en-US"/>
              <a:pPr/>
              <a:t>‹#›</a:t>
            </a:fld>
            <a:endParaRPr lang="en-US" altLang="zh-CN" dirty="0"/>
          </a:p>
        </p:txBody>
      </p:sp>
    </p:spTree>
    <p:extLst>
      <p:ext uri="{BB962C8B-B14F-4D97-AF65-F5344CB8AC3E}">
        <p14:creationId xmlns:p14="http://schemas.microsoft.com/office/powerpoint/2010/main" val="42221336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华文细黑" pitchFamily="2" charset="-122"/>
        <a:cs typeface="+mn-cs"/>
      </a:defRPr>
    </a:lvl1pPr>
    <a:lvl2pPr marL="457200" algn="l" rtl="0" fontAlgn="base">
      <a:spcBef>
        <a:spcPct val="30000"/>
      </a:spcBef>
      <a:spcAft>
        <a:spcPct val="0"/>
      </a:spcAft>
      <a:defRPr sz="1200" kern="1200">
        <a:solidFill>
          <a:schemeClr val="tx1"/>
        </a:solidFill>
        <a:latin typeface="Arial" charset="0"/>
        <a:ea typeface="华文细黑" pitchFamily="2" charset="-122"/>
        <a:cs typeface="+mn-cs"/>
      </a:defRPr>
    </a:lvl2pPr>
    <a:lvl3pPr marL="914400" algn="l" rtl="0" fontAlgn="base">
      <a:spcBef>
        <a:spcPct val="30000"/>
      </a:spcBef>
      <a:spcAft>
        <a:spcPct val="0"/>
      </a:spcAft>
      <a:defRPr sz="1200" kern="1200">
        <a:solidFill>
          <a:schemeClr val="tx1"/>
        </a:solidFill>
        <a:latin typeface="Arial" charset="0"/>
        <a:ea typeface="华文细黑" pitchFamily="2" charset="-122"/>
        <a:cs typeface="+mn-cs"/>
      </a:defRPr>
    </a:lvl3pPr>
    <a:lvl4pPr marL="1371600" algn="l" rtl="0" fontAlgn="base">
      <a:spcBef>
        <a:spcPct val="30000"/>
      </a:spcBef>
      <a:spcAft>
        <a:spcPct val="0"/>
      </a:spcAft>
      <a:defRPr sz="1200" kern="1200">
        <a:solidFill>
          <a:schemeClr val="tx1"/>
        </a:solidFill>
        <a:latin typeface="Arial" charset="0"/>
        <a:ea typeface="华文细黑" pitchFamily="2" charset="-122"/>
        <a:cs typeface="+mn-cs"/>
      </a:defRPr>
    </a:lvl4pPr>
    <a:lvl5pPr marL="1828800" algn="l" rtl="0" fontAlgn="base">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C3AB9-7E44-4C24-A95A-D78C8DE5CD35}" type="slidenum">
              <a:rPr lang="zh-CN" altLang="en-US"/>
              <a:pPr/>
              <a:t>1</a:t>
            </a:fld>
            <a:endParaRPr lang="en-US" altLang="zh-CN" dirty="0"/>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23761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16</a:t>
            </a:fld>
            <a:endParaRPr lang="en-US" altLang="zh-CN" dirty="0"/>
          </a:p>
        </p:txBody>
      </p:sp>
    </p:spTree>
    <p:extLst>
      <p:ext uri="{BB962C8B-B14F-4D97-AF65-F5344CB8AC3E}">
        <p14:creationId xmlns:p14="http://schemas.microsoft.com/office/powerpoint/2010/main" val="9161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EB92B963-311D-4C26-82E2-086A9E5EE722}" type="slidenum">
              <a:rPr lang="zh-CN" altLang="en-US" sz="1300"/>
              <a:pPr/>
              <a:t>18</a:t>
            </a:fld>
            <a:endParaRPr lang="en-US" altLang="zh-CN" sz="1300"/>
          </a:p>
        </p:txBody>
      </p:sp>
    </p:spTree>
    <p:extLst>
      <p:ext uri="{BB962C8B-B14F-4D97-AF65-F5344CB8AC3E}">
        <p14:creationId xmlns:p14="http://schemas.microsoft.com/office/powerpoint/2010/main" val="69128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zh-CN" sz="1300" dirty="0">
                <a:ea typeface="微软雅黑" pitchFamily="34" charset="-122"/>
              </a:rPr>
              <a:t>患者主索引管理主要实现：</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人员的唯一标识</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新老系统的集成</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数据的实时性</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数据的安全</a:t>
            </a:r>
            <a:endParaRPr lang="en-US" altLang="ja-JP" sz="1300" dirty="0">
              <a:ea typeface="微软雅黑" pitchFamily="34" charset="-122"/>
            </a:endParaRPr>
          </a:p>
          <a:p>
            <a:pPr marL="247642" indent="-247642">
              <a:buFont typeface="+mj-lt"/>
              <a:buAutoNum type="arabicPeriod"/>
            </a:pPr>
            <a:endParaRPr lang="en-US" altLang="zh-CN" sz="1300" dirty="0">
              <a:ea typeface="微软雅黑" pitchFamily="34" charset="-122"/>
            </a:endParaRPr>
          </a:p>
          <a:p>
            <a:r>
              <a:rPr lang="zh-CN" altLang="zh-CN" sz="1300" dirty="0">
                <a:ea typeface="微软雅黑" pitchFamily="34" charset="-122"/>
              </a:rPr>
              <a:t>方正</a:t>
            </a:r>
            <a:r>
              <a:rPr lang="en-GB" altLang="zh-CN" sz="1300" dirty="0">
                <a:ea typeface="微软雅黑" pitchFamily="34" charset="-122"/>
              </a:rPr>
              <a:t>EMPI</a:t>
            </a:r>
            <a:r>
              <a:rPr lang="zh-CN" altLang="zh-CN" sz="1300" dirty="0">
                <a:ea typeface="微软雅黑" pitchFamily="34" charset="-122"/>
              </a:rPr>
              <a:t>产品优势体现在：</a:t>
            </a:r>
          </a:p>
          <a:p>
            <a:pPr marL="247642" indent="-247642">
              <a:buFont typeface="+mj-lt"/>
              <a:buAutoNum type="arabicPeriod"/>
            </a:pPr>
            <a:r>
              <a:rPr lang="zh-CN" altLang="zh-CN" sz="1300" dirty="0">
                <a:ea typeface="微软雅黑" pitchFamily="34" charset="-122"/>
              </a:rPr>
              <a:t>符合国际</a:t>
            </a:r>
            <a:r>
              <a:rPr lang="en-US" altLang="zh-CN" sz="1300" dirty="0">
                <a:ea typeface="微软雅黑" pitchFamily="34" charset="-122"/>
              </a:rPr>
              <a:t>IHE-PIX</a:t>
            </a:r>
            <a:r>
              <a:rPr lang="zh-CN" altLang="zh-CN" sz="1300" dirty="0">
                <a:ea typeface="微软雅黑" pitchFamily="34" charset="-122"/>
              </a:rPr>
              <a:t>集成规范</a:t>
            </a:r>
            <a:r>
              <a:rPr lang="en-US" altLang="zh-CN" sz="1300" dirty="0">
                <a:ea typeface="微软雅黑" pitchFamily="34" charset="-122"/>
              </a:rPr>
              <a:t> /HL7</a:t>
            </a:r>
            <a:r>
              <a:rPr lang="zh-CN" altLang="zh-CN" sz="1300" dirty="0">
                <a:ea typeface="微软雅黑" pitchFamily="34" charset="-122"/>
              </a:rPr>
              <a:t>标准 </a:t>
            </a:r>
          </a:p>
          <a:p>
            <a:pPr marL="247642" indent="-247642">
              <a:buFont typeface="+mj-lt"/>
              <a:buAutoNum type="arabicPeriod"/>
            </a:pPr>
            <a:r>
              <a:rPr lang="zh-CN" altLang="zh-CN" sz="1300" dirty="0">
                <a:ea typeface="微软雅黑" pitchFamily="34" charset="-122"/>
              </a:rPr>
              <a:t>维护医院全局患者基本信息，使同一患者在不同系统中的诊疗信息有效关联。</a:t>
            </a:r>
          </a:p>
          <a:p>
            <a:pPr marL="247642" indent="-247642">
              <a:buFont typeface="+mj-lt"/>
              <a:buAutoNum type="arabicPeriod"/>
            </a:pPr>
            <a:r>
              <a:rPr lang="zh-CN" altLang="zh-CN" sz="1300" dirty="0">
                <a:ea typeface="微软雅黑" pitchFamily="34" charset="-122"/>
              </a:rPr>
              <a:t>保证患者信息一致性和完整性 </a:t>
            </a:r>
          </a:p>
          <a:p>
            <a:pPr marL="247642" indent="-247642">
              <a:buFont typeface="+mj-lt"/>
              <a:buAutoNum type="arabicPeriod"/>
            </a:pPr>
            <a:r>
              <a:rPr lang="zh-CN" altLang="zh-CN" sz="1300" dirty="0">
                <a:ea typeface="微软雅黑" pitchFamily="34" charset="-122"/>
              </a:rPr>
              <a:t>高效匹配算法引擎（全面支持中文匹配） </a:t>
            </a:r>
          </a:p>
          <a:p>
            <a:pPr marL="247642" indent="-247642">
              <a:buFont typeface="+mj-lt"/>
              <a:buAutoNum type="arabicPeriod"/>
            </a:pPr>
            <a:r>
              <a:rPr lang="zh-CN" altLang="zh-CN" sz="1300" dirty="0">
                <a:ea typeface="微软雅黑" pitchFamily="34" charset="-122"/>
              </a:rPr>
              <a:t>可视化模型配置</a:t>
            </a:r>
            <a:r>
              <a:rPr lang="en-US" altLang="zh-CN" sz="1300" dirty="0">
                <a:ea typeface="微软雅黑" pitchFamily="34" charset="-122"/>
              </a:rPr>
              <a:t>/</a:t>
            </a:r>
            <a:r>
              <a:rPr lang="zh-CN" altLang="zh-CN" sz="1300" dirty="0">
                <a:ea typeface="微软雅黑" pitchFamily="34" charset="-122"/>
              </a:rPr>
              <a:t>算法配置 </a:t>
            </a:r>
          </a:p>
          <a:p>
            <a:pPr marL="247642" indent="-247642">
              <a:buFont typeface="+mj-lt"/>
              <a:buAutoNum type="arabicPeriod"/>
            </a:pPr>
            <a:r>
              <a:rPr lang="zh-CN" altLang="zh-CN" sz="1300" dirty="0">
                <a:ea typeface="微软雅黑" pitchFamily="34" charset="-122"/>
              </a:rPr>
              <a:t>各系统间患者信息互联互通 </a:t>
            </a:r>
          </a:p>
          <a:p>
            <a:endParaRPr lang="en-US" altLang="zh-CN" sz="1300" dirty="0">
              <a:ea typeface="微软雅黑" pitchFamily="34" charset="-122"/>
            </a:endParaRPr>
          </a:p>
          <a:p>
            <a:pPr defTabSz="990570">
              <a:defRPr/>
            </a:pPr>
            <a:r>
              <a:rPr lang="zh-CN" altLang="zh-CN" sz="1300" dirty="0">
                <a:ea typeface="微软雅黑" pitchFamily="34" charset="-122"/>
              </a:rPr>
              <a:t>目前将患者的</a:t>
            </a:r>
            <a:r>
              <a:rPr lang="ja-JP" altLang="zh-CN" sz="1300" dirty="0">
                <a:ea typeface="微软雅黑" pitchFamily="34" charset="-122"/>
              </a:rPr>
              <a:t>姓名、性别、出生日期、身份证号、电话</a:t>
            </a:r>
            <a:r>
              <a:rPr lang="en-GB" altLang="zh-CN" sz="1300" dirty="0">
                <a:ea typeface="微软雅黑" pitchFamily="34" charset="-122"/>
              </a:rPr>
              <a:t>5</a:t>
            </a:r>
            <a:r>
              <a:rPr lang="zh-CN" altLang="zh-CN" sz="1300" dirty="0">
                <a:ea typeface="微软雅黑" pitchFamily="34" charset="-122"/>
              </a:rPr>
              <a:t>项信息作为主信息，通过大数据量的患者信息进行循环校验，最终确定患者基本信息配比的权重，来作为系统中匹配患者信息的标准路径。</a:t>
            </a:r>
          </a:p>
          <a:p>
            <a:endParaRPr lang="zh-CN" altLang="zh-CN" sz="130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19</a:t>
            </a:fld>
            <a:endParaRPr lang="en-US" altLang="zh-CN" dirty="0"/>
          </a:p>
        </p:txBody>
      </p:sp>
    </p:spTree>
    <p:extLst>
      <p:ext uri="{BB962C8B-B14F-4D97-AF65-F5344CB8AC3E}">
        <p14:creationId xmlns:p14="http://schemas.microsoft.com/office/powerpoint/2010/main" val="105805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zh-CN" sz="1300" dirty="0">
                <a:ea typeface="微软雅黑" pitchFamily="34" charset="-122"/>
              </a:rPr>
              <a:t>患者主索引管理主要实现：</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人员的唯一标识</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新老系统的集成</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数据的实时性</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数据的安全</a:t>
            </a:r>
            <a:endParaRPr lang="en-US" altLang="ja-JP" sz="1300" dirty="0">
              <a:ea typeface="微软雅黑" pitchFamily="34" charset="-122"/>
            </a:endParaRPr>
          </a:p>
          <a:p>
            <a:pPr marL="247642" indent="-247642">
              <a:buFont typeface="+mj-lt"/>
              <a:buAutoNum type="arabicPeriod"/>
            </a:pPr>
            <a:endParaRPr lang="en-US" altLang="zh-CN" sz="1300" dirty="0">
              <a:ea typeface="微软雅黑" pitchFamily="34" charset="-122"/>
            </a:endParaRPr>
          </a:p>
          <a:p>
            <a:r>
              <a:rPr lang="zh-CN" altLang="zh-CN" sz="1300" dirty="0">
                <a:ea typeface="微软雅黑" pitchFamily="34" charset="-122"/>
              </a:rPr>
              <a:t>方正</a:t>
            </a:r>
            <a:r>
              <a:rPr lang="en-GB" altLang="zh-CN" sz="1300" dirty="0">
                <a:ea typeface="微软雅黑" pitchFamily="34" charset="-122"/>
              </a:rPr>
              <a:t>EMPI</a:t>
            </a:r>
            <a:r>
              <a:rPr lang="zh-CN" altLang="zh-CN" sz="1300" dirty="0">
                <a:ea typeface="微软雅黑" pitchFamily="34" charset="-122"/>
              </a:rPr>
              <a:t>产品优势体现在：</a:t>
            </a:r>
          </a:p>
          <a:p>
            <a:pPr marL="247642" indent="-247642">
              <a:buFont typeface="+mj-lt"/>
              <a:buAutoNum type="arabicPeriod"/>
            </a:pPr>
            <a:r>
              <a:rPr lang="zh-CN" altLang="zh-CN" sz="1300" dirty="0">
                <a:ea typeface="微软雅黑" pitchFamily="34" charset="-122"/>
              </a:rPr>
              <a:t>符合国际</a:t>
            </a:r>
            <a:r>
              <a:rPr lang="en-US" altLang="zh-CN" sz="1300" dirty="0">
                <a:ea typeface="微软雅黑" pitchFamily="34" charset="-122"/>
              </a:rPr>
              <a:t>IHE-PIX</a:t>
            </a:r>
            <a:r>
              <a:rPr lang="zh-CN" altLang="zh-CN" sz="1300" dirty="0">
                <a:ea typeface="微软雅黑" pitchFamily="34" charset="-122"/>
              </a:rPr>
              <a:t>集成规范</a:t>
            </a:r>
            <a:r>
              <a:rPr lang="en-US" altLang="zh-CN" sz="1300" dirty="0">
                <a:ea typeface="微软雅黑" pitchFamily="34" charset="-122"/>
              </a:rPr>
              <a:t> /HL7</a:t>
            </a:r>
            <a:r>
              <a:rPr lang="zh-CN" altLang="zh-CN" sz="1300" dirty="0">
                <a:ea typeface="微软雅黑" pitchFamily="34" charset="-122"/>
              </a:rPr>
              <a:t>标准 </a:t>
            </a:r>
          </a:p>
          <a:p>
            <a:pPr marL="247642" indent="-247642">
              <a:buFont typeface="+mj-lt"/>
              <a:buAutoNum type="arabicPeriod"/>
            </a:pPr>
            <a:r>
              <a:rPr lang="zh-CN" altLang="zh-CN" sz="1300" dirty="0">
                <a:ea typeface="微软雅黑" pitchFamily="34" charset="-122"/>
              </a:rPr>
              <a:t>维护医院全局患者基本信息，使同一患者在不同系统中的诊疗信息有效关联。</a:t>
            </a:r>
          </a:p>
          <a:p>
            <a:pPr marL="247642" indent="-247642">
              <a:buFont typeface="+mj-lt"/>
              <a:buAutoNum type="arabicPeriod"/>
            </a:pPr>
            <a:r>
              <a:rPr lang="zh-CN" altLang="zh-CN" sz="1300" dirty="0">
                <a:ea typeface="微软雅黑" pitchFamily="34" charset="-122"/>
              </a:rPr>
              <a:t>保证患者信息一致性和完整性 </a:t>
            </a:r>
          </a:p>
          <a:p>
            <a:pPr marL="247642" indent="-247642">
              <a:buFont typeface="+mj-lt"/>
              <a:buAutoNum type="arabicPeriod"/>
            </a:pPr>
            <a:r>
              <a:rPr lang="zh-CN" altLang="zh-CN" sz="1300" dirty="0">
                <a:ea typeface="微软雅黑" pitchFamily="34" charset="-122"/>
              </a:rPr>
              <a:t>高效匹配算法引擎（全面支持中文匹配） </a:t>
            </a:r>
          </a:p>
          <a:p>
            <a:pPr marL="247642" indent="-247642">
              <a:buFont typeface="+mj-lt"/>
              <a:buAutoNum type="arabicPeriod"/>
            </a:pPr>
            <a:r>
              <a:rPr lang="zh-CN" altLang="zh-CN" sz="1300" dirty="0">
                <a:ea typeface="微软雅黑" pitchFamily="34" charset="-122"/>
              </a:rPr>
              <a:t>可视化模型配置</a:t>
            </a:r>
            <a:r>
              <a:rPr lang="en-US" altLang="zh-CN" sz="1300" dirty="0">
                <a:ea typeface="微软雅黑" pitchFamily="34" charset="-122"/>
              </a:rPr>
              <a:t>/</a:t>
            </a:r>
            <a:r>
              <a:rPr lang="zh-CN" altLang="zh-CN" sz="1300" dirty="0">
                <a:ea typeface="微软雅黑" pitchFamily="34" charset="-122"/>
              </a:rPr>
              <a:t>算法配置 </a:t>
            </a:r>
          </a:p>
          <a:p>
            <a:pPr marL="247642" indent="-247642">
              <a:buFont typeface="+mj-lt"/>
              <a:buAutoNum type="arabicPeriod"/>
            </a:pPr>
            <a:r>
              <a:rPr lang="zh-CN" altLang="zh-CN" sz="1300" dirty="0">
                <a:ea typeface="微软雅黑" pitchFamily="34" charset="-122"/>
              </a:rPr>
              <a:t>各系统间患者信息互联互通 </a:t>
            </a:r>
          </a:p>
          <a:p>
            <a:endParaRPr lang="en-US" altLang="zh-CN" sz="1300" dirty="0">
              <a:ea typeface="微软雅黑" pitchFamily="34" charset="-122"/>
            </a:endParaRPr>
          </a:p>
          <a:p>
            <a:pPr defTabSz="990570">
              <a:defRPr/>
            </a:pPr>
            <a:r>
              <a:rPr lang="zh-CN" altLang="zh-CN" sz="1300" dirty="0">
                <a:ea typeface="微软雅黑" pitchFamily="34" charset="-122"/>
              </a:rPr>
              <a:t>目前将患者的</a:t>
            </a:r>
            <a:r>
              <a:rPr lang="ja-JP" altLang="zh-CN" sz="1300" dirty="0">
                <a:ea typeface="微软雅黑" pitchFamily="34" charset="-122"/>
              </a:rPr>
              <a:t>姓名、性别、出生日期、身份证号、电话</a:t>
            </a:r>
            <a:r>
              <a:rPr lang="en-GB" altLang="zh-CN" sz="1300" dirty="0">
                <a:ea typeface="微软雅黑" pitchFamily="34" charset="-122"/>
              </a:rPr>
              <a:t>5</a:t>
            </a:r>
            <a:r>
              <a:rPr lang="zh-CN" altLang="zh-CN" sz="1300" dirty="0">
                <a:ea typeface="微软雅黑" pitchFamily="34" charset="-122"/>
              </a:rPr>
              <a:t>项信息作为主信息，通过大数据量的患者信息进行循环校验，最终确定患者基本信息配比的权重，来作为系统中匹配患者信息的标准路径。</a:t>
            </a:r>
          </a:p>
          <a:p>
            <a:endParaRPr lang="zh-CN" altLang="zh-CN" sz="130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20</a:t>
            </a:fld>
            <a:endParaRPr lang="en-US" altLang="zh-CN" dirty="0"/>
          </a:p>
        </p:txBody>
      </p:sp>
    </p:spTree>
    <p:extLst>
      <p:ext uri="{BB962C8B-B14F-4D97-AF65-F5344CB8AC3E}">
        <p14:creationId xmlns:p14="http://schemas.microsoft.com/office/powerpoint/2010/main" val="333576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zh-CN" sz="1300" dirty="0">
                <a:ea typeface="微软雅黑" pitchFamily="34" charset="-122"/>
              </a:rPr>
              <a:t>患者主索引管理主要实现：</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人员的唯一标识</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新老系统的集成</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数据的实时性</a:t>
            </a:r>
            <a:endParaRPr lang="zh-CN" altLang="zh-CN" sz="1300" dirty="0">
              <a:ea typeface="微软雅黑" pitchFamily="34" charset="-122"/>
            </a:endParaRPr>
          </a:p>
          <a:p>
            <a:pPr marL="247642" indent="-247642">
              <a:buFont typeface="+mj-lt"/>
              <a:buAutoNum type="arabicPeriod"/>
            </a:pPr>
            <a:r>
              <a:rPr lang="ja-JP" altLang="zh-CN" sz="1300" dirty="0">
                <a:ea typeface="微软雅黑" pitchFamily="34" charset="-122"/>
              </a:rPr>
              <a:t>数据的安全</a:t>
            </a:r>
            <a:endParaRPr lang="en-US" altLang="ja-JP" sz="1300" dirty="0">
              <a:ea typeface="微软雅黑" pitchFamily="34" charset="-122"/>
            </a:endParaRPr>
          </a:p>
          <a:p>
            <a:pPr marL="247642" indent="-247642">
              <a:buFont typeface="+mj-lt"/>
              <a:buAutoNum type="arabicPeriod"/>
            </a:pPr>
            <a:endParaRPr lang="en-US" altLang="zh-CN" sz="1300" dirty="0">
              <a:ea typeface="微软雅黑" pitchFamily="34" charset="-122"/>
            </a:endParaRPr>
          </a:p>
          <a:p>
            <a:r>
              <a:rPr lang="zh-CN" altLang="zh-CN" sz="1300" dirty="0">
                <a:ea typeface="微软雅黑" pitchFamily="34" charset="-122"/>
              </a:rPr>
              <a:t>方正</a:t>
            </a:r>
            <a:r>
              <a:rPr lang="en-GB" altLang="zh-CN" sz="1300" dirty="0">
                <a:ea typeface="微软雅黑" pitchFamily="34" charset="-122"/>
              </a:rPr>
              <a:t>EMPI</a:t>
            </a:r>
            <a:r>
              <a:rPr lang="zh-CN" altLang="zh-CN" sz="1300" dirty="0">
                <a:ea typeface="微软雅黑" pitchFamily="34" charset="-122"/>
              </a:rPr>
              <a:t>产品优势体现在：</a:t>
            </a:r>
          </a:p>
          <a:p>
            <a:pPr marL="247642" indent="-247642">
              <a:buFont typeface="+mj-lt"/>
              <a:buAutoNum type="arabicPeriod"/>
            </a:pPr>
            <a:r>
              <a:rPr lang="zh-CN" altLang="zh-CN" sz="1300" dirty="0">
                <a:ea typeface="微软雅黑" pitchFamily="34" charset="-122"/>
              </a:rPr>
              <a:t>符合国际</a:t>
            </a:r>
            <a:r>
              <a:rPr lang="en-US" altLang="zh-CN" sz="1300" dirty="0">
                <a:ea typeface="微软雅黑" pitchFamily="34" charset="-122"/>
              </a:rPr>
              <a:t>IHE-PIX</a:t>
            </a:r>
            <a:r>
              <a:rPr lang="zh-CN" altLang="zh-CN" sz="1300" dirty="0">
                <a:ea typeface="微软雅黑" pitchFamily="34" charset="-122"/>
              </a:rPr>
              <a:t>集成规范</a:t>
            </a:r>
            <a:r>
              <a:rPr lang="en-US" altLang="zh-CN" sz="1300" dirty="0">
                <a:ea typeface="微软雅黑" pitchFamily="34" charset="-122"/>
              </a:rPr>
              <a:t> /HL7</a:t>
            </a:r>
            <a:r>
              <a:rPr lang="zh-CN" altLang="zh-CN" sz="1300" dirty="0">
                <a:ea typeface="微软雅黑" pitchFamily="34" charset="-122"/>
              </a:rPr>
              <a:t>标准 </a:t>
            </a:r>
          </a:p>
          <a:p>
            <a:pPr marL="247642" indent="-247642">
              <a:buFont typeface="+mj-lt"/>
              <a:buAutoNum type="arabicPeriod"/>
            </a:pPr>
            <a:r>
              <a:rPr lang="zh-CN" altLang="zh-CN" sz="1300" dirty="0">
                <a:ea typeface="微软雅黑" pitchFamily="34" charset="-122"/>
              </a:rPr>
              <a:t>维护医院全局患者基本信息，使同一患者在不同系统中的诊疗信息有效关联。</a:t>
            </a:r>
          </a:p>
          <a:p>
            <a:pPr marL="247642" indent="-247642">
              <a:buFont typeface="+mj-lt"/>
              <a:buAutoNum type="arabicPeriod"/>
            </a:pPr>
            <a:r>
              <a:rPr lang="zh-CN" altLang="zh-CN" sz="1300" dirty="0">
                <a:ea typeface="微软雅黑" pitchFamily="34" charset="-122"/>
              </a:rPr>
              <a:t>保证患者信息一致性和完整性 </a:t>
            </a:r>
          </a:p>
          <a:p>
            <a:pPr marL="247642" indent="-247642">
              <a:buFont typeface="+mj-lt"/>
              <a:buAutoNum type="arabicPeriod"/>
            </a:pPr>
            <a:r>
              <a:rPr lang="zh-CN" altLang="zh-CN" sz="1300" dirty="0">
                <a:ea typeface="微软雅黑" pitchFamily="34" charset="-122"/>
              </a:rPr>
              <a:t>高效匹配算法引擎（全面支持中文匹配） </a:t>
            </a:r>
          </a:p>
          <a:p>
            <a:pPr marL="247642" indent="-247642">
              <a:buFont typeface="+mj-lt"/>
              <a:buAutoNum type="arabicPeriod"/>
            </a:pPr>
            <a:r>
              <a:rPr lang="zh-CN" altLang="zh-CN" sz="1300" dirty="0">
                <a:ea typeface="微软雅黑" pitchFamily="34" charset="-122"/>
              </a:rPr>
              <a:t>可视化模型配置</a:t>
            </a:r>
            <a:r>
              <a:rPr lang="en-US" altLang="zh-CN" sz="1300" dirty="0">
                <a:ea typeface="微软雅黑" pitchFamily="34" charset="-122"/>
              </a:rPr>
              <a:t>/</a:t>
            </a:r>
            <a:r>
              <a:rPr lang="zh-CN" altLang="zh-CN" sz="1300" dirty="0">
                <a:ea typeface="微软雅黑" pitchFamily="34" charset="-122"/>
              </a:rPr>
              <a:t>算法配置 </a:t>
            </a:r>
          </a:p>
          <a:p>
            <a:pPr marL="247642" indent="-247642">
              <a:buFont typeface="+mj-lt"/>
              <a:buAutoNum type="arabicPeriod"/>
            </a:pPr>
            <a:r>
              <a:rPr lang="zh-CN" altLang="zh-CN" sz="1300" dirty="0">
                <a:ea typeface="微软雅黑" pitchFamily="34" charset="-122"/>
              </a:rPr>
              <a:t>各系统间患者信息互联互通 </a:t>
            </a:r>
          </a:p>
          <a:p>
            <a:endParaRPr lang="en-US" altLang="zh-CN" sz="1300" dirty="0">
              <a:ea typeface="微软雅黑" pitchFamily="34" charset="-122"/>
            </a:endParaRPr>
          </a:p>
          <a:p>
            <a:pPr defTabSz="990570">
              <a:defRPr/>
            </a:pPr>
            <a:r>
              <a:rPr lang="zh-CN" altLang="zh-CN" sz="1300" dirty="0">
                <a:ea typeface="微软雅黑" pitchFamily="34" charset="-122"/>
              </a:rPr>
              <a:t>目前将患者的</a:t>
            </a:r>
            <a:r>
              <a:rPr lang="ja-JP" altLang="zh-CN" sz="1300" dirty="0">
                <a:ea typeface="微软雅黑" pitchFamily="34" charset="-122"/>
              </a:rPr>
              <a:t>姓名、性别、出生日期、身份证号、电话</a:t>
            </a:r>
            <a:r>
              <a:rPr lang="en-GB" altLang="zh-CN" sz="1300" dirty="0">
                <a:ea typeface="微软雅黑" pitchFamily="34" charset="-122"/>
              </a:rPr>
              <a:t>5</a:t>
            </a:r>
            <a:r>
              <a:rPr lang="zh-CN" altLang="zh-CN" sz="1300" dirty="0">
                <a:ea typeface="微软雅黑" pitchFamily="34" charset="-122"/>
              </a:rPr>
              <a:t>项信息作为主信息，通过大数据量的患者信息进行循环校验，最终确定患者基本信息配比的权重，来作为系统中匹配患者信息的标准路径。</a:t>
            </a:r>
          </a:p>
          <a:p>
            <a:endParaRPr lang="zh-CN" altLang="zh-CN" sz="1300" dirty="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21</a:t>
            </a:fld>
            <a:endParaRPr lang="en-US" altLang="zh-CN" dirty="0"/>
          </a:p>
        </p:txBody>
      </p:sp>
    </p:spTree>
    <p:extLst>
      <p:ext uri="{BB962C8B-B14F-4D97-AF65-F5344CB8AC3E}">
        <p14:creationId xmlns:p14="http://schemas.microsoft.com/office/powerpoint/2010/main" val="250565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22</a:t>
            </a:fld>
            <a:endParaRPr lang="en-US" altLang="zh-CN" dirty="0"/>
          </a:p>
        </p:txBody>
      </p:sp>
    </p:spTree>
    <p:extLst>
      <p:ext uri="{BB962C8B-B14F-4D97-AF65-F5344CB8AC3E}">
        <p14:creationId xmlns:p14="http://schemas.microsoft.com/office/powerpoint/2010/main" val="335776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方正</a:t>
            </a:r>
            <a:r>
              <a:rPr lang="en-US" altLang="zh-CN" dirty="0" smtClean="0"/>
              <a:t>CDR</a:t>
            </a:r>
            <a:r>
              <a:rPr lang="zh-CN" altLang="en-US" dirty="0" smtClean="0"/>
              <a:t>产品可以支持跨医疗机构集团化医院应用</a:t>
            </a:r>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23</a:t>
            </a:fld>
            <a:endParaRPr lang="en-US" altLang="zh-CN" dirty="0"/>
          </a:p>
        </p:txBody>
      </p:sp>
    </p:spTree>
    <p:extLst>
      <p:ext uri="{BB962C8B-B14F-4D97-AF65-F5344CB8AC3E}">
        <p14:creationId xmlns:p14="http://schemas.microsoft.com/office/powerpoint/2010/main" val="388302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24</a:t>
            </a:fld>
            <a:endParaRPr lang="en-US" altLang="zh-CN" dirty="0"/>
          </a:p>
        </p:txBody>
      </p:sp>
    </p:spTree>
    <p:extLst>
      <p:ext uri="{BB962C8B-B14F-4D97-AF65-F5344CB8AC3E}">
        <p14:creationId xmlns:p14="http://schemas.microsoft.com/office/powerpoint/2010/main" val="247491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6CF13C-5D74-4EF4-9D90-BA6464D47B0C}" type="slidenum">
              <a:rPr lang="zh-CN" altLang="en-US"/>
              <a:pPr/>
              <a:t>25</a:t>
            </a:fld>
            <a:endParaRPr lang="en-US" altLang="zh-CN" dirty="0"/>
          </a:p>
        </p:txBody>
      </p:sp>
      <p:sp>
        <p:nvSpPr>
          <p:cNvPr id="18434" name="Rectangle 2"/>
          <p:cNvSpPr>
            <a:spLocks noGrp="1" noRot="1" noChangeAspect="1" noChangeArrowheads="1"/>
          </p:cNvSpPr>
          <p:nvPr>
            <p:ph type="sldImg"/>
          </p:nvPr>
        </p:nvSpPr>
        <p:spPr bwMode="auto">
          <a:xfrm>
            <a:off x="992188" y="766763"/>
            <a:ext cx="5118100" cy="3838575"/>
          </a:xfrm>
          <a:prstGeom prst="rect">
            <a:avLst/>
          </a:prstGeom>
          <a:solidFill>
            <a:srgbClr val="FFFFFF"/>
          </a:solidFill>
          <a:ln>
            <a:solidFill>
              <a:srgbClr val="000000"/>
            </a:solidFill>
            <a:miter lim="800000"/>
            <a:headEnd/>
            <a:tailEnd/>
          </a:ln>
        </p:spPr>
      </p:sp>
      <p:sp>
        <p:nvSpPr>
          <p:cNvPr id="18435" name="Rectangle 3"/>
          <p:cNvSpPr>
            <a:spLocks noGrp="1" noChangeArrowheads="1"/>
          </p:cNvSpPr>
          <p:nvPr>
            <p:ph type="body" idx="1"/>
          </p:nvPr>
        </p:nvSpPr>
        <p:spPr bwMode="auto">
          <a:xfrm>
            <a:off x="946998" y="4860687"/>
            <a:ext cx="5208482" cy="4604861"/>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78081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zh-CN" altLang="en-US" sz="1300" dirty="0"/>
              <a:t>◆</a:t>
            </a:r>
            <a:r>
              <a:rPr lang="zh-CN" altLang="zh-CN" sz="1300" dirty="0"/>
              <a:t>门</a:t>
            </a:r>
            <a:r>
              <a:rPr lang="en-US" altLang="zh-CN" sz="1300" dirty="0"/>
              <a:t>(</a:t>
            </a:r>
            <a:r>
              <a:rPr lang="zh-CN" altLang="zh-CN" sz="1300" dirty="0"/>
              <a:t>急</a:t>
            </a:r>
            <a:r>
              <a:rPr lang="en-US" altLang="zh-CN" sz="1300" dirty="0"/>
              <a:t>)</a:t>
            </a:r>
            <a:r>
              <a:rPr lang="zh-CN" altLang="zh-CN" sz="1300" dirty="0"/>
              <a:t>诊：当登录医生的访问权限为【可访问我的患者】则画面将列出登陆医生曾经看诊过的且当天有挂号的门（急）诊患者；如果医生有【可访问本科室门诊患者】的权限，则此列表可展示曾在此科室门诊就诊过，且当天有挂号的门（急）诊患者；</a:t>
            </a:r>
          </a:p>
          <a:p>
            <a:pPr lvl="0"/>
            <a:r>
              <a:rPr lang="zh-CN" altLang="en-US" sz="1300" dirty="0"/>
              <a:t>◆</a:t>
            </a:r>
            <a:r>
              <a:rPr lang="zh-CN" altLang="zh-CN" sz="1300" dirty="0"/>
              <a:t>住院</a:t>
            </a:r>
            <a:r>
              <a:rPr lang="en-US" altLang="zh-CN" sz="1300" dirty="0"/>
              <a:t>(</a:t>
            </a:r>
            <a:r>
              <a:rPr lang="zh-CN" altLang="zh-CN" sz="1300" dirty="0"/>
              <a:t>在院）：列出登陆医生所在科室所有在院患者（如果医生访问权限是我的患者则只列出自己的患者）；</a:t>
            </a:r>
          </a:p>
          <a:p>
            <a:pPr lvl="0"/>
            <a:r>
              <a:rPr lang="zh-CN" altLang="en-US" sz="1300" dirty="0"/>
              <a:t>◆</a:t>
            </a:r>
            <a:r>
              <a:rPr lang="zh-CN" altLang="zh-CN" sz="1300" dirty="0"/>
              <a:t>最近：显示最近</a:t>
            </a:r>
            <a:r>
              <a:rPr lang="zh-CN" altLang="en-US" sz="1300" dirty="0"/>
              <a:t>七天</a:t>
            </a:r>
            <a:r>
              <a:rPr lang="zh-CN" altLang="zh-CN" sz="1300" dirty="0"/>
              <a:t>的门诊和住院就诊患者数据；</a:t>
            </a:r>
          </a:p>
          <a:p>
            <a:pPr lvl="0"/>
            <a:r>
              <a:rPr lang="zh-CN" altLang="en-US" sz="1300" dirty="0"/>
              <a:t>◆</a:t>
            </a:r>
            <a:r>
              <a:rPr lang="zh-CN" altLang="zh-CN" sz="1300" dirty="0"/>
              <a:t>检索：按条件检索患者，用户可以根据门诊号、住院号、姓名、性别等条件自由设置查找患者；</a:t>
            </a:r>
          </a:p>
          <a:p>
            <a:pPr lvl="0"/>
            <a:r>
              <a:rPr lang="zh-CN" altLang="en-US" sz="1300" dirty="0"/>
              <a:t>◆</a:t>
            </a:r>
            <a:r>
              <a:rPr lang="zh-CN" altLang="zh-CN" sz="1300" dirty="0"/>
              <a:t>收藏夹：当前登录账户以往收藏的典型患者。在实际使用中，发现典型病例，或者自己关注的患者就诊信息，可直接将该患者收藏至收藏夹，以后再查找该患者时可直接从收藏夹打开并查看患者就诊信息；</a:t>
            </a:r>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26</a:t>
            </a:fld>
            <a:endParaRPr lang="en-US" altLang="zh-CN" dirty="0"/>
          </a:p>
        </p:txBody>
      </p:sp>
    </p:spTree>
    <p:extLst>
      <p:ext uri="{BB962C8B-B14F-4D97-AF65-F5344CB8AC3E}">
        <p14:creationId xmlns:p14="http://schemas.microsoft.com/office/powerpoint/2010/main" val="171281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a:t>
            </a:fld>
            <a:endParaRPr lang="en-US" altLang="zh-CN" dirty="0"/>
          </a:p>
        </p:txBody>
      </p:sp>
    </p:spTree>
    <p:extLst>
      <p:ext uri="{BB962C8B-B14F-4D97-AF65-F5344CB8AC3E}">
        <p14:creationId xmlns:p14="http://schemas.microsoft.com/office/powerpoint/2010/main" val="2357959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方正</a:t>
            </a:r>
            <a:r>
              <a:rPr lang="en-US" altLang="zh-CN" dirty="0" smtClean="0"/>
              <a:t>CDR</a:t>
            </a:r>
            <a:r>
              <a:rPr lang="zh-CN" altLang="en-US" dirty="0" smtClean="0"/>
              <a:t>产品可以支持跨医疗机构集团化医院应用</a:t>
            </a:r>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28</a:t>
            </a:fld>
            <a:endParaRPr lang="en-US" altLang="zh-CN" dirty="0"/>
          </a:p>
        </p:txBody>
      </p:sp>
    </p:spTree>
    <p:extLst>
      <p:ext uri="{BB962C8B-B14F-4D97-AF65-F5344CB8AC3E}">
        <p14:creationId xmlns:p14="http://schemas.microsoft.com/office/powerpoint/2010/main" val="397065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方正</a:t>
            </a:r>
            <a:r>
              <a:rPr lang="en-US" altLang="zh-CN" dirty="0" smtClean="0"/>
              <a:t>CDR</a:t>
            </a:r>
            <a:r>
              <a:rPr lang="zh-CN" altLang="en-US" dirty="0" smtClean="0"/>
              <a:t>产品可以支持跨医疗机构集团化医院应用</a:t>
            </a:r>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29</a:t>
            </a:fld>
            <a:endParaRPr lang="en-US" altLang="zh-CN" dirty="0"/>
          </a:p>
        </p:txBody>
      </p:sp>
    </p:spTree>
    <p:extLst>
      <p:ext uri="{BB962C8B-B14F-4D97-AF65-F5344CB8AC3E}">
        <p14:creationId xmlns:p14="http://schemas.microsoft.com/office/powerpoint/2010/main" val="3566233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30</a:t>
            </a:fld>
            <a:endParaRPr lang="en-US" altLang="zh-CN" dirty="0"/>
          </a:p>
        </p:txBody>
      </p:sp>
    </p:spTree>
    <p:extLst>
      <p:ext uri="{BB962C8B-B14F-4D97-AF65-F5344CB8AC3E}">
        <p14:creationId xmlns:p14="http://schemas.microsoft.com/office/powerpoint/2010/main" val="2665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31</a:t>
            </a:fld>
            <a:endParaRPr lang="en-US" altLang="zh-CN" dirty="0"/>
          </a:p>
        </p:txBody>
      </p:sp>
    </p:spTree>
    <p:extLst>
      <p:ext uri="{BB962C8B-B14F-4D97-AF65-F5344CB8AC3E}">
        <p14:creationId xmlns:p14="http://schemas.microsoft.com/office/powerpoint/2010/main" val="159126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82794-BE79-48E5-B624-36021F0A7567}" type="slidenum">
              <a:rPr lang="zh-CN" altLang="en-US" smtClean="0"/>
              <a:t>34</a:t>
            </a:fld>
            <a:endParaRPr lang="zh-CN" altLang="en-US"/>
          </a:p>
        </p:txBody>
      </p:sp>
    </p:spTree>
    <p:extLst>
      <p:ext uri="{BB962C8B-B14F-4D97-AF65-F5344CB8AC3E}">
        <p14:creationId xmlns:p14="http://schemas.microsoft.com/office/powerpoint/2010/main" val="4184584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36</a:t>
            </a:fld>
            <a:endParaRPr lang="en-US" altLang="zh-CN" dirty="0"/>
          </a:p>
        </p:txBody>
      </p:sp>
    </p:spTree>
    <p:extLst>
      <p:ext uri="{BB962C8B-B14F-4D97-AF65-F5344CB8AC3E}">
        <p14:creationId xmlns:p14="http://schemas.microsoft.com/office/powerpoint/2010/main" val="426141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各医技科室的检查预约等待时间数据，由集成平台的数据中心进行</a:t>
            </a:r>
            <a:r>
              <a:rPr lang="en-US" altLang="zh-CN" dirty="0" smtClean="0"/>
              <a:t>BI</a:t>
            </a:r>
            <a:r>
              <a:rPr lang="zh-CN" altLang="en-US" dirty="0" smtClean="0"/>
              <a:t>统计分析后，通过集成平台的统一通讯服务，每天以短信的方式通知院长及相关科室管理人员。</a:t>
            </a:r>
            <a:endParaRPr lang="en-US" altLang="zh-CN" dirty="0" smtClean="0"/>
          </a:p>
          <a:p>
            <a:r>
              <a:rPr lang="zh-CN" altLang="en-US" dirty="0" smtClean="0"/>
              <a:t>有某一段时间，放射科预约等候时间较长，等候</a:t>
            </a:r>
            <a:r>
              <a:rPr lang="en-US" altLang="zh-CN" dirty="0" smtClean="0"/>
              <a:t>3</a:t>
            </a:r>
            <a:r>
              <a:rPr lang="zh-CN" altLang="en-US" dirty="0" smtClean="0"/>
              <a:t>－</a:t>
            </a:r>
            <a:r>
              <a:rPr lang="en-US" altLang="zh-CN" dirty="0" smtClean="0"/>
              <a:t>5</a:t>
            </a:r>
            <a:r>
              <a:rPr lang="zh-CN" altLang="en-US" dirty="0" smtClean="0"/>
              <a:t>天的患者人数比例相当多。考虑到很多患者由外地来京就医，部分疾病需要快速给出放射检查结果作为诊断依据，院内要求放射科对数据进行分析，分析是否有优化流程、缩短等候时长的手段。放射科进行了一系列调整之后，从</a:t>
            </a:r>
            <a:r>
              <a:rPr lang="en-US" altLang="zh-CN" dirty="0" smtClean="0"/>
              <a:t>2013</a:t>
            </a:r>
            <a:r>
              <a:rPr lang="zh-CN" altLang="en-US" dirty="0" smtClean="0"/>
              <a:t>年</a:t>
            </a:r>
            <a:r>
              <a:rPr lang="en-US" altLang="zh-CN" dirty="0" smtClean="0"/>
              <a:t>7</a:t>
            </a:r>
            <a:r>
              <a:rPr lang="zh-CN" altLang="en-US" dirty="0" smtClean="0"/>
              <a:t>月到</a:t>
            </a:r>
            <a:r>
              <a:rPr lang="en-US" altLang="zh-CN" dirty="0" smtClean="0"/>
              <a:t>11</a:t>
            </a:r>
            <a:r>
              <a:rPr lang="zh-CN" altLang="en-US" dirty="0" smtClean="0"/>
              <a:t>月，平均等候时长渐渐变短。</a:t>
            </a:r>
          </a:p>
          <a:p>
            <a:endParaRPr lang="zh-CN" altLang="en-US" dirty="0"/>
          </a:p>
        </p:txBody>
      </p:sp>
      <p:sp>
        <p:nvSpPr>
          <p:cNvPr id="4" name="灯片编号占位符 3"/>
          <p:cNvSpPr>
            <a:spLocks noGrp="1"/>
          </p:cNvSpPr>
          <p:nvPr>
            <p:ph type="sldNum" sz="quarter" idx="10"/>
          </p:nvPr>
        </p:nvSpPr>
        <p:spPr/>
        <p:txBody>
          <a:bodyPr/>
          <a:lstStyle/>
          <a:p>
            <a:fld id="{D7882794-BE79-48E5-B624-36021F0A7567}" type="slidenum">
              <a:rPr lang="zh-CN" altLang="en-US" smtClean="0"/>
              <a:t>37</a:t>
            </a:fld>
            <a:endParaRPr lang="zh-CN" altLang="en-US"/>
          </a:p>
        </p:txBody>
      </p:sp>
    </p:spTree>
    <p:extLst>
      <p:ext uri="{BB962C8B-B14F-4D97-AF65-F5344CB8AC3E}">
        <p14:creationId xmlns:p14="http://schemas.microsoft.com/office/powerpoint/2010/main" val="34233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extLst/>
        </p:spPr>
        <p:txBody>
          <a:bodyPr wrap="square" numCol="1" anchor="t" anchorCtr="0" compatLnSpc="1">
            <a:prstTxWarp prst="textNoShape">
              <a:avLst/>
            </a:prstTxWarp>
            <a:normAutofit fontScale="55000" lnSpcReduction="20000"/>
          </a:bodyPr>
          <a:lstStyle/>
          <a:p>
            <a:pPr>
              <a:defRPr/>
            </a:pPr>
            <a:r>
              <a:rPr lang="zh-CN" altLang="en-US" sz="1700" dirty="0">
                <a:latin typeface="微软雅黑" panose="020B0503020204020204" pitchFamily="34" charset="-122"/>
                <a:ea typeface="微软雅黑" panose="020B0503020204020204" pitchFamily="34" charset="-122"/>
              </a:rPr>
              <a:t>集成平台建设基础</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标准化工作</a:t>
            </a:r>
            <a:endParaRPr lang="en-US" altLang="zh-CN" sz="1700" dirty="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smtClean="0">
                <a:latin typeface="微软雅黑" panose="020B0503020204020204" pitchFamily="34" charset="-122"/>
                <a:ea typeface="微软雅黑" panose="020B0503020204020204" pitchFamily="34" charset="-122"/>
              </a:rPr>
              <a:t>业务流程标准化</a:t>
            </a:r>
            <a:endParaRPr lang="en-US" altLang="zh-CN"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smtClean="0">
                <a:latin typeface="微软雅黑" panose="020B0503020204020204" pitchFamily="34" charset="-122"/>
                <a:ea typeface="微软雅黑" panose="020B0503020204020204" pitchFamily="34" charset="-122"/>
              </a:rPr>
              <a:t>术语标准化</a:t>
            </a:r>
            <a:endParaRPr lang="en-US" altLang="zh-CN"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smtClean="0">
                <a:latin typeface="微软雅黑" panose="020B0503020204020204" pitchFamily="34" charset="-122"/>
                <a:ea typeface="微软雅黑" panose="020B0503020204020204" pitchFamily="34" charset="-122"/>
              </a:rPr>
              <a:t>数据交换接口标准化</a:t>
            </a:r>
            <a:endParaRPr lang="en-US" altLang="zh-CN" dirty="0" smtClean="0">
              <a:latin typeface="微软雅黑" panose="020B0503020204020204" pitchFamily="34" charset="-122"/>
              <a:ea typeface="微软雅黑" panose="020B0503020204020204" pitchFamily="34" charset="-122"/>
            </a:endParaRPr>
          </a:p>
          <a:p>
            <a:pPr eaLnBrk="1" fontAlgn="ctr" hangingPunct="1">
              <a:defRPr/>
            </a:pPr>
            <a:endParaRPr lang="en-US" altLang="zh-CN" b="1"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序号</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阶段划分</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周期</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参与方</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dirty="0" smtClean="0">
                <a:latin typeface="Arial" panose="020B0604020202020204" pitchFamily="34" charset="0"/>
                <a:ea typeface="微软雅黑" panose="020B0503020204020204" pitchFamily="34" charset="-122"/>
              </a:rPr>
              <a:t>1</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业务规划</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dirty="0" smtClean="0">
                <a:latin typeface="Arial" panose="020B0604020202020204" pitchFamily="34" charset="0"/>
                <a:ea typeface="微软雅黑" panose="020B0503020204020204" pitchFamily="34" charset="-122"/>
              </a:rPr>
              <a:t>8</a:t>
            </a:r>
            <a:r>
              <a:rPr lang="zh-CN" altLang="zh-CN" dirty="0" smtClean="0">
                <a:latin typeface="Arial" panose="020B0604020202020204" pitchFamily="34" charset="0"/>
                <a:ea typeface="微软雅黑" panose="020B0503020204020204" pitchFamily="34" charset="-122"/>
              </a:rPr>
              <a:t>个月：</a:t>
            </a:r>
          </a:p>
          <a:p>
            <a:pPr eaLnBrk="1" fontAlgn="ctr" hangingPunct="1">
              <a:defRPr/>
            </a:pPr>
            <a:r>
              <a:rPr lang="en-US" altLang="zh-CN" dirty="0" smtClean="0">
                <a:latin typeface="Arial" panose="020B0604020202020204" pitchFamily="34" charset="0"/>
                <a:ea typeface="微软雅黑" panose="020B0503020204020204" pitchFamily="34" charset="-122"/>
              </a:rPr>
              <a:t>2011/01</a:t>
            </a:r>
            <a:r>
              <a:rPr lang="zh-CN" altLang="zh-CN"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2011/08</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dirty="0" smtClean="0">
                <a:latin typeface="Arial" panose="020B0604020202020204" pitchFamily="34" charset="0"/>
                <a:ea typeface="微软雅黑" panose="020B0503020204020204" pitchFamily="34" charset="-122"/>
              </a:rPr>
              <a:t>人民医院</a:t>
            </a:r>
            <a:r>
              <a:rPr lang="en-US" altLang="zh-CN" dirty="0" smtClean="0">
                <a:latin typeface="Arial" panose="020B0604020202020204" pitchFamily="34" charset="0"/>
                <a:ea typeface="微软雅黑" panose="020B0503020204020204" pitchFamily="34" charset="-122"/>
              </a:rPr>
              <a:t>/</a:t>
            </a:r>
            <a:r>
              <a:rPr lang="zh-CN" altLang="zh-CN" dirty="0" smtClean="0">
                <a:latin typeface="Arial" panose="020B0604020202020204" pitchFamily="34" charset="0"/>
                <a:ea typeface="微软雅黑" panose="020B0503020204020204" pitchFamily="34" charset="-122"/>
              </a:rPr>
              <a:t>国际医院</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埃森哲</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方正国际</a:t>
            </a:r>
          </a:p>
          <a:p>
            <a:pPr eaLnBrk="1" fontAlgn="ctr" hangingPunct="1">
              <a:defRPr/>
            </a:pPr>
            <a:r>
              <a:rPr lang="en-US" altLang="zh-CN" dirty="0" smtClean="0">
                <a:latin typeface="Arial" panose="020B0604020202020204" pitchFamily="34" charset="0"/>
                <a:ea typeface="微软雅黑" panose="020B0503020204020204" pitchFamily="34" charset="-122"/>
              </a:rPr>
              <a:t>2</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b="1" dirty="0" smtClean="0">
                <a:latin typeface="Arial" panose="020B0604020202020204" pitchFamily="34" charset="0"/>
                <a:ea typeface="微软雅黑" panose="020B0503020204020204" pitchFamily="34" charset="-122"/>
              </a:rPr>
              <a:t>IE</a:t>
            </a:r>
            <a:r>
              <a:rPr lang="zh-CN" altLang="zh-CN" b="1" dirty="0" smtClean="0">
                <a:latin typeface="Arial" panose="020B0604020202020204" pitchFamily="34" charset="0"/>
                <a:ea typeface="微软雅黑" panose="020B0503020204020204" pitchFamily="34" charset="-122"/>
              </a:rPr>
              <a:t>平台产品</a:t>
            </a:r>
            <a:br>
              <a:rPr lang="zh-CN" altLang="zh-CN" b="1" dirty="0" smtClean="0">
                <a:latin typeface="Arial" panose="020B0604020202020204" pitchFamily="34" charset="0"/>
                <a:ea typeface="微软雅黑" panose="020B0503020204020204" pitchFamily="34" charset="-122"/>
              </a:rPr>
            </a:br>
            <a:r>
              <a:rPr lang="zh-CN" altLang="zh-CN" b="1" dirty="0" smtClean="0">
                <a:latin typeface="Arial" panose="020B0604020202020204" pitchFamily="34" charset="0"/>
                <a:ea typeface="微软雅黑" panose="020B0503020204020204" pitchFamily="34" charset="-122"/>
              </a:rPr>
              <a:t>设计</a:t>
            </a:r>
            <a:r>
              <a:rPr lang="en-US" altLang="zh-CN" b="1" dirty="0" smtClean="0">
                <a:latin typeface="Arial" panose="020B0604020202020204" pitchFamily="34" charset="0"/>
                <a:ea typeface="微软雅黑" panose="020B0503020204020204" pitchFamily="34" charset="-122"/>
              </a:rPr>
              <a:t>/</a:t>
            </a:r>
            <a:r>
              <a:rPr lang="zh-CN" altLang="zh-CN" b="1" dirty="0" smtClean="0">
                <a:latin typeface="Arial" panose="020B0604020202020204" pitchFamily="34" charset="0"/>
                <a:ea typeface="微软雅黑" panose="020B0503020204020204" pitchFamily="34" charset="-122"/>
              </a:rPr>
              <a:t>开发</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dirty="0" smtClean="0">
                <a:latin typeface="Arial" panose="020B0604020202020204" pitchFamily="34" charset="0"/>
                <a:ea typeface="微软雅黑" panose="020B0503020204020204" pitchFamily="34" charset="-122"/>
              </a:rPr>
              <a:t>10</a:t>
            </a:r>
            <a:r>
              <a:rPr lang="zh-CN" altLang="zh-CN" dirty="0" smtClean="0">
                <a:latin typeface="Arial" panose="020B0604020202020204" pitchFamily="34" charset="0"/>
                <a:ea typeface="微软雅黑" panose="020B0503020204020204" pitchFamily="34" charset="-122"/>
              </a:rPr>
              <a:t>个月：</a:t>
            </a:r>
          </a:p>
          <a:p>
            <a:pPr eaLnBrk="1" fontAlgn="ctr" hangingPunct="1">
              <a:defRPr/>
            </a:pPr>
            <a:r>
              <a:rPr lang="en-US" altLang="zh-CN" dirty="0" smtClean="0">
                <a:latin typeface="Arial" panose="020B0604020202020204" pitchFamily="34" charset="0"/>
                <a:ea typeface="微软雅黑" panose="020B0503020204020204" pitchFamily="34" charset="-122"/>
              </a:rPr>
              <a:t>2011/09</a:t>
            </a:r>
            <a:r>
              <a:rPr lang="zh-CN" altLang="zh-CN"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2012/06</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dirty="0" smtClean="0">
                <a:latin typeface="Arial" panose="020B0604020202020204" pitchFamily="34" charset="0"/>
                <a:ea typeface="微软雅黑" panose="020B0503020204020204" pitchFamily="34" charset="-122"/>
              </a:rPr>
              <a:t>人民医院</a:t>
            </a:r>
            <a:r>
              <a:rPr lang="en-US" altLang="zh-CN" dirty="0" smtClean="0">
                <a:latin typeface="Arial" panose="020B0604020202020204" pitchFamily="34" charset="0"/>
                <a:ea typeface="微软雅黑" panose="020B0503020204020204" pitchFamily="34" charset="-122"/>
              </a:rPr>
              <a:t>/</a:t>
            </a:r>
            <a:r>
              <a:rPr lang="zh-CN" altLang="zh-CN" dirty="0" smtClean="0">
                <a:latin typeface="Arial" panose="020B0604020202020204" pitchFamily="34" charset="0"/>
                <a:ea typeface="微软雅黑" panose="020B0503020204020204" pitchFamily="34" charset="-122"/>
              </a:rPr>
              <a:t>国际医院</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方正国际</a:t>
            </a:r>
          </a:p>
          <a:p>
            <a:pPr eaLnBrk="1" fontAlgn="ctr" hangingPunct="1">
              <a:defRPr/>
            </a:pPr>
            <a:r>
              <a:rPr lang="en-US" altLang="zh-CN" dirty="0" smtClean="0">
                <a:latin typeface="Arial" panose="020B0604020202020204" pitchFamily="34" charset="0"/>
                <a:ea typeface="微软雅黑" panose="020B0503020204020204" pitchFamily="34" charset="-122"/>
              </a:rPr>
              <a:t>3</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供应商</a:t>
            </a:r>
            <a:br>
              <a:rPr lang="zh-CN" altLang="zh-CN" b="1" dirty="0" smtClean="0">
                <a:latin typeface="Arial" panose="020B0604020202020204" pitchFamily="34" charset="0"/>
                <a:ea typeface="微软雅黑" panose="020B0503020204020204" pitchFamily="34" charset="-122"/>
              </a:rPr>
            </a:br>
            <a:r>
              <a:rPr lang="zh-CN" altLang="zh-CN" b="1" dirty="0" smtClean="0">
                <a:latin typeface="Arial" panose="020B0604020202020204" pitchFamily="34" charset="0"/>
                <a:ea typeface="微软雅黑" panose="020B0503020204020204" pitchFamily="34" charset="-122"/>
              </a:rPr>
              <a:t>集成开发</a:t>
            </a:r>
            <a:r>
              <a:rPr lang="en-US" altLang="zh-CN" b="1" dirty="0" smtClean="0">
                <a:latin typeface="Arial" panose="020B0604020202020204" pitchFamily="34" charset="0"/>
                <a:ea typeface="微软雅黑" panose="020B0503020204020204" pitchFamily="34" charset="-122"/>
              </a:rPr>
              <a:t>/</a:t>
            </a:r>
            <a:r>
              <a:rPr lang="zh-CN" altLang="zh-CN" b="1" dirty="0" smtClean="0">
                <a:latin typeface="Arial" panose="020B0604020202020204" pitchFamily="34" charset="0"/>
                <a:ea typeface="微软雅黑" panose="020B0503020204020204" pitchFamily="34" charset="-122"/>
              </a:rPr>
              <a:t>测试</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dirty="0" smtClean="0">
                <a:latin typeface="Arial" panose="020B0604020202020204" pitchFamily="34" charset="0"/>
                <a:ea typeface="微软雅黑" panose="020B0503020204020204" pitchFamily="34" charset="-122"/>
              </a:rPr>
              <a:t>8</a:t>
            </a:r>
            <a:r>
              <a:rPr lang="zh-CN" altLang="zh-CN" dirty="0" smtClean="0">
                <a:latin typeface="Arial" panose="020B0604020202020204" pitchFamily="34" charset="0"/>
                <a:ea typeface="微软雅黑" panose="020B0503020204020204" pitchFamily="34" charset="-122"/>
              </a:rPr>
              <a:t>个月：</a:t>
            </a:r>
          </a:p>
          <a:p>
            <a:pPr eaLnBrk="1" fontAlgn="ctr" hangingPunct="1">
              <a:defRPr/>
            </a:pPr>
            <a:r>
              <a:rPr lang="en-US" altLang="zh-CN" dirty="0" smtClean="0">
                <a:latin typeface="Arial" panose="020B0604020202020204" pitchFamily="34" charset="0"/>
                <a:ea typeface="微软雅黑" panose="020B0503020204020204" pitchFamily="34" charset="-122"/>
              </a:rPr>
              <a:t>2012/06</a:t>
            </a:r>
            <a:r>
              <a:rPr lang="zh-CN" altLang="zh-CN"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2013/1</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dirty="0" smtClean="0">
                <a:latin typeface="Arial" panose="020B0604020202020204" pitchFamily="34" charset="0"/>
                <a:ea typeface="微软雅黑" panose="020B0503020204020204" pitchFamily="34" charset="-122"/>
              </a:rPr>
              <a:t>各业务系统供应商</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方正国际</a:t>
            </a:r>
          </a:p>
          <a:p>
            <a:pPr eaLnBrk="1" fontAlgn="ctr" hangingPunct="1">
              <a:defRPr/>
            </a:pPr>
            <a:r>
              <a:rPr lang="en-US" altLang="zh-CN" dirty="0" smtClean="0">
                <a:latin typeface="Arial" panose="020B0604020202020204" pitchFamily="34" charset="0"/>
                <a:ea typeface="微软雅黑" panose="020B0503020204020204" pitchFamily="34" charset="-122"/>
              </a:rPr>
              <a:t>4</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b="1" dirty="0" smtClean="0">
                <a:latin typeface="Arial" panose="020B0604020202020204" pitchFamily="34" charset="0"/>
                <a:ea typeface="微软雅黑" panose="020B0503020204020204" pitchFamily="34" charset="-122"/>
              </a:rPr>
              <a:t>上线实施</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en-US" altLang="zh-CN" dirty="0" smtClean="0">
                <a:latin typeface="Arial" panose="020B0604020202020204" pitchFamily="34" charset="0"/>
                <a:ea typeface="微软雅黑" panose="020B0503020204020204" pitchFamily="34" charset="-122"/>
              </a:rPr>
              <a:t>7</a:t>
            </a:r>
            <a:r>
              <a:rPr lang="zh-CN" altLang="zh-CN" dirty="0" smtClean="0">
                <a:latin typeface="Arial" panose="020B0604020202020204" pitchFamily="34" charset="0"/>
                <a:ea typeface="微软雅黑" panose="020B0503020204020204" pitchFamily="34" charset="-122"/>
              </a:rPr>
              <a:t>个月</a:t>
            </a:r>
          </a:p>
          <a:p>
            <a:pPr eaLnBrk="1" fontAlgn="ctr" hangingPunct="1">
              <a:defRPr/>
            </a:pPr>
            <a:r>
              <a:rPr lang="en-US" altLang="zh-CN" dirty="0" smtClean="0">
                <a:latin typeface="Arial" panose="020B0604020202020204" pitchFamily="34" charset="0"/>
                <a:ea typeface="微软雅黑" panose="020B0503020204020204" pitchFamily="34" charset="-122"/>
              </a:rPr>
              <a:t>2012/11</a:t>
            </a:r>
            <a:r>
              <a:rPr lang="zh-CN" altLang="zh-CN" dirty="0" smtClean="0">
                <a:latin typeface="Arial" panose="020B0604020202020204" pitchFamily="34" charset="0"/>
                <a:ea typeface="微软雅黑" panose="020B0503020204020204" pitchFamily="34" charset="-122"/>
              </a:rPr>
              <a:t>～</a:t>
            </a:r>
            <a:r>
              <a:rPr lang="en-US" altLang="zh-CN" dirty="0" smtClean="0">
                <a:latin typeface="Arial" panose="020B0604020202020204" pitchFamily="34" charset="0"/>
                <a:ea typeface="微软雅黑" panose="020B0503020204020204" pitchFamily="34" charset="-122"/>
              </a:rPr>
              <a:t>2013/05</a:t>
            </a:r>
            <a:endParaRPr lang="zh-CN" altLang="zh-CN" dirty="0" smtClean="0">
              <a:latin typeface="Arial" panose="020B0604020202020204" pitchFamily="34" charset="0"/>
              <a:ea typeface="微软雅黑" panose="020B0503020204020204" pitchFamily="34" charset="-122"/>
            </a:endParaRPr>
          </a:p>
          <a:p>
            <a:pPr eaLnBrk="1" fontAlgn="ctr" hangingPunct="1">
              <a:defRPr/>
            </a:pPr>
            <a:r>
              <a:rPr lang="zh-CN" altLang="zh-CN" dirty="0" smtClean="0">
                <a:latin typeface="Arial" panose="020B0604020202020204" pitchFamily="34" charset="0"/>
                <a:ea typeface="微软雅黑" panose="020B0503020204020204" pitchFamily="34" charset="-122"/>
              </a:rPr>
              <a:t>人民医院</a:t>
            </a:r>
            <a:r>
              <a:rPr lang="en-US" altLang="zh-CN" dirty="0" smtClean="0">
                <a:latin typeface="Arial" panose="020B0604020202020204" pitchFamily="34" charset="0"/>
                <a:ea typeface="微软雅黑" panose="020B0503020204020204" pitchFamily="34" charset="-122"/>
              </a:rPr>
              <a:t>/</a:t>
            </a:r>
            <a:r>
              <a:rPr lang="zh-CN" altLang="zh-CN" dirty="0" smtClean="0">
                <a:latin typeface="Arial" panose="020B0604020202020204" pitchFamily="34" charset="0"/>
                <a:ea typeface="微软雅黑" panose="020B0503020204020204" pitchFamily="34" charset="-122"/>
              </a:rPr>
              <a:t>国际医院</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各业务系统供应商</a:t>
            </a:r>
            <a:br>
              <a:rPr lang="zh-CN" altLang="zh-CN" dirty="0" smtClean="0">
                <a:latin typeface="Arial" panose="020B0604020202020204" pitchFamily="34" charset="0"/>
                <a:ea typeface="微软雅黑" panose="020B0503020204020204" pitchFamily="34" charset="-122"/>
              </a:rPr>
            </a:br>
            <a:r>
              <a:rPr lang="zh-CN" altLang="zh-CN" dirty="0" smtClean="0">
                <a:latin typeface="Arial" panose="020B0604020202020204" pitchFamily="34" charset="0"/>
                <a:ea typeface="微软雅黑" panose="020B0503020204020204" pitchFamily="34" charset="-122"/>
              </a:rPr>
              <a:t>方正国际</a:t>
            </a:r>
          </a:p>
          <a:p>
            <a:pPr>
              <a:defRPr/>
            </a:pPr>
            <a:endParaRPr lang="zh-CN" altLang="en-US" dirty="0"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90CC2F97-0A06-4FAE-93DC-783D8167B729}" type="slidenum">
              <a:rPr lang="zh-CN" altLang="en-US" sz="1300"/>
              <a:pPr/>
              <a:t>40</a:t>
            </a:fld>
            <a:endParaRPr lang="en-US" altLang="zh-CN" sz="1300"/>
          </a:p>
        </p:txBody>
      </p:sp>
    </p:spTree>
    <p:extLst>
      <p:ext uri="{BB962C8B-B14F-4D97-AF65-F5344CB8AC3E}">
        <p14:creationId xmlns:p14="http://schemas.microsoft.com/office/powerpoint/2010/main" val="3374508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Wingdings" panose="05000000000000000000" pitchFamily="2" charset="2"/>
              <a:buChar char="n"/>
            </a:pPr>
            <a:r>
              <a:rPr lang="zh-CN" altLang="en-US" smtClean="0">
                <a:latin typeface="微软雅黑" panose="020B0503020204020204" pitchFamily="34" charset="-122"/>
                <a:ea typeface="微软雅黑" panose="020B0503020204020204" pitchFamily="34" charset="-122"/>
              </a:rPr>
              <a:t>业务处理流程规范化</a:t>
            </a:r>
            <a:endParaRPr lang="en-US" altLang="zh-CN" smtClean="0">
              <a:latin typeface="微软雅黑" panose="020B0503020204020204" pitchFamily="34" charset="-122"/>
              <a:ea typeface="微软雅黑" panose="020B0503020204020204" pitchFamily="34" charset="-122"/>
            </a:endParaRPr>
          </a:p>
          <a:p>
            <a:pPr>
              <a:buFont typeface="Wingdings" panose="05000000000000000000" pitchFamily="2" charset="2"/>
              <a:buChar char="n"/>
            </a:pPr>
            <a:r>
              <a:rPr lang="en-US" altLang="zh-CN" smtClean="0">
                <a:latin typeface="微软雅黑" panose="020B0503020204020204" pitchFamily="34" charset="-122"/>
                <a:ea typeface="微软雅黑" panose="020B0503020204020204" pitchFamily="34" charset="-122"/>
              </a:rPr>
              <a:t>ASIS</a:t>
            </a:r>
            <a:r>
              <a:rPr lang="zh-CN" altLang="en-US" smtClean="0">
                <a:latin typeface="微软雅黑" panose="020B0503020204020204" pitchFamily="34" charset="-122"/>
                <a:ea typeface="微软雅黑" panose="020B0503020204020204" pitchFamily="34" charset="-122"/>
              </a:rPr>
              <a:t>接口</a:t>
            </a:r>
            <a:r>
              <a:rPr lang="en-US" altLang="zh-CN" smtClean="0">
                <a:latin typeface="微软雅黑" panose="020B0503020204020204" pitchFamily="34" charset="-122"/>
                <a:ea typeface="微软雅黑" panose="020B0503020204020204" pitchFamily="34" charset="-122"/>
              </a:rPr>
              <a:t>271</a:t>
            </a:r>
            <a:r>
              <a:rPr lang="zh-CN" altLang="en-US" smtClean="0">
                <a:latin typeface="微软雅黑" panose="020B0503020204020204" pitchFamily="34" charset="-122"/>
                <a:ea typeface="微软雅黑" panose="020B0503020204020204" pitchFamily="34" charset="-122"/>
              </a:rPr>
              <a:t>个 </a:t>
            </a:r>
            <a:endParaRPr lang="en-US" altLang="zh-CN" smtClean="0">
              <a:latin typeface="微软雅黑" panose="020B0503020204020204" pitchFamily="34" charset="-122"/>
              <a:ea typeface="微软雅黑" panose="020B0503020204020204" pitchFamily="34" charset="-122"/>
            </a:endParaRPr>
          </a:p>
          <a:p>
            <a:r>
              <a:rPr lang="en-US" altLang="zh-CN" sz="1500" b="1">
                <a:latin typeface="微软雅黑" panose="020B0503020204020204" pitchFamily="34" charset="-122"/>
                <a:ea typeface="微软雅黑" panose="020B0503020204020204" pitchFamily="34" charset="-122"/>
                <a:sym typeface="Wingdings" panose="05000000000000000000" pitchFamily="2" charset="2"/>
              </a:rPr>
              <a:t></a:t>
            </a:r>
            <a:r>
              <a:rPr lang="en-US" altLang="zh-CN"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mtClean="0">
                <a:latin typeface="微软雅黑" panose="020B0503020204020204" pitchFamily="34" charset="-122"/>
                <a:ea typeface="微软雅黑" panose="020B0503020204020204" pitchFamily="34" charset="-122"/>
              </a:rPr>
              <a:t>105</a:t>
            </a:r>
            <a:r>
              <a:rPr lang="zh-CN" altLang="en-US" smtClean="0">
                <a:latin typeface="微软雅黑" panose="020B0503020204020204" pitchFamily="34" charset="-122"/>
                <a:ea typeface="微软雅黑" panose="020B0503020204020204" pitchFamily="34" charset="-122"/>
              </a:rPr>
              <a:t>个业务服务</a:t>
            </a:r>
            <a:endParaRPr lang="en-US" altLang="zh-CN" smtClean="0">
              <a:latin typeface="微软雅黑" panose="020B0503020204020204" pitchFamily="34" charset="-122"/>
              <a:ea typeface="微软雅黑" panose="020B0503020204020204" pitchFamily="34" charset="-122"/>
            </a:endParaRPr>
          </a:p>
          <a:p>
            <a:r>
              <a:rPr lang="en-US" altLang="zh-CN" sz="1500" b="1">
                <a:latin typeface="微软雅黑" panose="020B0503020204020204" pitchFamily="34" charset="-122"/>
                <a:ea typeface="微软雅黑" panose="020B0503020204020204" pitchFamily="34" charset="-122"/>
                <a:sym typeface="Wingdings" panose="05000000000000000000" pitchFamily="2" charset="2"/>
              </a:rPr>
              <a:t></a:t>
            </a:r>
            <a:r>
              <a:rPr lang="en-US" altLang="zh-CN"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mtClean="0">
                <a:latin typeface="微软雅黑" panose="020B0503020204020204" pitchFamily="34" charset="-122"/>
                <a:ea typeface="微软雅黑" panose="020B0503020204020204" pitchFamily="34" charset="-122"/>
              </a:rPr>
              <a:t>67</a:t>
            </a:r>
            <a:r>
              <a:rPr lang="zh-CN" altLang="en-US" smtClean="0">
                <a:latin typeface="微软雅黑" panose="020B0503020204020204" pitchFamily="34" charset="-122"/>
                <a:ea typeface="微软雅黑" panose="020B0503020204020204" pitchFamily="34" charset="-122"/>
              </a:rPr>
              <a:t>个术语服务</a:t>
            </a:r>
            <a:endParaRPr lang="en-US" altLang="zh-CN" smtClean="0">
              <a:latin typeface="微软雅黑" panose="020B0503020204020204" pitchFamily="34" charset="-122"/>
              <a:ea typeface="微软雅黑" panose="020B0503020204020204" pitchFamily="34" charset="-122"/>
            </a:endParaRPr>
          </a:p>
          <a:p>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149C16D5-E579-4EDD-9AAA-DAF7431717BB}" type="slidenum">
              <a:rPr lang="zh-CN" altLang="en-US" sz="1300"/>
              <a:pPr/>
              <a:t>42</a:t>
            </a:fld>
            <a:endParaRPr lang="en-US" altLang="zh-CN" sz="1300"/>
          </a:p>
        </p:txBody>
      </p:sp>
    </p:spTree>
    <p:extLst>
      <p:ext uri="{BB962C8B-B14F-4D97-AF65-F5344CB8AC3E}">
        <p14:creationId xmlns:p14="http://schemas.microsoft.com/office/powerpoint/2010/main" val="230699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8B1D5E65-B273-4AE4-B6BD-F03232A18B3E}" type="slidenum">
              <a:rPr lang="zh-CN" altLang="en-US" sz="1300"/>
              <a:pPr/>
              <a:t>43</a:t>
            </a:fld>
            <a:endParaRPr lang="en-US" altLang="zh-CN" sz="1300"/>
          </a:p>
        </p:txBody>
      </p:sp>
    </p:spTree>
    <p:extLst>
      <p:ext uri="{BB962C8B-B14F-4D97-AF65-F5344CB8AC3E}">
        <p14:creationId xmlns:p14="http://schemas.microsoft.com/office/powerpoint/2010/main" val="194292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3</a:t>
            </a:fld>
            <a:endParaRPr lang="en-US" altLang="zh-CN" dirty="0"/>
          </a:p>
        </p:txBody>
      </p:sp>
    </p:spTree>
    <p:extLst>
      <p:ext uri="{BB962C8B-B14F-4D97-AF65-F5344CB8AC3E}">
        <p14:creationId xmlns:p14="http://schemas.microsoft.com/office/powerpoint/2010/main" val="2381379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98AAFB2E-759C-4E20-AF1C-FDB96BA30D86}" type="slidenum">
              <a:rPr lang="zh-CN" altLang="en-US" sz="1300"/>
              <a:pPr/>
              <a:t>44</a:t>
            </a:fld>
            <a:endParaRPr lang="en-US" altLang="zh-CN" sz="1300"/>
          </a:p>
        </p:txBody>
      </p:sp>
    </p:spTree>
    <p:extLst>
      <p:ext uri="{BB962C8B-B14F-4D97-AF65-F5344CB8AC3E}">
        <p14:creationId xmlns:p14="http://schemas.microsoft.com/office/powerpoint/2010/main" val="1757598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46</a:t>
            </a:fld>
            <a:endParaRPr lang="en-US" altLang="zh-CN" dirty="0"/>
          </a:p>
        </p:txBody>
      </p:sp>
    </p:spTree>
    <p:extLst>
      <p:ext uri="{BB962C8B-B14F-4D97-AF65-F5344CB8AC3E}">
        <p14:creationId xmlns:p14="http://schemas.microsoft.com/office/powerpoint/2010/main" val="2010586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47</a:t>
            </a:fld>
            <a:endParaRPr lang="en-US" altLang="zh-CN" dirty="0"/>
          </a:p>
        </p:txBody>
      </p:sp>
    </p:spTree>
    <p:extLst>
      <p:ext uri="{BB962C8B-B14F-4D97-AF65-F5344CB8AC3E}">
        <p14:creationId xmlns:p14="http://schemas.microsoft.com/office/powerpoint/2010/main" val="320064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方正</a:t>
            </a:r>
            <a:r>
              <a:rPr lang="en-US" altLang="zh-CN" dirty="0" smtClean="0"/>
              <a:t>CDR</a:t>
            </a:r>
            <a:r>
              <a:rPr lang="zh-CN" altLang="en-US" dirty="0" smtClean="0"/>
              <a:t>产品可以支持跨医疗机构集团化医院应用</a:t>
            </a:r>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4</a:t>
            </a:fld>
            <a:endParaRPr lang="en-US" altLang="zh-CN" dirty="0"/>
          </a:p>
        </p:txBody>
      </p:sp>
    </p:spTree>
    <p:extLst>
      <p:ext uri="{BB962C8B-B14F-4D97-AF65-F5344CB8AC3E}">
        <p14:creationId xmlns:p14="http://schemas.microsoft.com/office/powerpoint/2010/main" val="48212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方正</a:t>
            </a:r>
            <a:r>
              <a:rPr lang="en-US" altLang="zh-CN" dirty="0" smtClean="0"/>
              <a:t>CDR</a:t>
            </a:r>
            <a:r>
              <a:rPr lang="zh-CN" altLang="en-US" dirty="0" smtClean="0"/>
              <a:t>产品可以支持跨医疗机构集团化医院应用</a:t>
            </a:r>
            <a:endParaRPr lang="zh-CN" altLang="en-US" dirty="0"/>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5</a:t>
            </a:fld>
            <a:endParaRPr lang="en-US" altLang="zh-CN" dirty="0"/>
          </a:p>
        </p:txBody>
      </p:sp>
    </p:spTree>
    <p:extLst>
      <p:ext uri="{BB962C8B-B14F-4D97-AF65-F5344CB8AC3E}">
        <p14:creationId xmlns:p14="http://schemas.microsoft.com/office/powerpoint/2010/main" val="146131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2011</a:t>
            </a:r>
            <a:r>
              <a:rPr lang="zh-CN" altLang="en-US" smtClean="0"/>
              <a:t>年的规划</a:t>
            </a:r>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21F01426-7E20-418B-83C5-F8B2511E935F}" type="slidenum">
              <a:rPr lang="zh-CN" altLang="en-US" sz="1300"/>
              <a:pPr/>
              <a:t>8</a:t>
            </a:fld>
            <a:endParaRPr lang="en-US" altLang="zh-CN" sz="1300"/>
          </a:p>
        </p:txBody>
      </p:sp>
    </p:spTree>
    <p:extLst>
      <p:ext uri="{BB962C8B-B14F-4D97-AF65-F5344CB8AC3E}">
        <p14:creationId xmlns:p14="http://schemas.microsoft.com/office/powerpoint/2010/main" val="41745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C63C86-4046-4D52-A2C7-E3CF31F98764}" type="slidenum">
              <a:rPr lang="zh-CN" altLang="en-US" smtClean="0"/>
              <a:pPr/>
              <a:t>10</a:t>
            </a:fld>
            <a:endParaRPr lang="en-US" altLang="zh-CN" dirty="0"/>
          </a:p>
        </p:txBody>
      </p:sp>
    </p:spTree>
    <p:extLst>
      <p:ext uri="{BB962C8B-B14F-4D97-AF65-F5344CB8AC3E}">
        <p14:creationId xmlns:p14="http://schemas.microsoft.com/office/powerpoint/2010/main" val="90743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900">
                <a:solidFill>
                  <a:schemeClr val="tx1"/>
                </a:solidFill>
                <a:latin typeface="Times New Roman" panose="02020603050405020304" pitchFamily="18" charset="0"/>
                <a:ea typeface="宋体" panose="02010600030101010101" pitchFamily="2" charset="-122"/>
              </a:defRPr>
            </a:lvl1pPr>
            <a:lvl2pPr marL="804838" indent="-309553">
              <a:defRPr kumimoji="1" sz="3900">
                <a:solidFill>
                  <a:schemeClr val="tx1"/>
                </a:solidFill>
                <a:latin typeface="Times New Roman" panose="02020603050405020304" pitchFamily="18" charset="0"/>
                <a:ea typeface="宋体" panose="02010600030101010101" pitchFamily="2" charset="-122"/>
              </a:defRPr>
            </a:lvl2pPr>
            <a:lvl3pPr marL="1238212" indent="-247642">
              <a:defRPr kumimoji="1" sz="3900">
                <a:solidFill>
                  <a:schemeClr val="tx1"/>
                </a:solidFill>
                <a:latin typeface="Times New Roman" panose="02020603050405020304" pitchFamily="18" charset="0"/>
                <a:ea typeface="宋体" panose="02010600030101010101" pitchFamily="2" charset="-122"/>
              </a:defRPr>
            </a:lvl3pPr>
            <a:lvl4pPr marL="1733497" indent="-247642">
              <a:defRPr kumimoji="1" sz="3900">
                <a:solidFill>
                  <a:schemeClr val="tx1"/>
                </a:solidFill>
                <a:latin typeface="Times New Roman" panose="02020603050405020304" pitchFamily="18" charset="0"/>
                <a:ea typeface="宋体" panose="02010600030101010101" pitchFamily="2" charset="-122"/>
              </a:defRPr>
            </a:lvl4pPr>
            <a:lvl5pPr marL="2228781" indent="-247642">
              <a:defRPr kumimoji="1" sz="3900">
                <a:solidFill>
                  <a:schemeClr val="tx1"/>
                </a:solidFill>
                <a:latin typeface="Times New Roman" panose="02020603050405020304" pitchFamily="18" charset="0"/>
                <a:ea typeface="宋体" panose="02010600030101010101" pitchFamily="2" charset="-122"/>
              </a:defRPr>
            </a:lvl5pPr>
            <a:lvl6pPr marL="272406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6pPr>
            <a:lvl7pPr marL="3219351"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7pPr>
            <a:lvl8pPr marL="3714636"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8pPr>
            <a:lvl9pPr marL="4209920" indent="-247642" eaLnBrk="0" fontAlgn="base" hangingPunct="0">
              <a:spcBef>
                <a:spcPct val="0"/>
              </a:spcBef>
              <a:spcAft>
                <a:spcPct val="0"/>
              </a:spcAft>
              <a:defRPr kumimoji="1" sz="3900">
                <a:solidFill>
                  <a:schemeClr val="tx1"/>
                </a:solidFill>
                <a:latin typeface="Times New Roman" panose="02020603050405020304" pitchFamily="18" charset="0"/>
                <a:ea typeface="宋体" panose="02010600030101010101" pitchFamily="2" charset="-122"/>
              </a:defRPr>
            </a:lvl9pPr>
          </a:lstStyle>
          <a:p>
            <a:fld id="{0AD2CE38-4F75-464D-AD27-DEEBAC8E56E0}" type="slidenum">
              <a:rPr lang="zh-CN" altLang="en-US" sz="1300"/>
              <a:pPr/>
              <a:t>11</a:t>
            </a:fld>
            <a:endParaRPr lang="en-US" altLang="zh-CN" sz="1300"/>
          </a:p>
        </p:txBody>
      </p:sp>
    </p:spTree>
    <p:extLst>
      <p:ext uri="{BB962C8B-B14F-4D97-AF65-F5344CB8AC3E}">
        <p14:creationId xmlns:p14="http://schemas.microsoft.com/office/powerpoint/2010/main" val="2189605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、交互实时、</a:t>
            </a:r>
            <a:r>
              <a:rPr lang="en-US" altLang="zh-CN" smtClean="0"/>
              <a:t>ETL</a:t>
            </a:r>
            <a:r>
              <a:rPr lang="zh-CN" altLang="en-US" smtClean="0"/>
              <a:t>定时</a:t>
            </a:r>
            <a:endParaRPr lang="en-US" altLang="zh-CN" smtClean="0"/>
          </a:p>
          <a:p>
            <a:r>
              <a:rPr lang="en-US" altLang="zh-CN" smtClean="0"/>
              <a:t>2</a:t>
            </a:r>
            <a:r>
              <a:rPr lang="zh-CN" altLang="en-US" smtClean="0"/>
              <a:t>、电子数据</a:t>
            </a:r>
            <a:endParaRPr lang="en-US" altLang="zh-CN" smtClean="0"/>
          </a:p>
          <a:p>
            <a:r>
              <a:rPr lang="en-US" altLang="zh-CN" smtClean="0"/>
              <a:t>3</a:t>
            </a:r>
            <a:r>
              <a:rPr lang="zh-CN" altLang="en-US" smtClean="0"/>
              <a:t>、纸质扫描</a:t>
            </a:r>
            <a:endParaRPr lang="en-US" altLang="zh-CN" smtClean="0"/>
          </a:p>
          <a:p>
            <a:r>
              <a:rPr lang="en-US" altLang="zh-CN" smtClean="0"/>
              <a:t>4</a:t>
            </a:r>
            <a:r>
              <a:rPr lang="zh-CN" altLang="en-US" smtClean="0"/>
              <a:t>、虚拟打印</a:t>
            </a:r>
            <a:endParaRPr lang="en-US" altLang="zh-CN"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黑体" pitchFamily="49" charset="-122"/>
              </a:defRPr>
            </a:lvl1pPr>
            <a:lvl2pPr marL="804838" indent="-309553">
              <a:defRPr>
                <a:solidFill>
                  <a:schemeClr val="tx1"/>
                </a:solidFill>
                <a:latin typeface="Arial" pitchFamily="34" charset="0"/>
                <a:ea typeface="黑体" pitchFamily="49" charset="-122"/>
              </a:defRPr>
            </a:lvl2pPr>
            <a:lvl3pPr marL="1238212" indent="-247642">
              <a:defRPr>
                <a:solidFill>
                  <a:schemeClr val="tx1"/>
                </a:solidFill>
                <a:latin typeface="Arial" pitchFamily="34" charset="0"/>
                <a:ea typeface="黑体" pitchFamily="49" charset="-122"/>
              </a:defRPr>
            </a:lvl3pPr>
            <a:lvl4pPr marL="1733497" indent="-247642">
              <a:defRPr>
                <a:solidFill>
                  <a:schemeClr val="tx1"/>
                </a:solidFill>
                <a:latin typeface="Arial" pitchFamily="34" charset="0"/>
                <a:ea typeface="黑体" pitchFamily="49" charset="-122"/>
              </a:defRPr>
            </a:lvl4pPr>
            <a:lvl5pPr marL="2228781" indent="-247642">
              <a:defRPr>
                <a:solidFill>
                  <a:schemeClr val="tx1"/>
                </a:solidFill>
                <a:latin typeface="Arial" pitchFamily="34" charset="0"/>
                <a:ea typeface="黑体" pitchFamily="49" charset="-122"/>
              </a:defRPr>
            </a:lvl5pPr>
            <a:lvl6pPr marL="2724066" indent="-247642" eaLnBrk="0" fontAlgn="base" hangingPunct="0">
              <a:spcBef>
                <a:spcPct val="0"/>
              </a:spcBef>
              <a:spcAft>
                <a:spcPct val="0"/>
              </a:spcAft>
              <a:defRPr>
                <a:solidFill>
                  <a:schemeClr val="tx1"/>
                </a:solidFill>
                <a:latin typeface="Arial" pitchFamily="34" charset="0"/>
                <a:ea typeface="黑体" pitchFamily="49" charset="-122"/>
              </a:defRPr>
            </a:lvl6pPr>
            <a:lvl7pPr marL="3219351" indent="-247642" eaLnBrk="0" fontAlgn="base" hangingPunct="0">
              <a:spcBef>
                <a:spcPct val="0"/>
              </a:spcBef>
              <a:spcAft>
                <a:spcPct val="0"/>
              </a:spcAft>
              <a:defRPr>
                <a:solidFill>
                  <a:schemeClr val="tx1"/>
                </a:solidFill>
                <a:latin typeface="Arial" pitchFamily="34" charset="0"/>
                <a:ea typeface="黑体" pitchFamily="49" charset="-122"/>
              </a:defRPr>
            </a:lvl7pPr>
            <a:lvl8pPr marL="3714636" indent="-247642" eaLnBrk="0" fontAlgn="base" hangingPunct="0">
              <a:spcBef>
                <a:spcPct val="0"/>
              </a:spcBef>
              <a:spcAft>
                <a:spcPct val="0"/>
              </a:spcAft>
              <a:defRPr>
                <a:solidFill>
                  <a:schemeClr val="tx1"/>
                </a:solidFill>
                <a:latin typeface="Arial" pitchFamily="34" charset="0"/>
                <a:ea typeface="黑体" pitchFamily="49" charset="-122"/>
              </a:defRPr>
            </a:lvl8pPr>
            <a:lvl9pPr marL="4209920" indent="-247642" eaLnBrk="0" fontAlgn="base" hangingPunct="0">
              <a:spcBef>
                <a:spcPct val="0"/>
              </a:spcBef>
              <a:spcAft>
                <a:spcPct val="0"/>
              </a:spcAft>
              <a:defRPr>
                <a:solidFill>
                  <a:schemeClr val="tx1"/>
                </a:solidFill>
                <a:latin typeface="Arial" pitchFamily="34" charset="0"/>
                <a:ea typeface="黑体" pitchFamily="49" charset="-122"/>
              </a:defRPr>
            </a:lvl9pPr>
          </a:lstStyle>
          <a:p>
            <a:fld id="{CE7499B3-A734-4D49-A58F-D715F6B5DDDB}" type="slidenum">
              <a:rPr lang="zh-CN" altLang="en-US" smtClean="0"/>
              <a:pPr/>
              <a:t>13</a:t>
            </a:fld>
            <a:endParaRPr lang="zh-CN" altLang="en-US" smtClean="0"/>
          </a:p>
        </p:txBody>
      </p:sp>
    </p:spTree>
    <p:extLst>
      <p:ext uri="{BB962C8B-B14F-4D97-AF65-F5344CB8AC3E}">
        <p14:creationId xmlns:p14="http://schemas.microsoft.com/office/powerpoint/2010/main" val="230065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36440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30188"/>
            <a:ext cx="7886700" cy="82254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28650" y="1340768"/>
            <a:ext cx="7886700" cy="52565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706691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260648"/>
            <a:ext cx="7848600" cy="750540"/>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539750" y="1196975"/>
            <a:ext cx="3848100" cy="47418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40250" y="1196975"/>
            <a:ext cx="3848100" cy="47418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38740433"/>
      </p:ext>
    </p:extLst>
  </p:cSld>
  <p:clrMapOvr>
    <a:masterClrMapping/>
  </p:clrMapOvr>
  <p:transition advClick="0">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4111" name="Rectangle 79"/>
          <p:cNvSpPr>
            <a:spLocks noGrp="1" noChangeArrowheads="1"/>
          </p:cNvSpPr>
          <p:nvPr>
            <p:ph type="ctrTitle"/>
          </p:nvPr>
        </p:nvSpPr>
        <p:spPr>
          <a:xfrm>
            <a:off x="390525" y="2205038"/>
            <a:ext cx="6629400" cy="803275"/>
          </a:xfrm>
          <a:prstGeom prst="rect">
            <a:avLst/>
          </a:prstGeom>
        </p:spPr>
        <p:txBody>
          <a:bodyPr/>
          <a:lstStyle>
            <a:lvl1pPr>
              <a:defRPr sz="3200" b="0">
                <a:latin typeface="华文细黑" pitchFamily="2" charset="-122"/>
                <a:ea typeface="华文细黑" pitchFamily="2" charset="-122"/>
              </a:defRPr>
            </a:lvl1pPr>
          </a:lstStyle>
          <a:p>
            <a:r>
              <a:rPr lang="zh-CN" altLang="en-US" dirty="0" smtClean="0"/>
              <a:t>单击此处编辑母版标题样式</a:t>
            </a:r>
            <a:endParaRPr lang="en-US" altLang="zh-CN" dirty="0"/>
          </a:p>
        </p:txBody>
      </p:sp>
      <p:sp>
        <p:nvSpPr>
          <p:cNvPr id="44112" name="Rectangle 80"/>
          <p:cNvSpPr>
            <a:spLocks noGrp="1" noChangeArrowheads="1"/>
          </p:cNvSpPr>
          <p:nvPr>
            <p:ph type="subTitle" idx="1"/>
          </p:nvPr>
        </p:nvSpPr>
        <p:spPr>
          <a:xfrm>
            <a:off x="395288" y="3124200"/>
            <a:ext cx="6400800" cy="609600"/>
          </a:xfrm>
          <a:prstGeom prst="rect">
            <a:avLst/>
          </a:prstGeom>
        </p:spPr>
        <p:txBody>
          <a:bodyPr/>
          <a:lstStyle>
            <a:lvl1pPr marL="0" indent="0">
              <a:buFontTx/>
              <a:buNone/>
              <a:defRPr sz="2400" b="0">
                <a:latin typeface="华文细黑" pitchFamily="2" charset="-122"/>
              </a:defRPr>
            </a:lvl1pPr>
          </a:lstStyle>
          <a:p>
            <a:r>
              <a:rPr lang="zh-CN" altLang="en-US" smtClean="0"/>
              <a:t>单击此处编辑母版副标题样式</a:t>
            </a:r>
            <a:endParaRPr lang="zh-CN" altLang="en-US" dirty="0"/>
          </a:p>
        </p:txBody>
      </p:sp>
    </p:spTree>
    <p:extLst>
      <p:ext uri="{BB962C8B-B14F-4D97-AF65-F5344CB8AC3E}">
        <p14:creationId xmlns:p14="http://schemas.microsoft.com/office/powerpoint/2010/main" val="2932210325"/>
      </p:ext>
    </p:extLst>
  </p:cSld>
  <p:clrMapOvr>
    <a:masterClrMapping/>
  </p:clrMapOvr>
  <p:transition advClick="0">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51780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28650" y="230188"/>
            <a:ext cx="7886700" cy="1595438"/>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normAutofit/>
          </a:bodyPr>
          <a:lstStyle/>
          <a:p>
            <a:pPr lvl="0">
              <a:defRPr sz="1800"/>
            </a:pPr>
            <a:r>
              <a:rPr sz="3300" dirty="0" err="1"/>
              <a:t>标题文本</a:t>
            </a:r>
            <a:endParaRPr sz="3300" dirty="0"/>
          </a:p>
        </p:txBody>
      </p:sp>
      <p:sp>
        <p:nvSpPr>
          <p:cNvPr id="3" name="Shape 3"/>
          <p:cNvSpPr>
            <a:spLocks noGrp="1"/>
          </p:cNvSpPr>
          <p:nvPr>
            <p:ph type="body" idx="1"/>
          </p:nvPr>
        </p:nvSpPr>
        <p:spPr>
          <a:xfrm>
            <a:off x="628650" y="1825625"/>
            <a:ext cx="7886700" cy="5032375"/>
          </a:xfrm>
          <a:prstGeom prst="rect">
            <a:avLst/>
          </a:prstGeom>
          <a:ln w="12700">
            <a:miter lim="400000"/>
          </a:ln>
          <a:extLst>
            <a:ext uri="{C572A759-6A51-4108-AA02-DFA0A04FC94B}">
              <ma14:wrappingTextBoxFlag xmlns:ma14="http://schemas.microsoft.com/office/mac/drawingml/2011/main" xmlns="" val="1"/>
            </a:ext>
          </a:extLst>
        </p:spPr>
        <p:txBody>
          <a:bodyPr tIns="91439" bIns="91439">
            <a:normAutofit/>
          </a:bodyPr>
          <a:lstStyle/>
          <a:p>
            <a:pPr lvl="0">
              <a:defRPr sz="1800"/>
            </a:pPr>
            <a:r>
              <a:rPr sz="2100" dirty="0" err="1"/>
              <a:t>正文级别</a:t>
            </a:r>
            <a:r>
              <a:rPr sz="2100" dirty="0"/>
              <a:t> 1</a:t>
            </a:r>
          </a:p>
          <a:p>
            <a:pPr lvl="1">
              <a:defRPr sz="1800"/>
            </a:pPr>
            <a:r>
              <a:rPr sz="2100" dirty="0" err="1"/>
              <a:t>正文级别</a:t>
            </a:r>
            <a:r>
              <a:rPr sz="2100" dirty="0"/>
              <a:t> 2</a:t>
            </a:r>
          </a:p>
          <a:p>
            <a:pPr lvl="2">
              <a:defRPr sz="1800"/>
            </a:pPr>
            <a:r>
              <a:rPr sz="2100" dirty="0" err="1"/>
              <a:t>正文级别</a:t>
            </a:r>
            <a:r>
              <a:rPr sz="2100" dirty="0"/>
              <a:t> 3</a:t>
            </a:r>
          </a:p>
          <a:p>
            <a:pPr lvl="3">
              <a:defRPr sz="1800"/>
            </a:pPr>
            <a:r>
              <a:rPr sz="2100" dirty="0" err="1"/>
              <a:t>正文级别</a:t>
            </a:r>
            <a:r>
              <a:rPr sz="2100" dirty="0"/>
              <a:t> 4</a:t>
            </a:r>
          </a:p>
          <a:p>
            <a:pPr lvl="4">
              <a:defRPr sz="1800"/>
            </a:pPr>
            <a:r>
              <a:rPr sz="2100" dirty="0" err="1"/>
              <a:t>正文级别</a:t>
            </a:r>
            <a:r>
              <a:rPr sz="2100" dirty="0"/>
              <a:t> 5</a:t>
            </a:r>
          </a:p>
        </p:txBody>
      </p:sp>
    </p:spTree>
    <p:extLst>
      <p:ext uri="{BB962C8B-B14F-4D97-AF65-F5344CB8AC3E}">
        <p14:creationId xmlns:p14="http://schemas.microsoft.com/office/powerpoint/2010/main" val="9241630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1" r:id="rId4"/>
    <p:sldLayoutId id="2147483702" r:id="rId5"/>
  </p:sldLayoutIdLst>
  <p:transition spd="med"/>
  <p:timing>
    <p:tnLst>
      <p:par>
        <p:cTn id="1" dur="indefinite" restart="never" nodeType="tmRoot"/>
      </p:par>
    </p:tnLst>
  </p:timing>
  <p:txStyles>
    <p:titleStyle>
      <a:lvl1pPr>
        <a:lnSpc>
          <a:spcPct val="90000"/>
        </a:lnSpc>
        <a:defRPr sz="3300">
          <a:solidFill>
            <a:schemeClr val="bg1"/>
          </a:solidFill>
          <a:latin typeface="Calibri Light"/>
          <a:ea typeface="Calibri Light"/>
          <a:cs typeface="Calibri Light"/>
          <a:sym typeface="Calibri Light"/>
        </a:defRPr>
      </a:lvl1pPr>
      <a:lvl2pPr>
        <a:lnSpc>
          <a:spcPct val="90000"/>
        </a:lnSpc>
        <a:defRPr sz="3300">
          <a:latin typeface="Calibri Light"/>
          <a:ea typeface="Calibri Light"/>
          <a:cs typeface="Calibri Light"/>
          <a:sym typeface="Calibri Light"/>
        </a:defRPr>
      </a:lvl2pPr>
      <a:lvl3pPr>
        <a:lnSpc>
          <a:spcPct val="90000"/>
        </a:lnSpc>
        <a:defRPr sz="3300">
          <a:latin typeface="Calibri Light"/>
          <a:ea typeface="Calibri Light"/>
          <a:cs typeface="Calibri Light"/>
          <a:sym typeface="Calibri Light"/>
        </a:defRPr>
      </a:lvl3pPr>
      <a:lvl4pPr>
        <a:lnSpc>
          <a:spcPct val="90000"/>
        </a:lnSpc>
        <a:defRPr sz="3300">
          <a:latin typeface="Calibri Light"/>
          <a:ea typeface="Calibri Light"/>
          <a:cs typeface="Calibri Light"/>
          <a:sym typeface="Calibri Light"/>
        </a:defRPr>
      </a:lvl4pPr>
      <a:lvl5pPr>
        <a:lnSpc>
          <a:spcPct val="90000"/>
        </a:lnSpc>
        <a:defRPr sz="3300">
          <a:latin typeface="Calibri Light"/>
          <a:ea typeface="Calibri Light"/>
          <a:cs typeface="Calibri Light"/>
          <a:sym typeface="Calibri Light"/>
        </a:defRPr>
      </a:lvl5pPr>
      <a:lvl6pPr>
        <a:lnSpc>
          <a:spcPct val="90000"/>
        </a:lnSpc>
        <a:defRPr sz="3300">
          <a:latin typeface="Calibri Light"/>
          <a:ea typeface="Calibri Light"/>
          <a:cs typeface="Calibri Light"/>
          <a:sym typeface="Calibri Light"/>
        </a:defRPr>
      </a:lvl6pPr>
      <a:lvl7pPr>
        <a:lnSpc>
          <a:spcPct val="90000"/>
        </a:lnSpc>
        <a:defRPr sz="3300">
          <a:latin typeface="Calibri Light"/>
          <a:ea typeface="Calibri Light"/>
          <a:cs typeface="Calibri Light"/>
          <a:sym typeface="Calibri Light"/>
        </a:defRPr>
      </a:lvl7pPr>
      <a:lvl8pPr>
        <a:lnSpc>
          <a:spcPct val="90000"/>
        </a:lnSpc>
        <a:defRPr sz="3300">
          <a:latin typeface="Calibri Light"/>
          <a:ea typeface="Calibri Light"/>
          <a:cs typeface="Calibri Light"/>
          <a:sym typeface="Calibri Light"/>
        </a:defRPr>
      </a:lvl8pPr>
      <a:lvl9pPr>
        <a:lnSpc>
          <a:spcPct val="90000"/>
        </a:lnSpc>
        <a:defRPr sz="3300">
          <a:latin typeface="Calibri Light"/>
          <a:ea typeface="Calibri Light"/>
          <a:cs typeface="Calibri Light"/>
          <a:sym typeface="Calibri Light"/>
        </a:defRPr>
      </a:lvl9pPr>
    </p:titleStyle>
    <p:bodyStyle>
      <a:lvl1pPr marL="171450" indent="-171450">
        <a:lnSpc>
          <a:spcPct val="90000"/>
        </a:lnSpc>
        <a:spcBef>
          <a:spcPts val="375"/>
        </a:spcBef>
        <a:buSzPct val="100000"/>
        <a:buFont typeface="Arial"/>
        <a:buChar char="•"/>
        <a:defRPr sz="2100">
          <a:solidFill>
            <a:schemeClr val="bg1"/>
          </a:solidFill>
          <a:latin typeface="Calibri"/>
          <a:ea typeface="Calibri"/>
          <a:cs typeface="Calibri"/>
          <a:sym typeface="Calibri"/>
        </a:defRPr>
      </a:lvl1pPr>
      <a:lvl2pPr marL="371475" indent="-200025">
        <a:lnSpc>
          <a:spcPct val="90000"/>
        </a:lnSpc>
        <a:spcBef>
          <a:spcPts val="375"/>
        </a:spcBef>
        <a:buSzPct val="100000"/>
        <a:buFont typeface="Arial"/>
        <a:buChar char="•"/>
        <a:defRPr sz="2100">
          <a:solidFill>
            <a:schemeClr val="bg1"/>
          </a:solidFill>
          <a:latin typeface="Calibri"/>
          <a:ea typeface="Calibri"/>
          <a:cs typeface="Calibri"/>
          <a:sym typeface="Calibri"/>
        </a:defRPr>
      </a:lvl2pPr>
      <a:lvl3pPr marL="582930" indent="-240030">
        <a:lnSpc>
          <a:spcPct val="90000"/>
        </a:lnSpc>
        <a:spcBef>
          <a:spcPts val="375"/>
        </a:spcBef>
        <a:buSzPct val="100000"/>
        <a:buFont typeface="Arial"/>
        <a:buChar char="•"/>
        <a:defRPr sz="2100">
          <a:solidFill>
            <a:schemeClr val="bg1"/>
          </a:solidFill>
          <a:latin typeface="Calibri"/>
          <a:ea typeface="Calibri"/>
          <a:cs typeface="Calibri"/>
          <a:sym typeface="Calibri"/>
        </a:defRPr>
      </a:lvl3pPr>
      <a:lvl4pPr marL="781050" indent="-266700">
        <a:lnSpc>
          <a:spcPct val="90000"/>
        </a:lnSpc>
        <a:spcBef>
          <a:spcPts val="375"/>
        </a:spcBef>
        <a:buSzPct val="100000"/>
        <a:buFont typeface="Arial"/>
        <a:buChar char="•"/>
        <a:defRPr sz="2100">
          <a:solidFill>
            <a:schemeClr val="bg1"/>
          </a:solidFill>
          <a:latin typeface="Calibri"/>
          <a:ea typeface="Calibri"/>
          <a:cs typeface="Calibri"/>
          <a:sym typeface="Calibri"/>
        </a:defRPr>
      </a:lvl4pPr>
      <a:lvl5pPr marL="952500" indent="-266700">
        <a:lnSpc>
          <a:spcPct val="90000"/>
        </a:lnSpc>
        <a:spcBef>
          <a:spcPts val="375"/>
        </a:spcBef>
        <a:buSzPct val="100000"/>
        <a:buFont typeface="Arial"/>
        <a:buChar char="•"/>
        <a:defRPr sz="2100">
          <a:solidFill>
            <a:schemeClr val="bg1"/>
          </a:solidFill>
          <a:latin typeface="Calibri"/>
          <a:ea typeface="Calibri"/>
          <a:cs typeface="Calibri"/>
          <a:sym typeface="Calibri"/>
        </a:defRPr>
      </a:lvl5pPr>
      <a:lvl6pPr marL="1123950" indent="-266700">
        <a:lnSpc>
          <a:spcPct val="90000"/>
        </a:lnSpc>
        <a:spcBef>
          <a:spcPts val="375"/>
        </a:spcBef>
        <a:buSzPct val="100000"/>
        <a:buFont typeface="Arial"/>
        <a:buChar char="•"/>
        <a:defRPr sz="2100">
          <a:latin typeface="Calibri"/>
          <a:ea typeface="Calibri"/>
          <a:cs typeface="Calibri"/>
          <a:sym typeface="Calibri"/>
        </a:defRPr>
      </a:lvl6pPr>
      <a:lvl7pPr marL="1295400" indent="-266700">
        <a:lnSpc>
          <a:spcPct val="90000"/>
        </a:lnSpc>
        <a:spcBef>
          <a:spcPts val="375"/>
        </a:spcBef>
        <a:buSzPct val="100000"/>
        <a:buFont typeface="Arial"/>
        <a:buChar char="•"/>
        <a:defRPr sz="2100">
          <a:latin typeface="Calibri"/>
          <a:ea typeface="Calibri"/>
          <a:cs typeface="Calibri"/>
          <a:sym typeface="Calibri"/>
        </a:defRPr>
      </a:lvl7pPr>
      <a:lvl8pPr marL="1466850" indent="-266700">
        <a:lnSpc>
          <a:spcPct val="90000"/>
        </a:lnSpc>
        <a:spcBef>
          <a:spcPts val="375"/>
        </a:spcBef>
        <a:buSzPct val="100000"/>
        <a:buFont typeface="Arial"/>
        <a:buChar char="•"/>
        <a:defRPr sz="2100">
          <a:latin typeface="Calibri"/>
          <a:ea typeface="Calibri"/>
          <a:cs typeface="Calibri"/>
          <a:sym typeface="Calibri"/>
        </a:defRPr>
      </a:lvl8pPr>
      <a:lvl9pPr marL="1638300" indent="-266700">
        <a:lnSpc>
          <a:spcPct val="90000"/>
        </a:lnSpc>
        <a:spcBef>
          <a:spcPts val="375"/>
        </a:spcBef>
        <a:buSzPct val="100000"/>
        <a:buFont typeface="Arial"/>
        <a:buChar char="•"/>
        <a:defRPr sz="2100">
          <a:latin typeface="Calibri"/>
          <a:ea typeface="Calibri"/>
          <a:cs typeface="Calibri"/>
          <a:sym typeface="Calibri"/>
        </a:defRPr>
      </a:lvl9pPr>
    </p:bodyStyle>
    <p:otherStyle>
      <a:lvl1pPr algn="r">
        <a:defRPr sz="900">
          <a:solidFill>
            <a:schemeClr val="tx1"/>
          </a:solidFill>
          <a:latin typeface="+mn-lt"/>
          <a:ea typeface="+mn-ea"/>
          <a:cs typeface="+mn-cs"/>
          <a:sym typeface="Calibri"/>
        </a:defRPr>
      </a:lvl1pPr>
      <a:lvl2pPr indent="171450" algn="r">
        <a:defRPr sz="900">
          <a:solidFill>
            <a:schemeClr val="tx1"/>
          </a:solidFill>
          <a:latin typeface="+mn-lt"/>
          <a:ea typeface="+mn-ea"/>
          <a:cs typeface="+mn-cs"/>
          <a:sym typeface="Calibri"/>
        </a:defRPr>
      </a:lvl2pPr>
      <a:lvl3pPr indent="342900" algn="r">
        <a:defRPr sz="900">
          <a:solidFill>
            <a:schemeClr val="tx1"/>
          </a:solidFill>
          <a:latin typeface="+mn-lt"/>
          <a:ea typeface="+mn-ea"/>
          <a:cs typeface="+mn-cs"/>
          <a:sym typeface="Calibri"/>
        </a:defRPr>
      </a:lvl3pPr>
      <a:lvl4pPr indent="514350" algn="r">
        <a:defRPr sz="900">
          <a:solidFill>
            <a:schemeClr val="tx1"/>
          </a:solidFill>
          <a:latin typeface="+mn-lt"/>
          <a:ea typeface="+mn-ea"/>
          <a:cs typeface="+mn-cs"/>
          <a:sym typeface="Calibri"/>
        </a:defRPr>
      </a:lvl4pPr>
      <a:lvl5pPr indent="685800" algn="r">
        <a:defRPr sz="900">
          <a:solidFill>
            <a:schemeClr val="tx1"/>
          </a:solidFill>
          <a:latin typeface="+mn-lt"/>
          <a:ea typeface="+mn-ea"/>
          <a:cs typeface="+mn-cs"/>
          <a:sym typeface="Calibri"/>
        </a:defRPr>
      </a:lvl5pPr>
      <a:lvl6pPr indent="857250" algn="r">
        <a:defRPr sz="900">
          <a:solidFill>
            <a:schemeClr val="tx1"/>
          </a:solidFill>
          <a:latin typeface="+mn-lt"/>
          <a:ea typeface="+mn-ea"/>
          <a:cs typeface="+mn-cs"/>
          <a:sym typeface="Calibri"/>
        </a:defRPr>
      </a:lvl6pPr>
      <a:lvl7pPr indent="1028700" algn="r">
        <a:defRPr sz="900">
          <a:solidFill>
            <a:schemeClr val="tx1"/>
          </a:solidFill>
          <a:latin typeface="+mn-lt"/>
          <a:ea typeface="+mn-ea"/>
          <a:cs typeface="+mn-cs"/>
          <a:sym typeface="Calibri"/>
        </a:defRPr>
      </a:lvl7pPr>
      <a:lvl8pPr indent="1200150" algn="r">
        <a:defRPr sz="900">
          <a:solidFill>
            <a:schemeClr val="tx1"/>
          </a:solidFill>
          <a:latin typeface="+mn-lt"/>
          <a:ea typeface="+mn-ea"/>
          <a:cs typeface="+mn-cs"/>
          <a:sym typeface="Calibri"/>
        </a:defRPr>
      </a:lvl8pPr>
      <a:lvl9pPr indent="1371600" algn="r">
        <a:defRPr sz="9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8.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7.png"/><Relationship Id="rId16" Type="http://schemas.openxmlformats.org/officeDocument/2006/relationships/image" Target="../media/image27.jpe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png"/><Relationship Id="rId4" Type="http://schemas.openxmlformats.org/officeDocument/2006/relationships/image" Target="../media/image9.pn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emf"/><Relationship Id="rId11" Type="http://schemas.openxmlformats.org/officeDocument/2006/relationships/image" Target="../media/image39.png"/><Relationship Id="rId5" Type="http://schemas.openxmlformats.org/officeDocument/2006/relationships/image" Target="../media/image9.png"/><Relationship Id="rId10" Type="http://schemas.openxmlformats.org/officeDocument/2006/relationships/image" Target="../media/image38.png"/><Relationship Id="rId4" Type="http://schemas.openxmlformats.org/officeDocument/2006/relationships/image" Target="../media/image8.png"/><Relationship Id="rId9" Type="http://schemas.openxmlformats.org/officeDocument/2006/relationships/image" Target="../media/image37.jpe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4.png"/><Relationship Id="rId21" Type="http://schemas.openxmlformats.org/officeDocument/2006/relationships/image" Target="../media/image59.png"/><Relationship Id="rId7" Type="http://schemas.openxmlformats.org/officeDocument/2006/relationships/image" Target="../media/image8.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image" Target="../media/image43.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6.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5.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Rectangle 33"/>
          <p:cNvSpPr>
            <a:spLocks noGrp="1" noChangeArrowheads="1"/>
          </p:cNvSpPr>
          <p:nvPr>
            <p:ph type="ctrTitle"/>
          </p:nvPr>
        </p:nvSpPr>
        <p:spPr>
          <a:xfrm>
            <a:off x="611560" y="2276475"/>
            <a:ext cx="7056784" cy="2160637"/>
          </a:xfrm>
        </p:spPr>
        <p:txBody>
          <a:bodyPr>
            <a:normAutofit fontScale="90000"/>
          </a:bodyPr>
          <a:lstStyle/>
          <a:p>
            <a:pPr>
              <a:lnSpc>
                <a:spcPct val="150000"/>
              </a:lnSpc>
            </a:pPr>
            <a:r>
              <a:rPr lang="en-US" altLang="zh-CN" sz="3600" b="1" dirty="0" smtClean="0">
                <a:latin typeface="Times New Roman" pitchFamily="18" charset="0"/>
                <a:cs typeface="Times New Roman" pitchFamily="18" charset="0"/>
              </a:rPr>
              <a:t>MIP</a:t>
            </a:r>
            <a:r>
              <a:rPr lang="zh-CN" altLang="en-US" sz="3600" b="1" dirty="0" smtClean="0">
                <a:latin typeface="Times New Roman" pitchFamily="18" charset="0"/>
                <a:cs typeface="Times New Roman" pitchFamily="18" charset="0"/>
              </a:rPr>
              <a:t>集成平台轮训会</a:t>
            </a:r>
            <a:r>
              <a:rPr lang="en-US" altLang="zh-CN" sz="3600" b="1" dirty="0" smtClean="0">
                <a:latin typeface="Times New Roman" pitchFamily="18" charset="0"/>
                <a:cs typeface="Times New Roman" pitchFamily="18" charset="0"/>
              </a:rPr>
              <a:t/>
            </a:r>
            <a:br>
              <a:rPr lang="en-US" altLang="zh-CN" sz="3600" b="1" dirty="0" smtClean="0">
                <a:latin typeface="Times New Roman" pitchFamily="18" charset="0"/>
                <a:cs typeface="Times New Roman" pitchFamily="18" charset="0"/>
              </a:rPr>
            </a:br>
            <a:r>
              <a:rPr lang="en-US" altLang="zh-CN" sz="2000" b="1" dirty="0" smtClean="0">
                <a:latin typeface="Times New Roman" pitchFamily="18" charset="0"/>
                <a:cs typeface="Times New Roman" pitchFamily="18" charset="0"/>
              </a:rPr>
              <a:t/>
            </a:r>
            <a:br>
              <a:rPr lang="en-US" altLang="zh-CN" sz="2000" b="1" dirty="0" smtClean="0">
                <a:latin typeface="Times New Roman" pitchFamily="18" charset="0"/>
                <a:cs typeface="Times New Roman" pitchFamily="18" charset="0"/>
              </a:rPr>
            </a:br>
            <a:r>
              <a:rPr lang="en-US" altLang="zh-CN" sz="2000" dirty="0" smtClean="0">
                <a:latin typeface="Times New Roman" pitchFamily="18" charset="0"/>
                <a:cs typeface="Times New Roman" pitchFamily="18" charset="0"/>
              </a:rPr>
              <a:t>2016-11-01</a:t>
            </a:r>
            <a:br>
              <a:rPr lang="en-US" altLang="zh-CN" sz="2000" dirty="0" smtClean="0">
                <a:latin typeface="Times New Roman" pitchFamily="18" charset="0"/>
                <a:cs typeface="Times New Roman" pitchFamily="18" charset="0"/>
              </a:rPr>
            </a:br>
            <a:r>
              <a:rPr lang="zh-CN" altLang="en-US" sz="2000" dirty="0">
                <a:latin typeface="Times New Roman" pitchFamily="18" charset="0"/>
                <a:cs typeface="Times New Roman" pitchFamily="18" charset="0"/>
              </a:rPr>
              <a:t>姚会新</a:t>
            </a:r>
            <a:endParaRPr lang="zh-CN" altLang="en-US" sz="2000" dirty="0">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Object 1"/>
          <p:cNvGraphicFramePr>
            <a:graphicFrameLocks noChangeAspect="1"/>
          </p:cNvGraphicFramePr>
          <p:nvPr>
            <p:extLst>
              <p:ext uri="{D42A27DB-BD31-4B8C-83A1-F6EECF244321}">
                <p14:modId xmlns:p14="http://schemas.microsoft.com/office/powerpoint/2010/main" val="2950731903"/>
              </p:ext>
            </p:extLst>
          </p:nvPr>
        </p:nvGraphicFramePr>
        <p:xfrm>
          <a:off x="359532" y="1268760"/>
          <a:ext cx="8424936" cy="5112568"/>
        </p:xfrm>
        <a:graphic>
          <a:graphicData uri="http://schemas.openxmlformats.org/presentationml/2006/ole">
            <mc:AlternateContent xmlns:mc="http://schemas.openxmlformats.org/markup-compatibility/2006">
              <mc:Choice xmlns:v="urn:schemas-microsoft-com:vml" Requires="v">
                <p:oleObj spid="_x0000_s35889" name="Visio" r:id="rId4" imgW="8219473" imgH="4478731" progId="Visio.Drawing.11">
                  <p:embed/>
                </p:oleObj>
              </mc:Choice>
              <mc:Fallback>
                <p:oleObj name="Visio" r:id="rId4" imgW="8219473" imgH="447873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32" y="1268760"/>
                        <a:ext cx="8424936" cy="5112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标题 2"/>
          <p:cNvSpPr>
            <a:spLocks noGrp="1"/>
          </p:cNvSpPr>
          <p:nvPr>
            <p:ph type="title"/>
          </p:nvPr>
        </p:nvSpPr>
        <p:spPr>
          <a:xfrm>
            <a:off x="499186" y="260648"/>
            <a:ext cx="7886700" cy="822548"/>
          </a:xfrm>
        </p:spPr>
        <p:txBody>
          <a:bodyPr/>
          <a:lstStyle/>
          <a:p>
            <a:r>
              <a:rPr lang="zh-CN" altLang="en-US" dirty="0" smtClean="0"/>
              <a:t>消息标准</a:t>
            </a:r>
            <a:r>
              <a:rPr lang="en-US" altLang="zh-CN" dirty="0" smtClean="0"/>
              <a:t>+</a:t>
            </a:r>
            <a:r>
              <a:rPr lang="zh-CN" altLang="en-US" dirty="0" smtClean="0"/>
              <a:t>推送机制</a:t>
            </a:r>
            <a:endParaRPr lang="zh-CN" altLang="en-US" dirty="0"/>
          </a:p>
        </p:txBody>
      </p:sp>
    </p:spTree>
    <p:extLst>
      <p:ext uri="{BB962C8B-B14F-4D97-AF65-F5344CB8AC3E}">
        <p14:creationId xmlns:p14="http://schemas.microsoft.com/office/powerpoint/2010/main" val="191783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Box 79"/>
          <p:cNvSpPr txBox="1">
            <a:spLocks noChangeArrowheads="1"/>
          </p:cNvSpPr>
          <p:nvPr/>
        </p:nvSpPr>
        <p:spPr bwMode="auto">
          <a:xfrm>
            <a:off x="250825" y="1412875"/>
            <a:ext cx="85693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sz="1800" dirty="0">
                <a:latin typeface="微软雅黑" panose="020B0503020204020204" pitchFamily="34" charset="-122"/>
                <a:ea typeface="微软雅黑" panose="020B0503020204020204" pitchFamily="34" charset="-122"/>
              </a:rPr>
              <a:t>HL7</a:t>
            </a:r>
          </a:p>
          <a:p>
            <a:pPr eaLnBrk="1" hangingPunct="1">
              <a:buFontTx/>
              <a:buChar char="•"/>
            </a:pPr>
            <a:endParaRPr lang="en-US" altLang="zh-CN" sz="1800" dirty="0">
              <a:latin typeface="微软雅黑" panose="020B0503020204020204" pitchFamily="34" charset="-122"/>
              <a:ea typeface="微软雅黑" panose="020B0503020204020204" pitchFamily="34" charset="-122"/>
            </a:endParaRPr>
          </a:p>
          <a:p>
            <a:pPr eaLnBrk="1" hangingPunct="1">
              <a:buFontTx/>
              <a:buChar char="•"/>
            </a:pPr>
            <a:r>
              <a:rPr lang="en-US" altLang="zh-CN" sz="1800" dirty="0">
                <a:latin typeface="微软雅黑" panose="020B0503020204020204" pitchFamily="34" charset="-122"/>
                <a:ea typeface="微软雅黑" panose="020B0503020204020204" pitchFamily="34" charset="-122"/>
              </a:rPr>
              <a:t>IHE</a:t>
            </a:r>
            <a:r>
              <a:rPr lang="zh-CN" altLang="en-US" sz="1800" dirty="0">
                <a:latin typeface="微软雅黑" panose="020B0503020204020204" pitchFamily="34" charset="-122"/>
                <a:ea typeface="微软雅黑" panose="020B0503020204020204" pitchFamily="34" charset="-122"/>
              </a:rPr>
              <a:t>集成规范</a:t>
            </a:r>
            <a:endParaRPr lang="en-US" altLang="zh-CN" sz="1800" dirty="0">
              <a:latin typeface="微软雅黑" panose="020B0503020204020204" pitchFamily="34" charset="-122"/>
              <a:ea typeface="微软雅黑" panose="020B0503020204020204" pitchFamily="34" charset="-122"/>
            </a:endParaRPr>
          </a:p>
          <a:p>
            <a:pPr eaLnBrk="1" hangingPunct="1">
              <a:buFontTx/>
              <a:buChar char="•"/>
            </a:pPr>
            <a:endParaRPr lang="zh-CN" altLang="en-US" sz="1800" dirty="0">
              <a:latin typeface="微软雅黑" panose="020B0503020204020204" pitchFamily="34" charset="-122"/>
              <a:ea typeface="微软雅黑" panose="020B0503020204020204" pitchFamily="34" charset="-122"/>
            </a:endParaRPr>
          </a:p>
          <a:p>
            <a:pPr eaLnBrk="1" hangingPunct="1">
              <a:buFontTx/>
              <a:buChar char="•"/>
            </a:pPr>
            <a:r>
              <a:rPr lang="zh-CN" altLang="en-US" sz="1800" dirty="0">
                <a:latin typeface="微软雅黑" panose="020B0503020204020204" pitchFamily="34" charset="-122"/>
                <a:ea typeface="微软雅黑" panose="020B0503020204020204" pitchFamily="34" charset="-122"/>
              </a:rPr>
              <a:t>基于电子病历的医院信息平台技术规范</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征求意见稿</a:t>
            </a:r>
            <a:r>
              <a:rPr lang="en-US" altLang="zh-CN" sz="1800" dirty="0">
                <a:latin typeface="微软雅黑" panose="020B0503020204020204" pitchFamily="34" charset="-122"/>
                <a:ea typeface="微软雅黑" panose="020B0503020204020204" pitchFamily="34" charset="-122"/>
              </a:rPr>
              <a:t>)(2012)</a:t>
            </a:r>
          </a:p>
          <a:p>
            <a:pPr eaLnBrk="1" hangingPunct="1">
              <a:buFontTx/>
              <a:buChar char="•"/>
            </a:pPr>
            <a:endParaRPr lang="zh-CN" altLang="en-US" sz="1800" dirty="0">
              <a:latin typeface="微软雅黑" panose="020B0503020204020204" pitchFamily="34" charset="-122"/>
              <a:ea typeface="微软雅黑" panose="020B0503020204020204" pitchFamily="34" charset="-122"/>
            </a:endParaRPr>
          </a:p>
          <a:p>
            <a:pPr eaLnBrk="1" hangingPunct="1">
              <a:buFontTx/>
              <a:buChar char="•"/>
            </a:pPr>
            <a:r>
              <a:rPr lang="zh-CN" altLang="en-US" sz="1800" dirty="0">
                <a:latin typeface="微软雅黑" panose="020B0503020204020204" pitchFamily="34" charset="-122"/>
                <a:ea typeface="微软雅黑" panose="020B0503020204020204" pitchFamily="34" charset="-122"/>
              </a:rPr>
              <a:t>电子病历基本架构与数据标准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试行</a:t>
            </a:r>
            <a:r>
              <a:rPr lang="en-US" altLang="zh-CN" sz="1800" dirty="0">
                <a:latin typeface="微软雅黑" panose="020B0503020204020204" pitchFamily="34" charset="-122"/>
                <a:ea typeface="微软雅黑" panose="020B0503020204020204" pitchFamily="34" charset="-122"/>
              </a:rPr>
              <a:t>) (2009)</a:t>
            </a:r>
          </a:p>
          <a:p>
            <a:pPr eaLnBrk="1" hangingPunct="1">
              <a:buFontTx/>
              <a:buChar char="•"/>
            </a:pPr>
            <a:endParaRPr lang="en-US" altLang="zh-CN" sz="1800" dirty="0">
              <a:latin typeface="微软雅黑" panose="020B0503020204020204" pitchFamily="34" charset="-122"/>
              <a:ea typeface="微软雅黑" panose="020B0503020204020204" pitchFamily="34" charset="-122"/>
            </a:endParaRPr>
          </a:p>
          <a:p>
            <a:pPr eaLnBrk="1" hangingPunct="1">
              <a:buFontTx/>
              <a:buChar char="•"/>
            </a:pPr>
            <a:r>
              <a:rPr lang="zh-CN" altLang="en-US" sz="1800" dirty="0">
                <a:latin typeface="微软雅黑" panose="020B0503020204020204" pitchFamily="34" charset="-122"/>
                <a:ea typeface="微软雅黑" panose="020B0503020204020204" pitchFamily="34" charset="-122"/>
              </a:rPr>
              <a:t>卫生信息文档共享规范</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征求意见稿</a:t>
            </a:r>
            <a:r>
              <a:rPr lang="en-US" altLang="zh-CN" sz="1800" dirty="0">
                <a:latin typeface="微软雅黑" panose="020B0503020204020204" pitchFamily="34" charset="-122"/>
                <a:ea typeface="微软雅黑" panose="020B0503020204020204" pitchFamily="34" charset="-122"/>
              </a:rPr>
              <a:t>) (2009)</a:t>
            </a:r>
          </a:p>
          <a:p>
            <a:pPr eaLnBrk="1" hangingPunct="1">
              <a:buFontTx/>
              <a:buChar char="•"/>
            </a:pPr>
            <a:endParaRPr lang="en-US" altLang="zh-CN" sz="1800" dirty="0">
              <a:latin typeface="微软雅黑" panose="020B0503020204020204" pitchFamily="34" charset="-122"/>
              <a:ea typeface="微软雅黑" panose="020B0503020204020204" pitchFamily="34" charset="-122"/>
            </a:endParaRPr>
          </a:p>
          <a:p>
            <a:pPr eaLnBrk="1" hangingPunct="1">
              <a:buFontTx/>
              <a:buChar char="•"/>
            </a:pPr>
            <a:r>
              <a:rPr lang="zh-CN" altLang="en-US" sz="1800" dirty="0">
                <a:latin typeface="微软雅黑" panose="020B0503020204020204" pitchFamily="34" charset="-122"/>
                <a:ea typeface="微软雅黑" panose="020B0503020204020204" pitchFamily="34" charset="-122"/>
              </a:rPr>
              <a:t>卫生信息数据元目录</a:t>
            </a:r>
            <a:r>
              <a:rPr lang="en-US" altLang="zh-CN" sz="1800" dirty="0">
                <a:latin typeface="微软雅黑" panose="020B0503020204020204" pitchFamily="34" charset="-122"/>
                <a:ea typeface="微软雅黑" panose="020B0503020204020204" pitchFamily="34" charset="-122"/>
              </a:rPr>
              <a:t>(2012)</a:t>
            </a:r>
          </a:p>
          <a:p>
            <a:pPr eaLnBrk="1" hangingPunct="1">
              <a:buFontTx/>
              <a:buChar char="•"/>
            </a:pPr>
            <a:endParaRPr lang="en-US" altLang="zh-CN" sz="1800" dirty="0">
              <a:latin typeface="微软雅黑" panose="020B0503020204020204" pitchFamily="34" charset="-122"/>
              <a:ea typeface="微软雅黑" panose="020B0503020204020204" pitchFamily="34" charset="-122"/>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3429000"/>
            <a:ext cx="2266950" cy="28797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92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85875"/>
            <a:ext cx="2308225" cy="2571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stretch>
            <a:fillRect/>
          </a:stretch>
        </p:blipFill>
        <p:spPr>
          <a:xfrm>
            <a:off x="6958013" y="3094038"/>
            <a:ext cx="1900237" cy="2620962"/>
          </a:xfrm>
          <a:prstGeom prst="rect">
            <a:avLst/>
          </a:prstGeom>
          <a:ln>
            <a:noFill/>
          </a:ln>
          <a:effectLst>
            <a:outerShdw blurRad="292100" dist="139700" dir="2700000" algn="tl" rotWithShape="0">
              <a:srgbClr val="333333">
                <a:alpha val="65000"/>
              </a:srgbClr>
            </a:outerShdw>
          </a:effectLst>
        </p:spPr>
      </p:pic>
      <p:pic>
        <p:nvPicPr>
          <p:cNvPr id="9223" name="图片 6" descr="hl7logo3dv5.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6750" y="1285875"/>
            <a:ext cx="18415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行业规范及标准</a:t>
            </a:r>
            <a:endParaRPr lang="zh-CN" altLang="en-US" dirty="0"/>
          </a:p>
        </p:txBody>
      </p:sp>
    </p:spTree>
    <p:extLst>
      <p:ext uri="{BB962C8B-B14F-4D97-AF65-F5344CB8AC3E}">
        <p14:creationId xmlns:p14="http://schemas.microsoft.com/office/powerpoint/2010/main" val="110371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应用层面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界面集成</a:t>
            </a:r>
          </a:p>
        </p:txBody>
      </p:sp>
      <p:sp>
        <p:nvSpPr>
          <p:cNvPr id="20483" name="Rectangle 18"/>
          <p:cNvSpPr>
            <a:spLocks noChangeArrowheads="1"/>
          </p:cNvSpPr>
          <p:nvPr/>
        </p:nvSpPr>
        <p:spPr bwMode="auto">
          <a:xfrm flipH="1">
            <a:off x="381000" y="685800"/>
            <a:ext cx="8382000" cy="990600"/>
          </a:xfrm>
          <a:prstGeom prst="roundRect">
            <a:avLst>
              <a:gd name="adj" fmla="val 4861"/>
            </a:avLst>
          </a:prstGeom>
          <a:gradFill rotWithShape="1">
            <a:gsLst>
              <a:gs pos="0">
                <a:srgbClr val="FFFFFF">
                  <a:alpha val="0"/>
                </a:srgbClr>
              </a:gs>
              <a:gs pos="100000">
                <a:srgbClr val="F3F3F3"/>
              </a:gs>
            </a:gsLst>
            <a:lin ang="5400000" scaled="1"/>
          </a:gradFill>
          <a:ln w="9525" algn="ctr">
            <a:solidFill>
              <a:srgbClr val="D3D3D3"/>
            </a:solidFill>
            <a:round/>
            <a:headEnd/>
            <a:tailEnd/>
          </a:ln>
        </p:spPr>
        <p:txBody>
          <a:bodyPr lIns="0" tIns="0" rIns="0" bIns="0" anchor="ct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50000"/>
              </a:lnSpc>
              <a:spcBef>
                <a:spcPct val="0"/>
              </a:spcBef>
              <a:buSzTx/>
              <a:buFontTx/>
              <a:buNone/>
            </a:pPr>
            <a:r>
              <a:rPr lang="en-US" altLang="zh-CN" sz="1400">
                <a:solidFill>
                  <a:srgbClr val="000000"/>
                </a:solidFill>
                <a:latin typeface="微软雅黑" pitchFamily="34" charset="-122"/>
                <a:ea typeface="微软雅黑" pitchFamily="34" charset="-122"/>
                <a:cs typeface="宋体" pitchFamily="2" charset="-122"/>
              </a:rPr>
              <a:t>       </a:t>
            </a:r>
            <a:r>
              <a:rPr lang="zh-CN" altLang="en-US" sz="1400">
                <a:solidFill>
                  <a:srgbClr val="000000"/>
                </a:solidFill>
                <a:latin typeface="微软雅黑" pitchFamily="34" charset="-122"/>
                <a:ea typeface="微软雅黑" pitchFamily="34" charset="-122"/>
                <a:cs typeface="宋体" pitchFamily="2" charset="-122"/>
              </a:rPr>
              <a:t>不同岗位的人员，在访问一体化集成平台时，通过统一认证，单点登录到各业务系统，将各业务系统相关界面统一展现到一体化集成平台，使用户在同一界面可以统览多个业务系统的信息。</a:t>
            </a:r>
            <a:endParaRPr lang="en-US" altLang="zh-CN" sz="1400">
              <a:solidFill>
                <a:srgbClr val="000000"/>
              </a:solidFill>
              <a:latin typeface="微软雅黑" pitchFamily="34" charset="-122"/>
              <a:ea typeface="微软雅黑" pitchFamily="34" charset="-122"/>
              <a:cs typeface="宋体" pitchFamily="2" charset="-122"/>
            </a:endParaRPr>
          </a:p>
        </p:txBody>
      </p:sp>
      <p:sp>
        <p:nvSpPr>
          <p:cNvPr id="64" name="Rectangle 134"/>
          <p:cNvSpPr>
            <a:spLocks noChangeAspect="1" noChangeArrowheads="1"/>
          </p:cNvSpPr>
          <p:nvPr/>
        </p:nvSpPr>
        <p:spPr bwMode="auto">
          <a:xfrm>
            <a:off x="381000" y="1752644"/>
            <a:ext cx="8382000" cy="4724354"/>
          </a:xfrm>
          <a:prstGeom prst="rect">
            <a:avLst/>
          </a:prstGeom>
          <a:gradFill rotWithShape="0">
            <a:gsLst>
              <a:gs pos="0">
                <a:srgbClr val="EAEAEA">
                  <a:gamma/>
                  <a:shade val="89804"/>
                  <a:invGamma/>
                  <a:alpha val="0"/>
                </a:srgbClr>
              </a:gs>
              <a:gs pos="0">
                <a:srgbClr val="EAEAEA"/>
              </a:gs>
              <a:gs pos="100000">
                <a:srgbClr val="EAEAEA">
                  <a:gamma/>
                  <a:shade val="89804"/>
                  <a:invGamma/>
                  <a:alpha val="67000"/>
                </a:srgbClr>
              </a:gs>
            </a:gsLst>
            <a:lin ang="2700000" scaled="1"/>
          </a:gradFill>
          <a:ln w="25400">
            <a:noFill/>
            <a:miter lim="800000"/>
            <a:headEnd/>
            <a:tailEnd/>
          </a:ln>
          <a:effectLst/>
        </p:spPr>
        <p:txBody>
          <a:bodyPr wrap="none" anchor="ctr"/>
          <a:lstStyle/>
          <a:p>
            <a:pPr eaLnBrk="1" hangingPunct="1">
              <a:defRPr/>
            </a:pPr>
            <a:endParaRPr lang="zh-CN" altLang="en-US">
              <a:solidFill>
                <a:srgbClr val="000000"/>
              </a:solidFill>
              <a:latin typeface="Arial" charset="0"/>
              <a:ea typeface="宋体" pitchFamily="2" charset="-122"/>
            </a:endParaRPr>
          </a:p>
        </p:txBody>
      </p:sp>
      <p:pic>
        <p:nvPicPr>
          <p:cNvPr id="20487" name="Picture 19" descr="slide02-swoosh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688" y="2127250"/>
            <a:ext cx="1585912"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AutoShape 23"/>
          <p:cNvSpPr>
            <a:spLocks noChangeArrowheads="1"/>
          </p:cNvSpPr>
          <p:nvPr/>
        </p:nvSpPr>
        <p:spPr bwMode="auto">
          <a:xfrm rot="1557284">
            <a:off x="1443038" y="3057525"/>
            <a:ext cx="636587" cy="7635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67" name="AutoShape 24"/>
          <p:cNvSpPr>
            <a:spLocks noChangeArrowheads="1"/>
          </p:cNvSpPr>
          <p:nvPr/>
        </p:nvSpPr>
        <p:spPr bwMode="auto">
          <a:xfrm rot="-1800000">
            <a:off x="1444625" y="4630738"/>
            <a:ext cx="646113"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68" name="AutoShape 23"/>
          <p:cNvSpPr>
            <a:spLocks noChangeArrowheads="1"/>
          </p:cNvSpPr>
          <p:nvPr/>
        </p:nvSpPr>
        <p:spPr bwMode="auto">
          <a:xfrm>
            <a:off x="1143000" y="3884613"/>
            <a:ext cx="914400" cy="7635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20491" name="TextBox 68"/>
          <p:cNvSpPr txBox="1">
            <a:spLocks noChangeArrowheads="1"/>
          </p:cNvSpPr>
          <p:nvPr/>
        </p:nvSpPr>
        <p:spPr bwMode="auto">
          <a:xfrm>
            <a:off x="1981200" y="25400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solidFill>
                  <a:srgbClr val="FF6600"/>
                </a:solidFill>
                <a:latin typeface="微软雅黑" pitchFamily="34" charset="-122"/>
                <a:ea typeface="微软雅黑" pitchFamily="34" charset="-122"/>
                <a:cs typeface="宋体" pitchFamily="2" charset="-122"/>
              </a:rPr>
              <a:t>基于现有业务系统</a:t>
            </a:r>
          </a:p>
        </p:txBody>
      </p:sp>
      <p:sp>
        <p:nvSpPr>
          <p:cNvPr id="20492" name="TextBox 70"/>
          <p:cNvSpPr txBox="1">
            <a:spLocks noChangeArrowheads="1"/>
          </p:cNvSpPr>
          <p:nvPr/>
        </p:nvSpPr>
        <p:spPr bwMode="auto">
          <a:xfrm>
            <a:off x="1981200" y="5503863"/>
            <a:ext cx="2098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solidFill>
                  <a:srgbClr val="FF6600"/>
                </a:solidFill>
                <a:latin typeface="微软雅黑" pitchFamily="34" charset="-122"/>
                <a:ea typeface="微软雅黑" pitchFamily="34" charset="-122"/>
                <a:cs typeface="宋体" pitchFamily="2" charset="-122"/>
              </a:rPr>
              <a:t>业务界面集成展现</a:t>
            </a:r>
          </a:p>
        </p:txBody>
      </p:sp>
      <p:sp>
        <p:nvSpPr>
          <p:cNvPr id="71" name="圆角矩形 85"/>
          <p:cNvSpPr>
            <a:spLocks noChangeArrowheads="1"/>
          </p:cNvSpPr>
          <p:nvPr/>
        </p:nvSpPr>
        <p:spPr bwMode="auto">
          <a:xfrm>
            <a:off x="457200" y="2430463"/>
            <a:ext cx="990600" cy="3352800"/>
          </a:xfrm>
          <a:prstGeom prst="roundRect">
            <a:avLst>
              <a:gd name="adj" fmla="val 16667"/>
            </a:avLst>
          </a:pr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kern="0">
              <a:solidFill>
                <a:srgbClr val="000000"/>
              </a:solidFill>
              <a:latin typeface="微软雅黑" pitchFamily="34" charset="-122"/>
              <a:ea typeface="微软雅黑" pitchFamily="34" charset="-122"/>
            </a:endParaRPr>
          </a:p>
        </p:txBody>
      </p:sp>
      <p:pic>
        <p:nvPicPr>
          <p:cNvPr id="20494" name="Picture 10" descr="Call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789">
            <a:off x="482600" y="3897313"/>
            <a:ext cx="8778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1" descr="UPS_Guy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76800"/>
            <a:ext cx="9556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60" descr="Midd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38" y="2627313"/>
            <a:ext cx="112236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7" name="Text Box 27"/>
          <p:cNvSpPr txBox="1">
            <a:spLocks noChangeArrowheads="1"/>
          </p:cNvSpPr>
          <p:nvPr/>
        </p:nvSpPr>
        <p:spPr bwMode="auto">
          <a:xfrm>
            <a:off x="333375" y="2430463"/>
            <a:ext cx="1143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600" b="1">
                <a:solidFill>
                  <a:srgbClr val="FF6600"/>
                </a:solidFill>
                <a:latin typeface="微软雅黑" pitchFamily="34" charset="-122"/>
                <a:ea typeface="微软雅黑" pitchFamily="34" charset="-122"/>
                <a:cs typeface="宋体" pitchFamily="2" charset="-122"/>
              </a:rPr>
              <a:t>不同人员</a:t>
            </a:r>
          </a:p>
        </p:txBody>
      </p:sp>
      <p:grpSp>
        <p:nvGrpSpPr>
          <p:cNvPr id="20498" name="组合 87"/>
          <p:cNvGrpSpPr>
            <a:grpSpLocks/>
          </p:cNvGrpSpPr>
          <p:nvPr/>
        </p:nvGrpSpPr>
        <p:grpSpPr bwMode="auto">
          <a:xfrm>
            <a:off x="7283450" y="1946275"/>
            <a:ext cx="1403350" cy="706438"/>
            <a:chOff x="9448800" y="2133600"/>
            <a:chExt cx="1402596" cy="706582"/>
          </a:xfrm>
        </p:grpSpPr>
        <p:pic>
          <p:nvPicPr>
            <p:cNvPr id="20542"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448800" y="2133600"/>
              <a:ext cx="1402596" cy="70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3" name="Picture 60" descr="m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4004" y="2181384"/>
              <a:ext cx="1250196" cy="60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499"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2693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0"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3455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4217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2"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4978400"/>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5741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4" name="Picture 57" descr="online mess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7113" y="5789613"/>
            <a:ext cx="1219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Picture 58" descr="high-viol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2724150"/>
            <a:ext cx="1174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59" descr="important_cas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66000" y="3508375"/>
            <a:ext cx="12144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61" descr="mia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6638" y="4278313"/>
            <a:ext cx="1193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62" descr="statistic"/>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1875" y="5024438"/>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9"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7563" y="3084513"/>
            <a:ext cx="1798637" cy="2252662"/>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22988" y="3571875"/>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511" name="组合 3"/>
          <p:cNvGrpSpPr>
            <a:grpSpLocks/>
          </p:cNvGrpSpPr>
          <p:nvPr/>
        </p:nvGrpSpPr>
        <p:grpSpPr bwMode="auto">
          <a:xfrm>
            <a:off x="4064000" y="1793875"/>
            <a:ext cx="1514475" cy="968375"/>
            <a:chOff x="4274582" y="5117980"/>
            <a:chExt cx="1749286" cy="1032201"/>
          </a:xfrm>
        </p:grpSpPr>
        <p:pic>
          <p:nvPicPr>
            <p:cNvPr id="2054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6103" y="5117980"/>
              <a:ext cx="826968" cy="73957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TextBox 2"/>
            <p:cNvSpPr txBox="1">
              <a:spLocks noChangeArrowheads="1"/>
            </p:cNvSpPr>
            <p:nvPr/>
          </p:nvSpPr>
          <p:spPr bwMode="auto">
            <a:xfrm>
              <a:off x="4274582" y="5855750"/>
              <a:ext cx="1749286" cy="29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1200" b="1" kern="0" dirty="0">
                  <a:solidFill>
                    <a:srgbClr val="FF6600"/>
                  </a:solidFill>
                  <a:latin typeface="微软雅黑" pitchFamily="34" charset="-122"/>
                  <a:ea typeface="微软雅黑" pitchFamily="34" charset="-122"/>
                </a:rPr>
                <a:t>统一身份认证中心</a:t>
              </a:r>
            </a:p>
          </p:txBody>
        </p:sp>
      </p:grpSp>
      <p:cxnSp>
        <p:nvCxnSpPr>
          <p:cNvPr id="20512" name="直接连接符 93"/>
          <p:cNvCxnSpPr>
            <a:cxnSpLocks noChangeShapeType="1"/>
          </p:cNvCxnSpPr>
          <p:nvPr/>
        </p:nvCxnSpPr>
        <p:spPr bwMode="auto">
          <a:xfrm flipH="1" flipV="1">
            <a:off x="4724400" y="2693988"/>
            <a:ext cx="6350" cy="485775"/>
          </a:xfrm>
          <a:prstGeom prst="line">
            <a:avLst/>
          </a:prstGeom>
          <a:noFill/>
          <a:ln w="34925" algn="ctr">
            <a:solidFill>
              <a:srgbClr val="5054FE"/>
            </a:solidFill>
            <a:round/>
            <a:headEnd type="triangle" w="med" len="lg"/>
            <a:tailEnd type="triangle" w="med" len="lg"/>
          </a:ln>
          <a:extLst>
            <a:ext uri="{909E8E84-426E-40DD-AFC4-6F175D3DCCD1}">
              <a14:hiddenFill xmlns:a14="http://schemas.microsoft.com/office/drawing/2010/main">
                <a:noFill/>
              </a14:hiddenFill>
            </a:ext>
          </a:extLst>
        </p:spPr>
      </p:cxnSp>
      <p:grpSp>
        <p:nvGrpSpPr>
          <p:cNvPr id="20513" name="组合 12"/>
          <p:cNvGrpSpPr>
            <a:grpSpLocks/>
          </p:cNvGrpSpPr>
          <p:nvPr/>
        </p:nvGrpSpPr>
        <p:grpSpPr bwMode="auto">
          <a:xfrm>
            <a:off x="4114800" y="2820988"/>
            <a:ext cx="1301750" cy="3656012"/>
            <a:chOff x="4624147" y="3075242"/>
            <a:chExt cx="1524000" cy="3656013"/>
          </a:xfrm>
        </p:grpSpPr>
        <p:grpSp>
          <p:nvGrpSpPr>
            <p:cNvPr id="20531" name="组合 10"/>
            <p:cNvGrpSpPr>
              <a:grpSpLocks/>
            </p:cNvGrpSpPr>
            <p:nvPr/>
          </p:nvGrpSpPr>
          <p:grpSpPr bwMode="auto">
            <a:xfrm>
              <a:off x="4624147" y="3075242"/>
              <a:ext cx="1524000" cy="3656013"/>
              <a:chOff x="4038600" y="2133600"/>
              <a:chExt cx="1524000" cy="3656013"/>
            </a:xfrm>
          </p:grpSpPr>
          <p:sp>
            <p:nvSpPr>
              <p:cNvPr id="98" name="Freeform 3"/>
              <p:cNvSpPr>
                <a:spLocks/>
              </p:cNvSpPr>
              <p:nvPr/>
            </p:nvSpPr>
            <p:spPr bwMode="auto">
              <a:xfrm>
                <a:off x="4038600" y="2133600"/>
                <a:ext cx="1524000" cy="3656013"/>
              </a:xfrm>
              <a:custGeom>
                <a:avLst/>
                <a:gdLst>
                  <a:gd name="T0" fmla="*/ 0 w 1258"/>
                  <a:gd name="T1" fmla="*/ 2147483647 h 2758"/>
                  <a:gd name="T2" fmla="*/ 0 w 1258"/>
                  <a:gd name="T3" fmla="*/ 2147483647 h 2758"/>
                  <a:gd name="T4" fmla="*/ 2147483647 w 1258"/>
                  <a:gd name="T5" fmla="*/ 2147483647 h 2758"/>
                  <a:gd name="T6" fmla="*/ 2147483647 w 1258"/>
                  <a:gd name="T7" fmla="*/ 0 h 2758"/>
                  <a:gd name="T8" fmla="*/ 0 w 1258"/>
                  <a:gd name="T9" fmla="*/ 2147483647 h 2758"/>
                  <a:gd name="T10" fmla="*/ 0 60000 65536"/>
                  <a:gd name="T11" fmla="*/ 0 60000 65536"/>
                  <a:gd name="T12" fmla="*/ 0 60000 65536"/>
                  <a:gd name="T13" fmla="*/ 0 60000 65536"/>
                  <a:gd name="T14" fmla="*/ 0 60000 65536"/>
                  <a:gd name="T15" fmla="*/ 0 w 1258"/>
                  <a:gd name="T16" fmla="*/ 0 h 2758"/>
                  <a:gd name="T17" fmla="*/ 1258 w 1258"/>
                  <a:gd name="T18" fmla="*/ 2758 h 2758"/>
                </a:gdLst>
                <a:ahLst/>
                <a:cxnLst>
                  <a:cxn ang="T10">
                    <a:pos x="T0" y="T1"/>
                  </a:cxn>
                  <a:cxn ang="T11">
                    <a:pos x="T2" y="T3"/>
                  </a:cxn>
                  <a:cxn ang="T12">
                    <a:pos x="T4" y="T5"/>
                  </a:cxn>
                  <a:cxn ang="T13">
                    <a:pos x="T6" y="T7"/>
                  </a:cxn>
                  <a:cxn ang="T14">
                    <a:pos x="T8" y="T9"/>
                  </a:cxn>
                </a:cxnLst>
                <a:rect l="T15" t="T16" r="T17" b="T18"/>
                <a:pathLst>
                  <a:path w="1258" h="2758">
                    <a:moveTo>
                      <a:pt x="0" y="556"/>
                    </a:moveTo>
                    <a:lnTo>
                      <a:pt x="0" y="1984"/>
                    </a:lnTo>
                    <a:lnTo>
                      <a:pt x="1258" y="2758"/>
                    </a:lnTo>
                    <a:lnTo>
                      <a:pt x="1233" y="0"/>
                    </a:lnTo>
                    <a:lnTo>
                      <a:pt x="0" y="556"/>
                    </a:lnTo>
                    <a:close/>
                  </a:path>
                </a:pathLst>
              </a:custGeom>
              <a:solidFill>
                <a:srgbClr val="FFFFFF">
                  <a:lumMod val="75000"/>
                </a:srgbClr>
              </a:solidFill>
              <a:ln w="9525">
                <a:noFill/>
                <a:round/>
                <a:headEnd/>
                <a:tailEnd/>
              </a:ln>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微软雅黑" pitchFamily="34" charset="-122"/>
                  <a:ea typeface="微软雅黑" pitchFamily="34" charset="-122"/>
                </a:endParaRPr>
              </a:p>
            </p:txBody>
          </p:sp>
          <p:sp>
            <p:nvSpPr>
              <p:cNvPr id="99" name="Freeform 4"/>
              <p:cNvSpPr>
                <a:spLocks/>
              </p:cNvSpPr>
              <p:nvPr/>
            </p:nvSpPr>
            <p:spPr bwMode="auto">
              <a:xfrm>
                <a:off x="4109224" y="2986087"/>
                <a:ext cx="271346" cy="1179513"/>
              </a:xfrm>
              <a:custGeom>
                <a:avLst/>
                <a:gdLst>
                  <a:gd name="T0" fmla="*/ 0 w 242"/>
                  <a:gd name="T1" fmla="*/ 2147483647 h 967"/>
                  <a:gd name="T2" fmla="*/ 0 w 242"/>
                  <a:gd name="T3" fmla="*/ 2147483647 h 967"/>
                  <a:gd name="T4" fmla="*/ 2147483647 w 242"/>
                  <a:gd name="T5" fmla="*/ 2147483647 h 967"/>
                  <a:gd name="T6" fmla="*/ 2147483647 w 242"/>
                  <a:gd name="T7" fmla="*/ 0 h 967"/>
                  <a:gd name="T8" fmla="*/ 0 w 242"/>
                  <a:gd name="T9" fmla="*/ 2147483647 h 967"/>
                  <a:gd name="T10" fmla="*/ 0 w 242"/>
                  <a:gd name="T11" fmla="*/ 2147483647 h 967"/>
                  <a:gd name="T12" fmla="*/ 0 60000 65536"/>
                  <a:gd name="T13" fmla="*/ 0 60000 65536"/>
                  <a:gd name="T14" fmla="*/ 0 60000 65536"/>
                  <a:gd name="T15" fmla="*/ 0 60000 65536"/>
                  <a:gd name="T16" fmla="*/ 0 60000 65536"/>
                  <a:gd name="T17" fmla="*/ 0 60000 65536"/>
                  <a:gd name="T18" fmla="*/ 0 w 242"/>
                  <a:gd name="T19" fmla="*/ 0 h 967"/>
                  <a:gd name="T20" fmla="*/ 242 w 242"/>
                  <a:gd name="T21" fmla="*/ 967 h 967"/>
                </a:gdLst>
                <a:ahLst/>
                <a:cxnLst>
                  <a:cxn ang="T12">
                    <a:pos x="T0" y="T1"/>
                  </a:cxn>
                  <a:cxn ang="T13">
                    <a:pos x="T2" y="T3"/>
                  </a:cxn>
                  <a:cxn ang="T14">
                    <a:pos x="T4" y="T5"/>
                  </a:cxn>
                  <a:cxn ang="T15">
                    <a:pos x="T6" y="T7"/>
                  </a:cxn>
                  <a:cxn ang="T16">
                    <a:pos x="T8" y="T9"/>
                  </a:cxn>
                  <a:cxn ang="T17">
                    <a:pos x="T10" y="T11"/>
                  </a:cxn>
                </a:cxnLst>
                <a:rect l="T18" t="T19" r="T20" b="T21"/>
                <a:pathLst>
                  <a:path w="242" h="967">
                    <a:moveTo>
                      <a:pt x="0" y="169"/>
                    </a:moveTo>
                    <a:lnTo>
                      <a:pt x="0" y="919"/>
                    </a:lnTo>
                    <a:lnTo>
                      <a:pt x="242" y="967"/>
                    </a:lnTo>
                    <a:lnTo>
                      <a:pt x="242" y="0"/>
                    </a:lnTo>
                    <a:lnTo>
                      <a:pt x="0" y="96"/>
                    </a:lnTo>
                    <a:lnTo>
                      <a:pt x="0" y="16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0" name="Freeform 5"/>
              <p:cNvSpPr>
                <a:spLocks/>
              </p:cNvSpPr>
              <p:nvPr/>
            </p:nvSpPr>
            <p:spPr bwMode="auto">
              <a:xfrm>
                <a:off x="4460488" y="2838450"/>
                <a:ext cx="267629" cy="971550"/>
              </a:xfrm>
              <a:custGeom>
                <a:avLst/>
                <a:gdLst>
                  <a:gd name="T0" fmla="*/ 0 w 242"/>
                  <a:gd name="T1" fmla="*/ 2147483647 h 799"/>
                  <a:gd name="T2" fmla="*/ 0 w 242"/>
                  <a:gd name="T3" fmla="*/ 2147483647 h 799"/>
                  <a:gd name="T4" fmla="*/ 2147483647 w 242"/>
                  <a:gd name="T5" fmla="*/ 2147483647 h 799"/>
                  <a:gd name="T6" fmla="*/ 2147483647 w 242"/>
                  <a:gd name="T7" fmla="*/ 0 h 799"/>
                  <a:gd name="T8" fmla="*/ 0 w 242"/>
                  <a:gd name="T9" fmla="*/ 2147483647 h 799"/>
                  <a:gd name="T10" fmla="*/ 0 60000 65536"/>
                  <a:gd name="T11" fmla="*/ 0 60000 65536"/>
                  <a:gd name="T12" fmla="*/ 0 60000 65536"/>
                  <a:gd name="T13" fmla="*/ 0 60000 65536"/>
                  <a:gd name="T14" fmla="*/ 0 60000 65536"/>
                  <a:gd name="T15" fmla="*/ 0 w 242"/>
                  <a:gd name="T16" fmla="*/ 0 h 799"/>
                  <a:gd name="T17" fmla="*/ 242 w 242"/>
                  <a:gd name="T18" fmla="*/ 799 h 799"/>
                </a:gdLst>
                <a:ahLst/>
                <a:cxnLst>
                  <a:cxn ang="T10">
                    <a:pos x="T0" y="T1"/>
                  </a:cxn>
                  <a:cxn ang="T11">
                    <a:pos x="T2" y="T3"/>
                  </a:cxn>
                  <a:cxn ang="T12">
                    <a:pos x="T4" y="T5"/>
                  </a:cxn>
                  <a:cxn ang="T13">
                    <a:pos x="T6" y="T7"/>
                  </a:cxn>
                  <a:cxn ang="T14">
                    <a:pos x="T8" y="T9"/>
                  </a:cxn>
                </a:cxnLst>
                <a:rect l="T15" t="T16" r="T17" b="T18"/>
                <a:pathLst>
                  <a:path w="242" h="799">
                    <a:moveTo>
                      <a:pt x="0" y="97"/>
                    </a:moveTo>
                    <a:lnTo>
                      <a:pt x="0" y="799"/>
                    </a:lnTo>
                    <a:lnTo>
                      <a:pt x="242" y="799"/>
                    </a:lnTo>
                    <a:lnTo>
                      <a:pt x="242" y="0"/>
                    </a:lnTo>
                    <a:lnTo>
                      <a:pt x="0" y="97"/>
                    </a:lnTo>
                    <a:close/>
                  </a:path>
                </a:pathLst>
              </a:custGeom>
              <a:solidFill>
                <a:srgbClr val="800080"/>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1" name="Freeform 6"/>
              <p:cNvSpPr>
                <a:spLocks/>
              </p:cNvSpPr>
              <p:nvPr/>
            </p:nvSpPr>
            <p:spPr bwMode="auto">
              <a:xfrm>
                <a:off x="4460488" y="3870325"/>
                <a:ext cx="267629" cy="1150937"/>
              </a:xfrm>
              <a:custGeom>
                <a:avLst/>
                <a:gdLst>
                  <a:gd name="T0" fmla="*/ 0 w 242"/>
                  <a:gd name="T1" fmla="*/ 0 h 944"/>
                  <a:gd name="T2" fmla="*/ 0 w 242"/>
                  <a:gd name="T3" fmla="*/ 2147483647 h 944"/>
                  <a:gd name="T4" fmla="*/ 2147483647 w 242"/>
                  <a:gd name="T5" fmla="*/ 2147483647 h 944"/>
                  <a:gd name="T6" fmla="*/ 2147483647 w 242"/>
                  <a:gd name="T7" fmla="*/ 0 h 944"/>
                  <a:gd name="T8" fmla="*/ 0 w 242"/>
                  <a:gd name="T9" fmla="*/ 0 h 944"/>
                  <a:gd name="T10" fmla="*/ 0 60000 65536"/>
                  <a:gd name="T11" fmla="*/ 0 60000 65536"/>
                  <a:gd name="T12" fmla="*/ 0 60000 65536"/>
                  <a:gd name="T13" fmla="*/ 0 60000 65536"/>
                  <a:gd name="T14" fmla="*/ 0 60000 65536"/>
                  <a:gd name="T15" fmla="*/ 0 w 242"/>
                  <a:gd name="T16" fmla="*/ 0 h 944"/>
                  <a:gd name="T17" fmla="*/ 242 w 242"/>
                  <a:gd name="T18" fmla="*/ 944 h 944"/>
                </a:gdLst>
                <a:ahLst/>
                <a:cxnLst>
                  <a:cxn ang="T10">
                    <a:pos x="T0" y="T1"/>
                  </a:cxn>
                  <a:cxn ang="T11">
                    <a:pos x="T2" y="T3"/>
                  </a:cxn>
                  <a:cxn ang="T12">
                    <a:pos x="T4" y="T5"/>
                  </a:cxn>
                  <a:cxn ang="T13">
                    <a:pos x="T6" y="T7"/>
                  </a:cxn>
                  <a:cxn ang="T14">
                    <a:pos x="T8" y="T9"/>
                  </a:cxn>
                </a:cxnLst>
                <a:rect l="T15" t="T16" r="T17" b="T18"/>
                <a:pathLst>
                  <a:path w="242" h="944">
                    <a:moveTo>
                      <a:pt x="0" y="0"/>
                    </a:moveTo>
                    <a:lnTo>
                      <a:pt x="0" y="823"/>
                    </a:lnTo>
                    <a:lnTo>
                      <a:pt x="242" y="944"/>
                    </a:lnTo>
                    <a:lnTo>
                      <a:pt x="242" y="0"/>
                    </a:lnTo>
                    <a:lnTo>
                      <a:pt x="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2" name="Freeform 7"/>
              <p:cNvSpPr>
                <a:spLocks/>
              </p:cNvSpPr>
              <p:nvPr/>
            </p:nvSpPr>
            <p:spPr bwMode="auto">
              <a:xfrm>
                <a:off x="4109224" y="4135438"/>
                <a:ext cx="297366" cy="855663"/>
              </a:xfrm>
              <a:custGeom>
                <a:avLst/>
                <a:gdLst>
                  <a:gd name="T0" fmla="*/ 0 w 266"/>
                  <a:gd name="T1" fmla="*/ 0 h 702"/>
                  <a:gd name="T2" fmla="*/ 0 w 266"/>
                  <a:gd name="T3" fmla="*/ 2147483647 h 702"/>
                  <a:gd name="T4" fmla="*/ 2147483647 w 266"/>
                  <a:gd name="T5" fmla="*/ 2147483647 h 702"/>
                  <a:gd name="T6" fmla="*/ 2147483647 w 266"/>
                  <a:gd name="T7" fmla="*/ 2147483647 h 702"/>
                  <a:gd name="T8" fmla="*/ 0 w 266"/>
                  <a:gd name="T9" fmla="*/ 0 h 702"/>
                  <a:gd name="T10" fmla="*/ 0 60000 65536"/>
                  <a:gd name="T11" fmla="*/ 0 60000 65536"/>
                  <a:gd name="T12" fmla="*/ 0 60000 65536"/>
                  <a:gd name="T13" fmla="*/ 0 60000 65536"/>
                  <a:gd name="T14" fmla="*/ 0 60000 65536"/>
                  <a:gd name="T15" fmla="*/ 0 w 266"/>
                  <a:gd name="T16" fmla="*/ 0 h 702"/>
                  <a:gd name="T17" fmla="*/ 266 w 266"/>
                  <a:gd name="T18" fmla="*/ 702 h 702"/>
                </a:gdLst>
                <a:ahLst/>
                <a:cxnLst>
                  <a:cxn ang="T10">
                    <a:pos x="T0" y="T1"/>
                  </a:cxn>
                  <a:cxn ang="T11">
                    <a:pos x="T2" y="T3"/>
                  </a:cxn>
                  <a:cxn ang="T12">
                    <a:pos x="T4" y="T5"/>
                  </a:cxn>
                  <a:cxn ang="T13">
                    <a:pos x="T6" y="T7"/>
                  </a:cxn>
                  <a:cxn ang="T14">
                    <a:pos x="T8" y="T9"/>
                  </a:cxn>
                </a:cxnLst>
                <a:rect l="T15" t="T16" r="T17" b="T18"/>
                <a:pathLst>
                  <a:path w="266" h="702">
                    <a:moveTo>
                      <a:pt x="0" y="0"/>
                    </a:moveTo>
                    <a:lnTo>
                      <a:pt x="0" y="532"/>
                    </a:lnTo>
                    <a:lnTo>
                      <a:pt x="266" y="702"/>
                    </a:lnTo>
                    <a:lnTo>
                      <a:pt x="266" y="73"/>
                    </a:lnTo>
                    <a:lnTo>
                      <a:pt x="0" y="0"/>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3" name="Freeform 8"/>
              <p:cNvSpPr>
                <a:spLocks/>
              </p:cNvSpPr>
              <p:nvPr/>
            </p:nvSpPr>
            <p:spPr bwMode="auto">
              <a:xfrm>
                <a:off x="4782015" y="2513012"/>
                <a:ext cx="646771" cy="1592263"/>
              </a:xfrm>
              <a:custGeom>
                <a:avLst/>
                <a:gdLst>
                  <a:gd name="T0" fmla="*/ 0 w 581"/>
                  <a:gd name="T1" fmla="*/ 2147483647 h 1306"/>
                  <a:gd name="T2" fmla="*/ 0 w 581"/>
                  <a:gd name="T3" fmla="*/ 2147483647 h 1306"/>
                  <a:gd name="T4" fmla="*/ 2147483647 w 581"/>
                  <a:gd name="T5" fmla="*/ 2147483647 h 1306"/>
                  <a:gd name="T6" fmla="*/ 2147483647 w 581"/>
                  <a:gd name="T7" fmla="*/ 0 h 1306"/>
                  <a:gd name="T8" fmla="*/ 0 w 581"/>
                  <a:gd name="T9" fmla="*/ 2147483647 h 1306"/>
                  <a:gd name="T10" fmla="*/ 0 60000 65536"/>
                  <a:gd name="T11" fmla="*/ 0 60000 65536"/>
                  <a:gd name="T12" fmla="*/ 0 60000 65536"/>
                  <a:gd name="T13" fmla="*/ 0 60000 65536"/>
                  <a:gd name="T14" fmla="*/ 0 60000 65536"/>
                  <a:gd name="T15" fmla="*/ 0 w 581"/>
                  <a:gd name="T16" fmla="*/ 0 h 1306"/>
                  <a:gd name="T17" fmla="*/ 581 w 581"/>
                  <a:gd name="T18" fmla="*/ 1306 h 1306"/>
                </a:gdLst>
                <a:ahLst/>
                <a:cxnLst>
                  <a:cxn ang="T10">
                    <a:pos x="T0" y="T1"/>
                  </a:cxn>
                  <a:cxn ang="T11">
                    <a:pos x="T2" y="T3"/>
                  </a:cxn>
                  <a:cxn ang="T12">
                    <a:pos x="T4" y="T5"/>
                  </a:cxn>
                  <a:cxn ang="T13">
                    <a:pos x="T6" y="T7"/>
                  </a:cxn>
                  <a:cxn ang="T14">
                    <a:pos x="T8" y="T9"/>
                  </a:cxn>
                </a:cxnLst>
                <a:rect l="T15" t="T16" r="T17" b="T18"/>
                <a:pathLst>
                  <a:path w="581" h="1306">
                    <a:moveTo>
                      <a:pt x="0" y="242"/>
                    </a:moveTo>
                    <a:lnTo>
                      <a:pt x="0" y="1234"/>
                    </a:lnTo>
                    <a:lnTo>
                      <a:pt x="581" y="1306"/>
                    </a:lnTo>
                    <a:lnTo>
                      <a:pt x="581" y="0"/>
                    </a:lnTo>
                    <a:lnTo>
                      <a:pt x="0" y="2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4" name="Freeform 9"/>
              <p:cNvSpPr>
                <a:spLocks/>
              </p:cNvSpPr>
              <p:nvPr/>
            </p:nvSpPr>
            <p:spPr bwMode="auto">
              <a:xfrm>
                <a:off x="4782015" y="4075113"/>
                <a:ext cx="646771" cy="946150"/>
              </a:xfrm>
              <a:custGeom>
                <a:avLst/>
                <a:gdLst>
                  <a:gd name="T0" fmla="*/ 0 w 581"/>
                  <a:gd name="T1" fmla="*/ 0 h 774"/>
                  <a:gd name="T2" fmla="*/ 0 w 581"/>
                  <a:gd name="T3" fmla="*/ 2147483647 h 774"/>
                  <a:gd name="T4" fmla="*/ 2147483647 w 581"/>
                  <a:gd name="T5" fmla="*/ 2147483647 h 774"/>
                  <a:gd name="T6" fmla="*/ 2147483647 w 581"/>
                  <a:gd name="T7" fmla="*/ 2147483647 h 774"/>
                  <a:gd name="T8" fmla="*/ 0 w 581"/>
                  <a:gd name="T9" fmla="*/ 0 h 774"/>
                  <a:gd name="T10" fmla="*/ 0 60000 65536"/>
                  <a:gd name="T11" fmla="*/ 0 60000 65536"/>
                  <a:gd name="T12" fmla="*/ 0 60000 65536"/>
                  <a:gd name="T13" fmla="*/ 0 60000 65536"/>
                  <a:gd name="T14" fmla="*/ 0 60000 65536"/>
                  <a:gd name="T15" fmla="*/ 0 w 581"/>
                  <a:gd name="T16" fmla="*/ 0 h 774"/>
                  <a:gd name="T17" fmla="*/ 581 w 581"/>
                  <a:gd name="T18" fmla="*/ 774 h 774"/>
                </a:gdLst>
                <a:ahLst/>
                <a:cxnLst>
                  <a:cxn ang="T10">
                    <a:pos x="T0" y="T1"/>
                  </a:cxn>
                  <a:cxn ang="T11">
                    <a:pos x="T2" y="T3"/>
                  </a:cxn>
                  <a:cxn ang="T12">
                    <a:pos x="T4" y="T5"/>
                  </a:cxn>
                  <a:cxn ang="T13">
                    <a:pos x="T6" y="T7"/>
                  </a:cxn>
                  <a:cxn ang="T14">
                    <a:pos x="T8" y="T9"/>
                  </a:cxn>
                </a:cxnLst>
                <a:rect l="T15" t="T16" r="T17" b="T18"/>
                <a:pathLst>
                  <a:path w="581" h="774">
                    <a:moveTo>
                      <a:pt x="0" y="0"/>
                    </a:moveTo>
                    <a:lnTo>
                      <a:pt x="0" y="533"/>
                    </a:lnTo>
                    <a:lnTo>
                      <a:pt x="581" y="774"/>
                    </a:lnTo>
                    <a:lnTo>
                      <a:pt x="581" y="97"/>
                    </a:lnTo>
                    <a:lnTo>
                      <a:pt x="0" y="0"/>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pSp>
        <p:sp>
          <p:nvSpPr>
            <p:cNvPr id="97" name="TextBox 96"/>
            <p:cNvSpPr txBox="1"/>
            <p:nvPr/>
          </p:nvSpPr>
          <p:spPr>
            <a:xfrm rot="20214427">
              <a:off x="4734825" y="3409140"/>
              <a:ext cx="1317625" cy="369332"/>
            </a:xfrm>
            <a:prstGeom prst="rect">
              <a:avLst/>
            </a:prstGeom>
            <a:noFill/>
            <a:scene3d>
              <a:camera prst="orthographicFront">
                <a:rot lat="18961830" lon="2157541" rev="19996030"/>
              </a:camera>
              <a:lightRig rig="threePt" dir="t"/>
            </a:scene3d>
          </p:spPr>
          <p:txBody>
            <a:bodyPr>
              <a:spAutoFit/>
            </a:bodyPr>
            <a:lstStyle/>
            <a:p>
              <a:pPr eaLnBrk="1" fontAlgn="auto" hangingPunct="1">
                <a:spcBef>
                  <a:spcPts val="0"/>
                </a:spcBef>
                <a:spcAft>
                  <a:spcPts val="0"/>
                </a:spcAft>
                <a:defRPr/>
              </a:pPr>
              <a:r>
                <a:rPr lang="zh-CN" altLang="en-US" b="1" kern="0" dirty="0">
                  <a:solidFill>
                    <a:srgbClr val="FF6600"/>
                  </a:solidFill>
                  <a:latin typeface="微软雅黑" pitchFamily="34" charset="-122"/>
                  <a:ea typeface="微软雅黑" pitchFamily="34" charset="-122"/>
                </a:rPr>
                <a:t>统一界面</a:t>
              </a:r>
            </a:p>
          </p:txBody>
        </p:sp>
      </p:grpSp>
      <p:sp>
        <p:nvSpPr>
          <p:cNvPr id="105" name="TextBox 63"/>
          <p:cNvSpPr txBox="1">
            <a:spLocks noChangeArrowheads="1"/>
          </p:cNvSpPr>
          <p:nvPr/>
        </p:nvSpPr>
        <p:spPr bwMode="auto">
          <a:xfrm>
            <a:off x="1370013" y="4094163"/>
            <a:ext cx="839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b="1" kern="0">
                <a:solidFill>
                  <a:srgbClr val="000000"/>
                </a:solidFill>
              </a:rPr>
              <a:t>SSO</a:t>
            </a:r>
            <a:endParaRPr lang="zh-CN" altLang="en-US" b="1" kern="0">
              <a:solidFill>
                <a:srgbClr val="000000"/>
              </a:solidFill>
            </a:endParaRPr>
          </a:p>
        </p:txBody>
      </p:sp>
      <p:pic>
        <p:nvPicPr>
          <p:cNvPr id="20515" name="Picture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7000" y="3179763"/>
            <a:ext cx="576263" cy="474662"/>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6" name="Picture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7000" y="3895725"/>
            <a:ext cx="576263" cy="4413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7" name="Picture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77000" y="4556125"/>
            <a:ext cx="576263" cy="47307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8"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9813" y="4329113"/>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9"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2775" y="3941763"/>
            <a:ext cx="246063"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3300" y="3941763"/>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521" name="直接箭头连接符 111"/>
          <p:cNvCxnSpPr>
            <a:cxnSpLocks noChangeShapeType="1"/>
          </p:cNvCxnSpPr>
          <p:nvPr/>
        </p:nvCxnSpPr>
        <p:spPr bwMode="auto">
          <a:xfrm flipH="1">
            <a:off x="5084763" y="3411538"/>
            <a:ext cx="1417637" cy="242887"/>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2" name="直接箭头连接符 112"/>
          <p:cNvCxnSpPr>
            <a:cxnSpLocks noChangeShapeType="1"/>
          </p:cNvCxnSpPr>
          <p:nvPr/>
        </p:nvCxnSpPr>
        <p:spPr bwMode="auto">
          <a:xfrm flipH="1">
            <a:off x="4573588" y="4140200"/>
            <a:ext cx="1897062" cy="1109663"/>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3" name="直接箭头连接符 113"/>
          <p:cNvCxnSpPr>
            <a:cxnSpLocks noChangeShapeType="1"/>
            <a:stCxn id="20517" idx="1"/>
          </p:cNvCxnSpPr>
          <p:nvPr/>
        </p:nvCxnSpPr>
        <p:spPr bwMode="auto">
          <a:xfrm flipH="1">
            <a:off x="5027613" y="4792663"/>
            <a:ext cx="1449387" cy="56197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4" name="直接箭头连接符 114"/>
          <p:cNvCxnSpPr>
            <a:cxnSpLocks noChangeShapeType="1"/>
            <a:stCxn id="20510" idx="1"/>
          </p:cNvCxnSpPr>
          <p:nvPr/>
        </p:nvCxnSpPr>
        <p:spPr bwMode="auto">
          <a:xfrm flipH="1">
            <a:off x="4514850" y="3709988"/>
            <a:ext cx="1608138" cy="285750"/>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5" name="直接箭头连接符 115"/>
          <p:cNvCxnSpPr>
            <a:cxnSpLocks noChangeShapeType="1"/>
            <a:stCxn id="20520" idx="1"/>
          </p:cNvCxnSpPr>
          <p:nvPr/>
        </p:nvCxnSpPr>
        <p:spPr bwMode="auto">
          <a:xfrm flipH="1">
            <a:off x="4179888" y="4079875"/>
            <a:ext cx="1903412" cy="25717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6" name="直接箭头连接符 116"/>
          <p:cNvCxnSpPr>
            <a:cxnSpLocks noChangeShapeType="1"/>
            <a:stCxn id="20519" idx="2"/>
          </p:cNvCxnSpPr>
          <p:nvPr/>
        </p:nvCxnSpPr>
        <p:spPr bwMode="auto">
          <a:xfrm flipH="1">
            <a:off x="4211638" y="4217988"/>
            <a:ext cx="1604962" cy="89852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20527" name="TextBox 2"/>
          <p:cNvSpPr txBox="1">
            <a:spLocks noChangeArrowheads="1"/>
          </p:cNvSpPr>
          <p:nvPr/>
        </p:nvSpPr>
        <p:spPr bwMode="auto">
          <a:xfrm>
            <a:off x="6337300" y="2911475"/>
            <a:ext cx="969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1</a:t>
            </a:r>
            <a:endParaRPr lang="zh-CN" altLang="en-US" sz="1200">
              <a:solidFill>
                <a:srgbClr val="000000"/>
              </a:solidFill>
              <a:latin typeface="微软雅黑" pitchFamily="34" charset="-122"/>
              <a:ea typeface="微软雅黑" pitchFamily="34" charset="-122"/>
              <a:cs typeface="宋体" pitchFamily="2" charset="-122"/>
            </a:endParaRPr>
          </a:p>
        </p:txBody>
      </p:sp>
      <p:sp>
        <p:nvSpPr>
          <p:cNvPr id="20528" name="TextBox 58"/>
          <p:cNvSpPr txBox="1">
            <a:spLocks noChangeArrowheads="1"/>
          </p:cNvSpPr>
          <p:nvPr/>
        </p:nvSpPr>
        <p:spPr bwMode="auto">
          <a:xfrm>
            <a:off x="6348413" y="3619500"/>
            <a:ext cx="969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2</a:t>
            </a:r>
            <a:endParaRPr lang="zh-CN" altLang="en-US" sz="1200">
              <a:solidFill>
                <a:srgbClr val="000000"/>
              </a:solidFill>
              <a:latin typeface="微软雅黑" pitchFamily="34" charset="-122"/>
              <a:ea typeface="微软雅黑" pitchFamily="34" charset="-122"/>
              <a:cs typeface="宋体" pitchFamily="2" charset="-122"/>
            </a:endParaRPr>
          </a:p>
        </p:txBody>
      </p:sp>
      <p:sp>
        <p:nvSpPr>
          <p:cNvPr id="20529" name="TextBox 59"/>
          <p:cNvSpPr txBox="1">
            <a:spLocks noChangeArrowheads="1"/>
          </p:cNvSpPr>
          <p:nvPr/>
        </p:nvSpPr>
        <p:spPr bwMode="auto">
          <a:xfrm>
            <a:off x="6361113" y="4303713"/>
            <a:ext cx="882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3</a:t>
            </a:r>
            <a:endParaRPr lang="zh-CN" altLang="en-US" sz="1200">
              <a:solidFill>
                <a:srgbClr val="000000"/>
              </a:solidFill>
              <a:latin typeface="微软雅黑" pitchFamily="34" charset="-122"/>
              <a:ea typeface="微软雅黑" pitchFamily="34" charset="-122"/>
              <a:cs typeface="宋体" pitchFamily="2" charset="-122"/>
            </a:endParaRPr>
          </a:p>
        </p:txBody>
      </p:sp>
      <p:pic>
        <p:nvPicPr>
          <p:cNvPr id="20530"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33600" y="3124200"/>
            <a:ext cx="974725" cy="13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1153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21773" y="101376"/>
            <a:ext cx="8658690" cy="1595438"/>
          </a:xfrm>
        </p:spPr>
        <p:txBody>
          <a:bodyPr anchor="t"/>
          <a:lstStyle/>
          <a:p>
            <a:pPr>
              <a:buSzPct val="25000"/>
              <a:defRPr/>
            </a:pPr>
            <a:r>
              <a:rPr lang="zh-CN" altLang="en-US" b="1" kern="1200" dirty="0">
                <a:solidFill>
                  <a:srgbClr val="C0504D"/>
                </a:solidFill>
                <a:latin typeface="微软雅黑" pitchFamily="34" charset="-122"/>
                <a:ea typeface="微软雅黑" pitchFamily="34" charset="-122"/>
              </a:rPr>
              <a:t>应用层面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数据集成</a:t>
            </a:r>
          </a:p>
        </p:txBody>
      </p:sp>
      <p:sp>
        <p:nvSpPr>
          <p:cNvPr id="103" name="圆角矩形 102"/>
          <p:cNvSpPr/>
          <p:nvPr/>
        </p:nvSpPr>
        <p:spPr>
          <a:xfrm>
            <a:off x="476250" y="4406900"/>
            <a:ext cx="1368425" cy="2284413"/>
          </a:xfrm>
          <a:prstGeom prst="roundRect">
            <a:avLst>
              <a:gd name="adj" fmla="val 4795"/>
            </a:avLst>
          </a:prstGeom>
          <a:solidFill>
            <a:srgbClr val="FFFFFF">
              <a:alpha val="0"/>
            </a:srgbClr>
          </a:solidFill>
          <a:ln w="19050" cap="flat" cmpd="sng" algn="ctr">
            <a:solidFill>
              <a:srgbClr val="FFFFFF">
                <a:lumMod val="75000"/>
              </a:srgbClr>
            </a:solidFill>
            <a:prstDash val="dash"/>
          </a:ln>
          <a:effectLst/>
        </p:spPr>
        <p:txBody>
          <a:bodyPr anchor="ctr"/>
          <a:lstStyle/>
          <a:p>
            <a:pPr algn="ct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476250" y="2420938"/>
            <a:ext cx="1368425" cy="1892300"/>
          </a:xfrm>
          <a:prstGeom prst="roundRect">
            <a:avLst>
              <a:gd name="adj" fmla="val 4795"/>
            </a:avLst>
          </a:prstGeom>
          <a:solidFill>
            <a:srgbClr val="FFFFFF">
              <a:alpha val="0"/>
            </a:srgbClr>
          </a:solidFill>
          <a:ln w="19050" cap="flat" cmpd="sng" algn="ctr">
            <a:solidFill>
              <a:srgbClr val="FFFFFF">
                <a:lumMod val="75000"/>
              </a:srgbClr>
            </a:solidFill>
            <a:prstDash val="dash"/>
          </a:ln>
          <a:effectLst/>
        </p:spPr>
        <p:txBody>
          <a:bodyPr anchor="ctr"/>
          <a:lstStyle/>
          <a:p>
            <a:pPr algn="ct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61" name="AutoShape 3"/>
          <p:cNvSpPr>
            <a:spLocks noChangeArrowheads="1"/>
          </p:cNvSpPr>
          <p:nvPr/>
        </p:nvSpPr>
        <p:spPr bwMode="auto">
          <a:xfrm>
            <a:off x="6531868" y="957833"/>
            <a:ext cx="19812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信息利用与服务</a:t>
            </a:r>
          </a:p>
        </p:txBody>
      </p:sp>
      <p:sp>
        <p:nvSpPr>
          <p:cNvPr id="19462" name="AutoShape 4"/>
          <p:cNvSpPr>
            <a:spLocks noChangeArrowheads="1"/>
          </p:cNvSpPr>
          <p:nvPr/>
        </p:nvSpPr>
        <p:spPr bwMode="auto">
          <a:xfrm>
            <a:off x="3899793" y="957833"/>
            <a:ext cx="18288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信息管理与共享</a:t>
            </a:r>
          </a:p>
        </p:txBody>
      </p:sp>
      <p:sp>
        <p:nvSpPr>
          <p:cNvPr id="19463" name="AutoShape 5"/>
          <p:cNvSpPr>
            <a:spLocks noChangeArrowheads="1"/>
          </p:cNvSpPr>
          <p:nvPr/>
        </p:nvSpPr>
        <p:spPr bwMode="auto">
          <a:xfrm>
            <a:off x="1035943" y="957833"/>
            <a:ext cx="19812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数据采集与整合</a:t>
            </a:r>
          </a:p>
        </p:txBody>
      </p:sp>
      <p:sp>
        <p:nvSpPr>
          <p:cNvPr id="108" name="Rectangle 6"/>
          <p:cNvSpPr>
            <a:spLocks noChangeArrowheads="1"/>
          </p:cNvSpPr>
          <p:nvPr/>
        </p:nvSpPr>
        <p:spPr bwMode="auto">
          <a:xfrm>
            <a:off x="369193" y="726059"/>
            <a:ext cx="8521700" cy="1550813"/>
          </a:xfrm>
          <a:prstGeom prst="rect">
            <a:avLst/>
          </a:prstGeom>
          <a:noFill/>
          <a:ln w="25400">
            <a:solidFill>
              <a:srgbClr val="FFFFFF"/>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9" name="Line 7"/>
          <p:cNvSpPr>
            <a:spLocks noChangeShapeType="1"/>
          </p:cNvSpPr>
          <p:nvPr/>
        </p:nvSpPr>
        <p:spPr bwMode="auto">
          <a:xfrm>
            <a:off x="369193" y="1706959"/>
            <a:ext cx="8523287" cy="0"/>
          </a:xfrm>
          <a:prstGeom prst="line">
            <a:avLst/>
          </a:prstGeom>
          <a:noFill/>
          <a:ln w="12700">
            <a:solidFill>
              <a:srgbClr val="FFFFFF"/>
            </a:solidFill>
            <a:round/>
            <a:headEnd type="none" w="sm" len="sm"/>
            <a:tailEnd type="none" w="sm" len="sm"/>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10" name="Rectangle 8"/>
          <p:cNvSpPr>
            <a:spLocks noChangeArrowheads="1"/>
          </p:cNvSpPr>
          <p:nvPr/>
        </p:nvSpPr>
        <p:spPr bwMode="auto">
          <a:xfrm>
            <a:off x="721990" y="1742901"/>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基础数据</a:t>
            </a:r>
          </a:p>
        </p:txBody>
      </p:sp>
      <p:sp>
        <p:nvSpPr>
          <p:cNvPr id="111" name="Rectangle 10"/>
          <p:cNvSpPr>
            <a:spLocks noChangeArrowheads="1"/>
          </p:cNvSpPr>
          <p:nvPr/>
        </p:nvSpPr>
        <p:spPr bwMode="auto">
          <a:xfrm>
            <a:off x="2190427" y="1742901"/>
            <a:ext cx="973138"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作业调度</a:t>
            </a:r>
          </a:p>
        </p:txBody>
      </p:sp>
      <p:sp>
        <p:nvSpPr>
          <p:cNvPr id="112" name="Rectangle 12"/>
          <p:cNvSpPr>
            <a:spLocks noChangeArrowheads="1"/>
          </p:cNvSpPr>
          <p:nvPr/>
        </p:nvSpPr>
        <p:spPr bwMode="auto">
          <a:xfrm>
            <a:off x="4224015" y="1742901"/>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数据库管理</a:t>
            </a:r>
          </a:p>
        </p:txBody>
      </p:sp>
      <p:sp>
        <p:nvSpPr>
          <p:cNvPr id="113" name="Rectangle 16"/>
          <p:cNvSpPr>
            <a:spLocks noChangeArrowheads="1"/>
          </p:cNvSpPr>
          <p:nvPr/>
        </p:nvSpPr>
        <p:spPr bwMode="auto">
          <a:xfrm>
            <a:off x="6392540" y="1742901"/>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安全访问</a:t>
            </a:r>
          </a:p>
        </p:txBody>
      </p:sp>
      <p:sp>
        <p:nvSpPr>
          <p:cNvPr id="114" name="Rectangle 22"/>
          <p:cNvSpPr>
            <a:spLocks noChangeArrowheads="1"/>
          </p:cNvSpPr>
          <p:nvPr/>
        </p:nvSpPr>
        <p:spPr bwMode="auto">
          <a:xfrm>
            <a:off x="568325" y="2482850"/>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财务系统</a:t>
            </a:r>
          </a:p>
        </p:txBody>
      </p:sp>
      <p:sp>
        <p:nvSpPr>
          <p:cNvPr id="115" name="Rectangle 27"/>
          <p:cNvSpPr>
            <a:spLocks noChangeArrowheads="1"/>
          </p:cNvSpPr>
          <p:nvPr/>
        </p:nvSpPr>
        <p:spPr bwMode="auto">
          <a:xfrm>
            <a:off x="7807002" y="1742901"/>
            <a:ext cx="842963"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用户</a:t>
            </a:r>
          </a:p>
        </p:txBody>
      </p:sp>
      <p:grpSp>
        <p:nvGrpSpPr>
          <p:cNvPr id="19472" name="Group 29"/>
          <p:cNvGrpSpPr>
            <a:grpSpLocks/>
          </p:cNvGrpSpPr>
          <p:nvPr/>
        </p:nvGrpSpPr>
        <p:grpSpPr bwMode="auto">
          <a:xfrm>
            <a:off x="3898900" y="2551347"/>
            <a:ext cx="1611313" cy="4119331"/>
            <a:chOff x="2448" y="1647"/>
            <a:chExt cx="816" cy="2268"/>
          </a:xfrm>
        </p:grpSpPr>
        <p:sp>
          <p:nvSpPr>
            <p:cNvPr id="118" name="Rectangle 35"/>
            <p:cNvSpPr>
              <a:spLocks noChangeArrowheads="1"/>
            </p:cNvSpPr>
            <p:nvPr/>
          </p:nvSpPr>
          <p:spPr bwMode="auto">
            <a:xfrm>
              <a:off x="2482" y="1968"/>
              <a:ext cx="752" cy="177"/>
            </a:xfrm>
            <a:prstGeom prst="rect">
              <a:avLst/>
            </a:prstGeom>
            <a:noFill/>
            <a:ln w="9525">
              <a:noFill/>
              <a:miter lim="800000"/>
              <a:headEnd/>
              <a:tailEnd/>
            </a:ln>
            <a:effectLst/>
          </p:spPr>
          <p:txBody>
            <a:bodyPr lIns="92075" tIns="46038" rIns="92075" bIns="46038">
              <a:spAutoFit/>
            </a:bodyPr>
            <a:lstStyle/>
            <a:p>
              <a:pPr algn="ctr" eaLnBrk="1" fontAlgn="auto" hangingPunct="1">
                <a:spcBef>
                  <a:spcPct val="50000"/>
                </a:spcBef>
                <a:spcAft>
                  <a:spcPts val="0"/>
                </a:spcAft>
                <a:defRPr/>
              </a:pPr>
              <a:endParaRPr lang="zh-CN" altLang="en-US" sz="1200" ker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119" name="AutoShape 33"/>
            <p:cNvSpPr>
              <a:spLocks noChangeArrowheads="1"/>
            </p:cNvSpPr>
            <p:nvPr/>
          </p:nvSpPr>
          <p:spPr bwMode="auto">
            <a:xfrm>
              <a:off x="2448" y="1647"/>
              <a:ext cx="816" cy="2268"/>
            </a:xfrm>
            <a:prstGeom prst="can">
              <a:avLst>
                <a:gd name="adj" fmla="val 36029"/>
              </a:avLst>
            </a:prstGeom>
            <a:gradFill rotWithShape="0">
              <a:gsLst>
                <a:gs pos="0">
                  <a:srgbClr val="FF3300"/>
                </a:gs>
                <a:gs pos="50000">
                  <a:srgbClr val="FF997F"/>
                </a:gs>
                <a:gs pos="100000">
                  <a:srgbClr val="FF3300"/>
                </a:gs>
              </a:gsLst>
              <a:lin ang="0" scaled="1"/>
            </a:gradFill>
            <a:ln w="19050">
              <a:solidFill>
                <a:srgbClr val="FFFFFF"/>
              </a:solidFill>
              <a:round/>
              <a:headEnd/>
              <a:tailEnd/>
            </a:ln>
          </p:spPr>
          <p:txBody>
            <a:bodyPr wrap="none" anchor="ctr"/>
            <a:lstStyle/>
            <a:p>
              <a:pPr algn="ctr" eaLnBrk="1" fontAlgn="auto" hangingPunct="1">
                <a:spcBef>
                  <a:spcPts val="0"/>
                </a:spcBef>
                <a:spcAft>
                  <a:spcPts val="0"/>
                </a:spcAft>
                <a:defRPr/>
              </a:pPr>
              <a:endParaRPr kumimoji="1" lang="zh-CN" altLang="en-US" sz="2400" kern="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117" name="Rectangle 32"/>
            <p:cNvSpPr>
              <a:spLocks noChangeArrowheads="1"/>
            </p:cNvSpPr>
            <p:nvPr/>
          </p:nvSpPr>
          <p:spPr bwMode="auto">
            <a:xfrm>
              <a:off x="2607" y="1699"/>
              <a:ext cx="561" cy="233"/>
            </a:xfrm>
            <a:prstGeom prst="rect">
              <a:avLst/>
            </a:prstGeom>
            <a:noFill/>
            <a:ln w="12700">
              <a:noFill/>
              <a:miter lim="800000"/>
              <a:headEnd type="none" w="sm" len="sm"/>
              <a:tailEnd type="none" w="sm" len="sm"/>
            </a:ln>
          </p:spPr>
          <p:txBody>
            <a:bodyPr wrap="none">
              <a:spAutoFit/>
            </a:bodyPr>
            <a:lstStyle/>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ea typeface="微软雅黑" panose="020B0503020204020204" pitchFamily="34" charset="-122"/>
                  <a:cs typeface="Times New Roman" pitchFamily="18" charset="0"/>
                </a:rPr>
                <a:t>数据中心</a:t>
              </a:r>
            </a:p>
          </p:txBody>
        </p:sp>
      </p:grpSp>
      <p:sp>
        <p:nvSpPr>
          <p:cNvPr id="19473" name="Rectangle 37"/>
          <p:cNvSpPr>
            <a:spLocks noChangeArrowheads="1"/>
          </p:cNvSpPr>
          <p:nvPr/>
        </p:nvSpPr>
        <p:spPr bwMode="auto">
          <a:xfrm>
            <a:off x="989905" y="1367408"/>
            <a:ext cx="5810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数据源</a:t>
            </a:r>
          </a:p>
        </p:txBody>
      </p:sp>
      <p:sp>
        <p:nvSpPr>
          <p:cNvPr id="19474" name="Rectangle 38"/>
          <p:cNvSpPr>
            <a:spLocks noChangeArrowheads="1"/>
          </p:cNvSpPr>
          <p:nvPr/>
        </p:nvSpPr>
        <p:spPr bwMode="auto">
          <a:xfrm>
            <a:off x="2382143" y="1367408"/>
            <a:ext cx="733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数据交换</a:t>
            </a:r>
            <a:endParaRPr lang="en-US" altLang="zh-CN" sz="1200">
              <a:solidFill>
                <a:srgbClr val="000000"/>
              </a:solidFill>
              <a:latin typeface="微软雅黑" pitchFamily="34" charset="-122"/>
              <a:ea typeface="微软雅黑" pitchFamily="34" charset="-122"/>
              <a:cs typeface="Times New Roman" pitchFamily="18" charset="0"/>
            </a:endParaRPr>
          </a:p>
        </p:txBody>
      </p:sp>
      <p:sp>
        <p:nvSpPr>
          <p:cNvPr id="19475" name="Rectangle 39"/>
          <p:cNvSpPr>
            <a:spLocks noChangeArrowheads="1"/>
          </p:cNvSpPr>
          <p:nvPr/>
        </p:nvSpPr>
        <p:spPr bwMode="auto">
          <a:xfrm>
            <a:off x="4261743" y="1367408"/>
            <a:ext cx="1041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数据存储管理</a:t>
            </a:r>
          </a:p>
        </p:txBody>
      </p:sp>
      <p:sp>
        <p:nvSpPr>
          <p:cNvPr id="19476" name="Rectangle 41"/>
          <p:cNvSpPr>
            <a:spLocks noChangeArrowheads="1"/>
          </p:cNvSpPr>
          <p:nvPr/>
        </p:nvSpPr>
        <p:spPr bwMode="auto">
          <a:xfrm>
            <a:off x="6585843" y="1367408"/>
            <a:ext cx="733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数据展现</a:t>
            </a:r>
          </a:p>
        </p:txBody>
      </p:sp>
      <p:sp>
        <p:nvSpPr>
          <p:cNvPr id="124" name="AutoShape 159"/>
          <p:cNvSpPr>
            <a:spLocks noChangeArrowheads="1"/>
          </p:cNvSpPr>
          <p:nvPr/>
        </p:nvSpPr>
        <p:spPr bwMode="auto">
          <a:xfrm>
            <a:off x="2176463" y="2420938"/>
            <a:ext cx="949325" cy="1846262"/>
          </a:xfrm>
          <a:prstGeom prst="roundRect">
            <a:avLst>
              <a:gd name="adj" fmla="val 12477"/>
            </a:avLst>
          </a:prstGeom>
          <a:solidFill>
            <a:srgbClr val="CCFFCC"/>
          </a:solidFill>
          <a:ln w="25400">
            <a:solidFill>
              <a:srgbClr val="FFFFFF"/>
            </a:solidFill>
            <a:round/>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78" name="Rectangle 160"/>
          <p:cNvSpPr>
            <a:spLocks noChangeArrowheads="1"/>
          </p:cNvSpPr>
          <p:nvPr/>
        </p:nvSpPr>
        <p:spPr bwMode="auto">
          <a:xfrm rot="5400000">
            <a:off x="1594644" y="3240881"/>
            <a:ext cx="1722438" cy="212725"/>
          </a:xfrm>
          <a:prstGeom prst="rect">
            <a:avLst/>
          </a:prstGeom>
          <a:solidFill>
            <a:srgbClr val="CC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400" b="1">
                <a:solidFill>
                  <a:srgbClr val="000000"/>
                </a:solidFill>
                <a:latin typeface="微软雅黑" pitchFamily="34" charset="-122"/>
                <a:ea typeface="微软雅黑" pitchFamily="34" charset="-122"/>
                <a:cs typeface="Times New Roman" pitchFamily="18" charset="0"/>
              </a:rPr>
              <a:t>HSB</a:t>
            </a:r>
            <a:r>
              <a:rPr lang="zh-CN" altLang="en-US" sz="1400" b="1">
                <a:solidFill>
                  <a:srgbClr val="000000"/>
                </a:solidFill>
                <a:latin typeface="微软雅黑" pitchFamily="34" charset="-122"/>
                <a:ea typeface="微软雅黑" pitchFamily="34" charset="-122"/>
                <a:cs typeface="Times New Roman" pitchFamily="18" charset="0"/>
              </a:rPr>
              <a:t>（医院服务总线）</a:t>
            </a:r>
            <a:endParaRPr lang="en-US" altLang="zh-CN" sz="1400" b="1">
              <a:solidFill>
                <a:srgbClr val="000000"/>
              </a:solidFill>
              <a:latin typeface="微软雅黑" pitchFamily="34" charset="-122"/>
              <a:ea typeface="微软雅黑" pitchFamily="34" charset="-122"/>
              <a:cs typeface="Times New Roman" pitchFamily="18" charset="0"/>
            </a:endParaRPr>
          </a:p>
        </p:txBody>
      </p:sp>
      <p:sp>
        <p:nvSpPr>
          <p:cNvPr id="19479" name="Rectangle 161"/>
          <p:cNvSpPr>
            <a:spLocks noChangeArrowheads="1"/>
          </p:cNvSpPr>
          <p:nvPr/>
        </p:nvSpPr>
        <p:spPr bwMode="auto">
          <a:xfrm rot="5400000">
            <a:off x="2304257" y="3278981"/>
            <a:ext cx="1195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400" b="1">
                <a:solidFill>
                  <a:srgbClr val="000000"/>
                </a:solidFill>
                <a:latin typeface="微软雅黑" pitchFamily="34" charset="-122"/>
                <a:ea typeface="微软雅黑" pitchFamily="34" charset="-122"/>
                <a:cs typeface="Times New Roman" pitchFamily="18" charset="0"/>
              </a:rPr>
              <a:t>数据交换平台</a:t>
            </a:r>
            <a:endParaRPr lang="en-US" altLang="zh-CN" sz="1400" b="1">
              <a:solidFill>
                <a:srgbClr val="000000"/>
              </a:solidFill>
              <a:latin typeface="微软雅黑" pitchFamily="34" charset="-122"/>
              <a:ea typeface="微软雅黑" pitchFamily="34" charset="-122"/>
              <a:cs typeface="Times New Roman" pitchFamily="18" charset="0"/>
            </a:endParaRPr>
          </a:p>
        </p:txBody>
      </p:sp>
      <p:sp>
        <p:nvSpPr>
          <p:cNvPr id="19480" name="Text Box 170"/>
          <p:cNvSpPr txBox="1">
            <a:spLocks noChangeArrowheads="1"/>
          </p:cNvSpPr>
          <p:nvPr/>
        </p:nvSpPr>
        <p:spPr bwMode="auto">
          <a:xfrm>
            <a:off x="2638425" y="4816475"/>
            <a:ext cx="436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200">
                <a:solidFill>
                  <a:srgbClr val="000000"/>
                </a:solidFill>
                <a:latin typeface="微软雅黑" pitchFamily="34" charset="-122"/>
                <a:ea typeface="微软雅黑" pitchFamily="34" charset="-122"/>
                <a:cs typeface="Times New Roman" pitchFamily="18" charset="0"/>
              </a:rPr>
              <a:t>ETL</a:t>
            </a:r>
          </a:p>
        </p:txBody>
      </p:sp>
      <p:sp>
        <p:nvSpPr>
          <p:cNvPr id="19481" name="Text Box 171"/>
          <p:cNvSpPr txBox="1">
            <a:spLocks noChangeArrowheads="1"/>
          </p:cNvSpPr>
          <p:nvPr/>
        </p:nvSpPr>
        <p:spPr bwMode="auto">
          <a:xfrm>
            <a:off x="3071813" y="2863850"/>
            <a:ext cx="9271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100">
                <a:solidFill>
                  <a:srgbClr val="000000"/>
                </a:solidFill>
                <a:latin typeface="微软雅黑" pitchFamily="34" charset="-122"/>
                <a:ea typeface="微软雅黑" pitchFamily="34" charset="-122"/>
                <a:cs typeface="Times New Roman" pitchFamily="18" charset="0"/>
              </a:rPr>
              <a:t>webservice</a:t>
            </a:r>
          </a:p>
        </p:txBody>
      </p:sp>
      <p:sp>
        <p:nvSpPr>
          <p:cNvPr id="19482" name="Text Box 172"/>
          <p:cNvSpPr txBox="1">
            <a:spLocks noChangeArrowheads="1"/>
          </p:cNvSpPr>
          <p:nvPr/>
        </p:nvSpPr>
        <p:spPr bwMode="auto">
          <a:xfrm>
            <a:off x="3063875" y="3813175"/>
            <a:ext cx="8905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100">
                <a:solidFill>
                  <a:srgbClr val="000000"/>
                </a:solidFill>
                <a:latin typeface="微软雅黑" pitchFamily="34" charset="-122"/>
                <a:ea typeface="微软雅黑" pitchFamily="34" charset="-122"/>
                <a:cs typeface="Times New Roman" pitchFamily="18" charset="0"/>
              </a:rPr>
              <a:t>消息中间件</a:t>
            </a:r>
            <a:endParaRPr lang="en-US" altLang="zh-CN" sz="1100">
              <a:solidFill>
                <a:srgbClr val="000000"/>
              </a:solidFill>
              <a:latin typeface="微软雅黑" pitchFamily="34" charset="-122"/>
              <a:ea typeface="微软雅黑" pitchFamily="34" charset="-122"/>
              <a:cs typeface="Times New Roman" pitchFamily="18" charset="0"/>
            </a:endParaRPr>
          </a:p>
        </p:txBody>
      </p:sp>
      <p:sp>
        <p:nvSpPr>
          <p:cNvPr id="130" name="Line 174"/>
          <p:cNvSpPr>
            <a:spLocks noChangeShapeType="1"/>
          </p:cNvSpPr>
          <p:nvPr/>
        </p:nvSpPr>
        <p:spPr bwMode="auto">
          <a:xfrm>
            <a:off x="3117850" y="3124200"/>
            <a:ext cx="781050" cy="1588"/>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1" name="Line 175"/>
          <p:cNvSpPr>
            <a:spLocks noChangeShapeType="1"/>
          </p:cNvSpPr>
          <p:nvPr/>
        </p:nvSpPr>
        <p:spPr bwMode="auto">
          <a:xfrm>
            <a:off x="3117850" y="4102100"/>
            <a:ext cx="747713"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2" name="Line 176"/>
          <p:cNvSpPr>
            <a:spLocks noChangeShapeType="1"/>
          </p:cNvSpPr>
          <p:nvPr/>
        </p:nvSpPr>
        <p:spPr bwMode="auto">
          <a:xfrm>
            <a:off x="1844675" y="5083175"/>
            <a:ext cx="2020888" cy="11113"/>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3" name="Line 177"/>
          <p:cNvSpPr>
            <a:spLocks noChangeShapeType="1"/>
          </p:cNvSpPr>
          <p:nvPr/>
        </p:nvSpPr>
        <p:spPr bwMode="auto">
          <a:xfrm>
            <a:off x="1844675" y="6057900"/>
            <a:ext cx="2020888"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87" name="Text Box 178"/>
          <p:cNvSpPr txBox="1">
            <a:spLocks noChangeArrowheads="1"/>
          </p:cNvSpPr>
          <p:nvPr/>
        </p:nvSpPr>
        <p:spPr bwMode="auto">
          <a:xfrm>
            <a:off x="2319338" y="5770563"/>
            <a:ext cx="1119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200">
                <a:solidFill>
                  <a:srgbClr val="000000"/>
                </a:solidFill>
                <a:latin typeface="微软雅黑" pitchFamily="34" charset="-122"/>
                <a:ea typeface="微软雅黑" pitchFamily="34" charset="-122"/>
                <a:cs typeface="Times New Roman" pitchFamily="18" charset="0"/>
              </a:rPr>
              <a:t>File/</a:t>
            </a:r>
            <a:r>
              <a:rPr lang="zh-CN" altLang="en-US" sz="1200">
                <a:solidFill>
                  <a:srgbClr val="000000"/>
                </a:solidFill>
                <a:latin typeface="微软雅黑" pitchFamily="34" charset="-122"/>
                <a:ea typeface="微软雅黑" pitchFamily="34" charset="-122"/>
                <a:cs typeface="Times New Roman" pitchFamily="18" charset="0"/>
              </a:rPr>
              <a:t>虚拟打印</a:t>
            </a:r>
            <a:endParaRPr lang="en-US" altLang="zh-CN" sz="1200">
              <a:solidFill>
                <a:srgbClr val="000000"/>
              </a:solidFill>
              <a:latin typeface="微软雅黑" pitchFamily="34" charset="-122"/>
              <a:ea typeface="微软雅黑" pitchFamily="34" charset="-122"/>
              <a:cs typeface="Times New Roman" pitchFamily="18" charset="0"/>
            </a:endParaRPr>
          </a:p>
        </p:txBody>
      </p:sp>
      <p:sp>
        <p:nvSpPr>
          <p:cNvPr id="135" name="Rectangle 22"/>
          <p:cNvSpPr>
            <a:spLocks noChangeArrowheads="1"/>
          </p:cNvSpPr>
          <p:nvPr/>
        </p:nvSpPr>
        <p:spPr bwMode="auto">
          <a:xfrm>
            <a:off x="568325" y="3051175"/>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人力系统</a:t>
            </a:r>
          </a:p>
        </p:txBody>
      </p:sp>
      <p:sp>
        <p:nvSpPr>
          <p:cNvPr id="136" name="Rectangle 22"/>
          <p:cNvSpPr>
            <a:spLocks noChangeArrowheads="1"/>
          </p:cNvSpPr>
          <p:nvPr/>
        </p:nvSpPr>
        <p:spPr bwMode="auto">
          <a:xfrm>
            <a:off x="568325" y="3657600"/>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门诊挂号系统</a:t>
            </a:r>
          </a:p>
        </p:txBody>
      </p:sp>
      <p:grpSp>
        <p:nvGrpSpPr>
          <p:cNvPr id="19490" name="组合 136"/>
          <p:cNvGrpSpPr>
            <a:grpSpLocks/>
          </p:cNvGrpSpPr>
          <p:nvPr/>
        </p:nvGrpSpPr>
        <p:grpSpPr bwMode="auto">
          <a:xfrm>
            <a:off x="6070600" y="2762250"/>
            <a:ext cx="1001713" cy="930275"/>
            <a:chOff x="-3871750" y="6012878"/>
            <a:chExt cx="1002627" cy="931386"/>
          </a:xfrm>
        </p:grpSpPr>
        <p:sp>
          <p:nvSpPr>
            <p:cNvPr id="19554" name="Rectangle 57"/>
            <p:cNvSpPr>
              <a:spLocks noChangeArrowheads="1"/>
            </p:cNvSpPr>
            <p:nvPr/>
          </p:nvSpPr>
          <p:spPr bwMode="gray">
            <a:xfrm>
              <a:off x="-3867338" y="6602632"/>
              <a:ext cx="99380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决策驾驶舱</a:t>
              </a:r>
              <a:endParaRPr lang="en-US" altLang="zh-CN" sz="1200" b="1">
                <a:solidFill>
                  <a:srgbClr val="262626"/>
                </a:solidFill>
                <a:latin typeface="微软雅黑" pitchFamily="34" charset="-122"/>
                <a:ea typeface="微软雅黑" pitchFamily="34" charset="-122"/>
                <a:cs typeface="Arial" pitchFamily="34" charset="0"/>
              </a:endParaRPr>
            </a:p>
          </p:txBody>
        </p:sp>
        <p:pic>
          <p:nvPicPr>
            <p:cNvPr id="19555" name="Picture 2"/>
            <p:cNvPicPr>
              <a:picLocks noChangeArrowheads="1"/>
            </p:cNvPicPr>
            <p:nvPr/>
          </p:nvPicPr>
          <p:blipFill>
            <a:blip r:embed="rId6" cstate="print">
              <a:extLst>
                <a:ext uri="{28A0092B-C50C-407E-A947-70E740481C1C}">
                  <a14:useLocalDpi xmlns:a14="http://schemas.microsoft.com/office/drawing/2010/main" val="0"/>
                </a:ext>
              </a:extLst>
            </a:blip>
            <a:srcRect l="2547" r="4111"/>
            <a:stretch>
              <a:fillRect/>
            </a:stretch>
          </p:blipFill>
          <p:spPr bwMode="auto">
            <a:xfrm>
              <a:off x="-3871750" y="6012878"/>
              <a:ext cx="1002627"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grpSp>
      <p:grpSp>
        <p:nvGrpSpPr>
          <p:cNvPr id="19491" name="组合 139"/>
          <p:cNvGrpSpPr>
            <a:grpSpLocks/>
          </p:cNvGrpSpPr>
          <p:nvPr/>
        </p:nvGrpSpPr>
        <p:grpSpPr bwMode="auto">
          <a:xfrm>
            <a:off x="6070600" y="4489450"/>
            <a:ext cx="1073150" cy="904875"/>
            <a:chOff x="-482972" y="6012878"/>
            <a:chExt cx="1074124" cy="904090"/>
          </a:xfrm>
        </p:grpSpPr>
        <p:sp>
          <p:nvSpPr>
            <p:cNvPr id="19552" name="Rectangle 57"/>
            <p:cNvSpPr>
              <a:spLocks noChangeArrowheads="1"/>
            </p:cNvSpPr>
            <p:nvPr/>
          </p:nvSpPr>
          <p:spPr bwMode="gray">
            <a:xfrm>
              <a:off x="-361946" y="6575336"/>
              <a:ext cx="83207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仪表盘</a:t>
              </a:r>
              <a:endParaRPr lang="en-US" altLang="zh-CN" sz="1200" b="1">
                <a:solidFill>
                  <a:srgbClr val="262626"/>
                </a:solidFill>
                <a:latin typeface="微软雅黑" pitchFamily="34" charset="-122"/>
                <a:ea typeface="微软雅黑" pitchFamily="34" charset="-122"/>
                <a:cs typeface="Arial" pitchFamily="34" charset="0"/>
              </a:endParaRPr>
            </a:p>
          </p:txBody>
        </p:sp>
        <p:pic>
          <p:nvPicPr>
            <p:cNvPr id="19553" name="Picture 3" descr="\\.psf\Host\Users\eric\Dolphin\5685 SAP X14\Thierry Screenshots 9_3\Dashboards\Budget Overrun.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72" y="6012878"/>
              <a:ext cx="1074124"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grpSp>
      <p:grpSp>
        <p:nvGrpSpPr>
          <p:cNvPr id="19492" name="组合 142"/>
          <p:cNvGrpSpPr>
            <a:grpSpLocks/>
          </p:cNvGrpSpPr>
          <p:nvPr/>
        </p:nvGrpSpPr>
        <p:grpSpPr bwMode="auto">
          <a:xfrm>
            <a:off x="6070600" y="3625850"/>
            <a:ext cx="1073150" cy="890588"/>
            <a:chOff x="619522" y="6012878"/>
            <a:chExt cx="1074124" cy="890442"/>
          </a:xfrm>
        </p:grpSpPr>
        <p:pic>
          <p:nvPicPr>
            <p:cNvPr id="19550" name="Picture 49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22" y="6012878"/>
              <a:ext cx="1074124" cy="58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1" name="Rectangle 57"/>
            <p:cNvSpPr>
              <a:spLocks noChangeArrowheads="1"/>
            </p:cNvSpPr>
            <p:nvPr/>
          </p:nvSpPr>
          <p:spPr bwMode="gray">
            <a:xfrm>
              <a:off x="657196" y="6561688"/>
              <a:ext cx="103645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数据可视化</a:t>
              </a:r>
              <a:endParaRPr lang="en-US" altLang="zh-CN" sz="1200" b="1">
                <a:solidFill>
                  <a:srgbClr val="262626"/>
                </a:solidFill>
                <a:latin typeface="微软雅黑" pitchFamily="34" charset="-122"/>
                <a:ea typeface="微软雅黑" pitchFamily="34" charset="-122"/>
                <a:cs typeface="Arial" pitchFamily="34" charset="0"/>
              </a:endParaRPr>
            </a:p>
          </p:txBody>
        </p:sp>
      </p:grpSp>
      <p:grpSp>
        <p:nvGrpSpPr>
          <p:cNvPr id="19493" name="组合 145"/>
          <p:cNvGrpSpPr>
            <a:grpSpLocks/>
          </p:cNvGrpSpPr>
          <p:nvPr/>
        </p:nvGrpSpPr>
        <p:grpSpPr bwMode="auto">
          <a:xfrm>
            <a:off x="6070600" y="5353050"/>
            <a:ext cx="1073150" cy="931863"/>
            <a:chOff x="1722016" y="6012878"/>
            <a:chExt cx="1074124" cy="931386"/>
          </a:xfrm>
        </p:grpSpPr>
        <p:pic>
          <p:nvPicPr>
            <p:cNvPr id="19548" name="Picture 5" descr="\\.psf\Host\Users\eric\Dolphin\5685 SAP X14\Thierry Screenshots 9_3\(Interactive Analysis) Web Intelligence\webi4.jp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2016" y="6012878"/>
              <a:ext cx="1074124"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sp>
          <p:nvSpPr>
            <p:cNvPr id="19549" name="Rectangle 57"/>
            <p:cNvSpPr>
              <a:spLocks noChangeArrowheads="1"/>
            </p:cNvSpPr>
            <p:nvPr/>
          </p:nvSpPr>
          <p:spPr bwMode="gray">
            <a:xfrm>
              <a:off x="1843042" y="6602632"/>
              <a:ext cx="83207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智能报表</a:t>
              </a:r>
              <a:endParaRPr lang="en-US" altLang="zh-CN" sz="1200" b="1">
                <a:solidFill>
                  <a:srgbClr val="262626"/>
                </a:solidFill>
                <a:latin typeface="微软雅黑" pitchFamily="34" charset="-122"/>
                <a:ea typeface="微软雅黑" pitchFamily="34" charset="-122"/>
                <a:cs typeface="Arial" pitchFamily="34" charset="0"/>
              </a:endParaRPr>
            </a:p>
          </p:txBody>
        </p:sp>
      </p:grpSp>
      <p:grpSp>
        <p:nvGrpSpPr>
          <p:cNvPr id="19494" name="组合 148"/>
          <p:cNvGrpSpPr>
            <a:grpSpLocks/>
          </p:cNvGrpSpPr>
          <p:nvPr/>
        </p:nvGrpSpPr>
        <p:grpSpPr bwMode="auto">
          <a:xfrm rot="-5400000">
            <a:off x="1889125" y="2535238"/>
            <a:ext cx="142875" cy="428625"/>
            <a:chOff x="-4032250" y="4581128"/>
            <a:chExt cx="142875" cy="428625"/>
          </a:xfrm>
        </p:grpSpPr>
        <p:sp>
          <p:nvSpPr>
            <p:cNvPr id="150" name="椭圆 149"/>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1"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grpSp>
        <p:nvGrpSpPr>
          <p:cNvPr id="19495" name="组合 151"/>
          <p:cNvGrpSpPr>
            <a:grpSpLocks/>
          </p:cNvGrpSpPr>
          <p:nvPr/>
        </p:nvGrpSpPr>
        <p:grpSpPr bwMode="auto">
          <a:xfrm rot="-5400000">
            <a:off x="1889125" y="3078163"/>
            <a:ext cx="142875" cy="428625"/>
            <a:chOff x="-4032250" y="4581128"/>
            <a:chExt cx="142875" cy="428625"/>
          </a:xfrm>
        </p:grpSpPr>
        <p:sp>
          <p:nvSpPr>
            <p:cNvPr id="153" name="椭圆 152"/>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4"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grpSp>
        <p:nvGrpSpPr>
          <p:cNvPr id="19496" name="组合 154"/>
          <p:cNvGrpSpPr>
            <a:grpSpLocks/>
          </p:cNvGrpSpPr>
          <p:nvPr/>
        </p:nvGrpSpPr>
        <p:grpSpPr bwMode="auto">
          <a:xfrm rot="-5400000">
            <a:off x="1889125" y="3667125"/>
            <a:ext cx="142875" cy="428625"/>
            <a:chOff x="-4032250" y="4581128"/>
            <a:chExt cx="142875" cy="428625"/>
          </a:xfrm>
        </p:grpSpPr>
        <p:sp>
          <p:nvSpPr>
            <p:cNvPr id="156" name="椭圆 155"/>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7"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cxnSp>
        <p:nvCxnSpPr>
          <p:cNvPr id="19497" name="直接连接符 157"/>
          <p:cNvCxnSpPr>
            <a:cxnSpLocks noChangeShapeType="1"/>
            <a:stCxn id="124" idx="0"/>
            <a:endCxn id="124" idx="2"/>
          </p:cNvCxnSpPr>
          <p:nvPr/>
        </p:nvCxnSpPr>
        <p:spPr bwMode="gray">
          <a:xfrm>
            <a:off x="2651125" y="2420938"/>
            <a:ext cx="0" cy="1846262"/>
          </a:xfrm>
          <a:prstGeom prst="line">
            <a:avLst/>
          </a:prstGeom>
          <a:noFill/>
          <a:ln w="9525">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 name="AutoShape 33"/>
          <p:cNvSpPr>
            <a:spLocks noChangeArrowheads="1"/>
          </p:cNvSpPr>
          <p:nvPr/>
        </p:nvSpPr>
        <p:spPr bwMode="auto">
          <a:xfrm>
            <a:off x="3970338" y="4827588"/>
            <a:ext cx="1466850" cy="582612"/>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患者主索引</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(EMPI)</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160" name="AutoShape 33"/>
          <p:cNvSpPr>
            <a:spLocks noChangeArrowheads="1"/>
          </p:cNvSpPr>
          <p:nvPr/>
        </p:nvSpPr>
        <p:spPr bwMode="auto">
          <a:xfrm>
            <a:off x="3970338" y="4038600"/>
            <a:ext cx="1466850" cy="582613"/>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运营数据中心</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(HRC)</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161" name="AutoShape 33"/>
          <p:cNvSpPr>
            <a:spLocks noChangeArrowheads="1"/>
          </p:cNvSpPr>
          <p:nvPr/>
        </p:nvSpPr>
        <p:spPr bwMode="auto">
          <a:xfrm>
            <a:off x="3970338" y="3214688"/>
            <a:ext cx="1466850" cy="584200"/>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临床数据中心</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(CDR)</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grpSp>
        <p:nvGrpSpPr>
          <p:cNvPr id="19501" name="组合 161"/>
          <p:cNvGrpSpPr>
            <a:grpSpLocks/>
          </p:cNvGrpSpPr>
          <p:nvPr/>
        </p:nvGrpSpPr>
        <p:grpSpPr bwMode="auto">
          <a:xfrm>
            <a:off x="5507038" y="3119438"/>
            <a:ext cx="463550" cy="2536825"/>
            <a:chOff x="2800350" y="3124200"/>
            <a:chExt cx="647231" cy="2537048"/>
          </a:xfrm>
        </p:grpSpPr>
        <p:sp>
          <p:nvSpPr>
            <p:cNvPr id="163" name="Line 174"/>
            <p:cNvSpPr>
              <a:spLocks noChangeShapeType="1"/>
            </p:cNvSpPr>
            <p:nvPr/>
          </p:nvSpPr>
          <p:spPr bwMode="auto">
            <a:xfrm>
              <a:off x="2800350" y="3124200"/>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4" name="Line 175"/>
            <p:cNvSpPr>
              <a:spLocks noChangeShapeType="1"/>
            </p:cNvSpPr>
            <p:nvPr/>
          </p:nvSpPr>
          <p:spPr bwMode="auto">
            <a:xfrm>
              <a:off x="2800350" y="3970411"/>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5" name="Line 176"/>
            <p:cNvSpPr>
              <a:spLocks noChangeShapeType="1"/>
            </p:cNvSpPr>
            <p:nvPr/>
          </p:nvSpPr>
          <p:spPr bwMode="auto">
            <a:xfrm>
              <a:off x="2800350" y="4815036"/>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6" name="Line 177"/>
            <p:cNvSpPr>
              <a:spLocks noChangeShapeType="1"/>
            </p:cNvSpPr>
            <p:nvPr/>
          </p:nvSpPr>
          <p:spPr bwMode="auto">
            <a:xfrm>
              <a:off x="2800350" y="5661248"/>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nvGrpSpPr>
          <p:cNvPr id="19502" name="组合 166"/>
          <p:cNvGrpSpPr>
            <a:grpSpLocks/>
          </p:cNvGrpSpPr>
          <p:nvPr/>
        </p:nvGrpSpPr>
        <p:grpSpPr bwMode="auto">
          <a:xfrm>
            <a:off x="7227888" y="3125788"/>
            <a:ext cx="477837" cy="2536825"/>
            <a:chOff x="2800350" y="3124200"/>
            <a:chExt cx="647231" cy="2537048"/>
          </a:xfrm>
        </p:grpSpPr>
        <p:sp>
          <p:nvSpPr>
            <p:cNvPr id="168" name="Line 174"/>
            <p:cNvSpPr>
              <a:spLocks noChangeShapeType="1"/>
            </p:cNvSpPr>
            <p:nvPr/>
          </p:nvSpPr>
          <p:spPr bwMode="auto">
            <a:xfrm>
              <a:off x="2800350" y="3124200"/>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9" name="Line 175"/>
            <p:cNvSpPr>
              <a:spLocks noChangeShapeType="1"/>
            </p:cNvSpPr>
            <p:nvPr/>
          </p:nvSpPr>
          <p:spPr bwMode="auto">
            <a:xfrm>
              <a:off x="2800350" y="3970411"/>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70" name="Line 176"/>
            <p:cNvSpPr>
              <a:spLocks noChangeShapeType="1"/>
            </p:cNvSpPr>
            <p:nvPr/>
          </p:nvSpPr>
          <p:spPr bwMode="auto">
            <a:xfrm>
              <a:off x="2800350" y="4815036"/>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71" name="Line 177"/>
            <p:cNvSpPr>
              <a:spLocks noChangeShapeType="1"/>
            </p:cNvSpPr>
            <p:nvPr/>
          </p:nvSpPr>
          <p:spPr bwMode="auto">
            <a:xfrm>
              <a:off x="2800350" y="5661248"/>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nvGrpSpPr>
          <p:cNvPr id="19503" name="组合 8"/>
          <p:cNvGrpSpPr>
            <a:grpSpLocks/>
          </p:cNvGrpSpPr>
          <p:nvPr/>
        </p:nvGrpSpPr>
        <p:grpSpPr bwMode="auto">
          <a:xfrm>
            <a:off x="7842250" y="3429000"/>
            <a:ext cx="476250" cy="419100"/>
            <a:chOff x="7218462" y="836712"/>
            <a:chExt cx="475363" cy="418639"/>
          </a:xfrm>
        </p:grpSpPr>
        <p:pic>
          <p:nvPicPr>
            <p:cNvPr id="19531"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422752" y="836712"/>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2"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218462" y="848754"/>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3"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346894" y="923016"/>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4" name="组合 6"/>
          <p:cNvGrpSpPr>
            <a:grpSpLocks/>
          </p:cNvGrpSpPr>
          <p:nvPr/>
        </p:nvGrpSpPr>
        <p:grpSpPr bwMode="auto">
          <a:xfrm>
            <a:off x="7913688" y="5229225"/>
            <a:ext cx="439737" cy="458788"/>
            <a:chOff x="4357486" y="836712"/>
            <a:chExt cx="438769" cy="458527"/>
          </a:xfrm>
        </p:grpSpPr>
        <p:pic>
          <p:nvPicPr>
            <p:cNvPr id="19528"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527944" y="836712"/>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9"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357486" y="874296"/>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0"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452062" y="956427"/>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5" name="组合 4"/>
          <p:cNvGrpSpPr>
            <a:grpSpLocks/>
          </p:cNvGrpSpPr>
          <p:nvPr/>
        </p:nvGrpSpPr>
        <p:grpSpPr bwMode="auto">
          <a:xfrm>
            <a:off x="7842250" y="4437063"/>
            <a:ext cx="487363" cy="411162"/>
            <a:chOff x="1536355" y="836712"/>
            <a:chExt cx="487704" cy="411134"/>
          </a:xfrm>
        </p:grpSpPr>
        <p:pic>
          <p:nvPicPr>
            <p:cNvPr id="19525"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536355" y="836712"/>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6"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752704" y="836712"/>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7"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657414" y="902539"/>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6" name="组合 183"/>
          <p:cNvGrpSpPr>
            <a:grpSpLocks/>
          </p:cNvGrpSpPr>
          <p:nvPr/>
        </p:nvGrpSpPr>
        <p:grpSpPr bwMode="auto">
          <a:xfrm>
            <a:off x="7594600" y="2636838"/>
            <a:ext cx="993775" cy="782637"/>
            <a:chOff x="7276772" y="2636912"/>
            <a:chExt cx="993802" cy="782624"/>
          </a:xfrm>
        </p:grpSpPr>
        <p:grpSp>
          <p:nvGrpSpPr>
            <p:cNvPr id="19520" name="组合 5"/>
            <p:cNvGrpSpPr>
              <a:grpSpLocks/>
            </p:cNvGrpSpPr>
            <p:nvPr/>
          </p:nvGrpSpPr>
          <p:grpSpPr bwMode="auto">
            <a:xfrm>
              <a:off x="7524328" y="2636912"/>
              <a:ext cx="438785" cy="430718"/>
              <a:chOff x="2981073" y="836712"/>
              <a:chExt cx="438785" cy="430718"/>
            </a:xfrm>
          </p:grpSpPr>
          <p:pic>
            <p:nvPicPr>
              <p:cNvPr id="19522"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1589" y="83671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3"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1073" y="85155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4"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5842" y="91586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521" name="Rectangle 57"/>
            <p:cNvSpPr>
              <a:spLocks noChangeArrowheads="1"/>
            </p:cNvSpPr>
            <p:nvPr/>
          </p:nvSpPr>
          <p:spPr bwMode="gray">
            <a:xfrm>
              <a:off x="7276772" y="3077904"/>
              <a:ext cx="99380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集团领导</a:t>
              </a:r>
              <a:endParaRPr lang="en-US" altLang="zh-CN" sz="1200">
                <a:solidFill>
                  <a:srgbClr val="262626"/>
                </a:solidFill>
                <a:latin typeface="微软雅黑" pitchFamily="34" charset="-122"/>
                <a:ea typeface="微软雅黑" pitchFamily="34" charset="-122"/>
                <a:cs typeface="Arial" pitchFamily="34" charset="0"/>
              </a:endParaRPr>
            </a:p>
          </p:txBody>
        </p:sp>
      </p:grpSp>
      <p:sp>
        <p:nvSpPr>
          <p:cNvPr id="19507" name="Rectangle 57"/>
          <p:cNvSpPr>
            <a:spLocks noChangeArrowheads="1"/>
          </p:cNvSpPr>
          <p:nvPr/>
        </p:nvSpPr>
        <p:spPr bwMode="gray">
          <a:xfrm>
            <a:off x="7605713" y="3838575"/>
            <a:ext cx="993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科室领导</a:t>
            </a:r>
            <a:endParaRPr lang="en-US" altLang="zh-CN" sz="1200">
              <a:solidFill>
                <a:srgbClr val="262626"/>
              </a:solidFill>
              <a:latin typeface="微软雅黑" pitchFamily="34" charset="-122"/>
              <a:ea typeface="微软雅黑" pitchFamily="34" charset="-122"/>
              <a:cs typeface="Arial" pitchFamily="34" charset="0"/>
            </a:endParaRPr>
          </a:p>
        </p:txBody>
      </p:sp>
      <p:sp>
        <p:nvSpPr>
          <p:cNvPr id="19508" name="Rectangle 57"/>
          <p:cNvSpPr>
            <a:spLocks noChangeArrowheads="1"/>
          </p:cNvSpPr>
          <p:nvPr/>
        </p:nvSpPr>
        <p:spPr bwMode="gray">
          <a:xfrm>
            <a:off x="7599363" y="4791075"/>
            <a:ext cx="9953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采购人员</a:t>
            </a:r>
            <a:endParaRPr lang="en-US" altLang="zh-CN" sz="1200">
              <a:solidFill>
                <a:srgbClr val="262626"/>
              </a:solidFill>
              <a:latin typeface="微软雅黑" pitchFamily="34" charset="-122"/>
              <a:ea typeface="微软雅黑" pitchFamily="34" charset="-122"/>
              <a:cs typeface="Arial" pitchFamily="34" charset="0"/>
            </a:endParaRPr>
          </a:p>
        </p:txBody>
      </p:sp>
      <p:sp>
        <p:nvSpPr>
          <p:cNvPr id="19509" name="Rectangle 57"/>
          <p:cNvSpPr>
            <a:spLocks noChangeArrowheads="1"/>
          </p:cNvSpPr>
          <p:nvPr/>
        </p:nvSpPr>
        <p:spPr bwMode="gray">
          <a:xfrm>
            <a:off x="7610475" y="5622925"/>
            <a:ext cx="9937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医护人员</a:t>
            </a:r>
            <a:endParaRPr lang="en-US" altLang="zh-CN" sz="1200">
              <a:solidFill>
                <a:srgbClr val="262626"/>
              </a:solidFill>
              <a:latin typeface="微软雅黑" pitchFamily="34" charset="-122"/>
              <a:ea typeface="微软雅黑" pitchFamily="34" charset="-122"/>
              <a:cs typeface="Arial" pitchFamily="34" charset="0"/>
            </a:endParaRPr>
          </a:p>
        </p:txBody>
      </p:sp>
      <p:grpSp>
        <p:nvGrpSpPr>
          <p:cNvPr id="19510" name="组合 192"/>
          <p:cNvGrpSpPr>
            <a:grpSpLocks/>
          </p:cNvGrpSpPr>
          <p:nvPr/>
        </p:nvGrpSpPr>
        <p:grpSpPr bwMode="auto">
          <a:xfrm>
            <a:off x="655638" y="4495800"/>
            <a:ext cx="1042987" cy="711200"/>
            <a:chOff x="1244107" y="4495772"/>
            <a:chExt cx="1041953" cy="710670"/>
          </a:xfrm>
        </p:grpSpPr>
        <p:pic>
          <p:nvPicPr>
            <p:cNvPr id="194" name="Picture 53" descr="DBicon_Sept2012.png"/>
            <p:cNvPicPr>
              <a:picLocks noChangeAspect="1"/>
            </p:cNvPicPr>
            <p:nvPr/>
          </p:nvPicPr>
          <p:blipFill>
            <a:blip r:embed="rId14"/>
            <a:stretch>
              <a:fillRect/>
            </a:stretch>
          </p:blipFill>
          <p:spPr>
            <a:xfrm>
              <a:off x="1259966" y="4495772"/>
              <a:ext cx="915079" cy="504449"/>
            </a:xfrm>
            <a:prstGeom prst="rect">
              <a:avLst/>
            </a:prstGeom>
            <a:effectLst>
              <a:outerShdw blurRad="88900" dist="76200" dir="18900000" sy="23000" kx="-1200000" algn="bl" rotWithShape="0">
                <a:prstClr val="black">
                  <a:alpha val="37000"/>
                </a:prstClr>
              </a:outerShdw>
            </a:effectLst>
          </p:spPr>
        </p:pic>
        <p:sp>
          <p:nvSpPr>
            <p:cNvPr id="19519" name="Rectangle 38"/>
            <p:cNvSpPr>
              <a:spLocks noChangeArrowheads="1"/>
            </p:cNvSpPr>
            <p:nvPr/>
          </p:nvSpPr>
          <p:spPr bwMode="auto">
            <a:xfrm>
              <a:off x="1244107" y="4960863"/>
              <a:ext cx="1041953"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出入转院系统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grpSp>
        <p:nvGrpSpPr>
          <p:cNvPr id="19511" name="组合 195"/>
          <p:cNvGrpSpPr>
            <a:grpSpLocks/>
          </p:cNvGrpSpPr>
          <p:nvPr/>
        </p:nvGrpSpPr>
        <p:grpSpPr bwMode="auto">
          <a:xfrm>
            <a:off x="631825" y="5214938"/>
            <a:ext cx="1066800" cy="769937"/>
            <a:chOff x="1219289" y="5214492"/>
            <a:chExt cx="1066771" cy="770915"/>
          </a:xfrm>
        </p:grpSpPr>
        <p:pic>
          <p:nvPicPr>
            <p:cNvPr id="197" name="Picture 53" descr="DBicon_Sept2012.png"/>
            <p:cNvPicPr>
              <a:picLocks noChangeAspect="1"/>
            </p:cNvPicPr>
            <p:nvPr/>
          </p:nvPicPr>
          <p:blipFill>
            <a:blip r:embed="rId14"/>
            <a:stretch>
              <a:fillRect/>
            </a:stretch>
          </p:blipFill>
          <p:spPr>
            <a:xfrm>
              <a:off x="1219289" y="5214492"/>
              <a:ext cx="977873" cy="526129"/>
            </a:xfrm>
            <a:prstGeom prst="rect">
              <a:avLst/>
            </a:prstGeom>
            <a:effectLst>
              <a:outerShdw blurRad="88900" dist="76200" dir="18900000" sy="23000" kx="-1200000" algn="bl" rotWithShape="0">
                <a:prstClr val="black">
                  <a:alpha val="37000"/>
                </a:prstClr>
              </a:outerShdw>
            </a:effectLst>
          </p:spPr>
        </p:pic>
        <p:sp>
          <p:nvSpPr>
            <p:cNvPr id="19517" name="Rectangle 38"/>
            <p:cNvSpPr>
              <a:spLocks noChangeArrowheads="1"/>
            </p:cNvSpPr>
            <p:nvPr/>
          </p:nvSpPr>
          <p:spPr bwMode="auto">
            <a:xfrm>
              <a:off x="1244107" y="5739828"/>
              <a:ext cx="1041953"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门诊收费系统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grpSp>
        <p:nvGrpSpPr>
          <p:cNvPr id="19512" name="组合 198"/>
          <p:cNvGrpSpPr>
            <a:grpSpLocks/>
          </p:cNvGrpSpPr>
          <p:nvPr/>
        </p:nvGrpSpPr>
        <p:grpSpPr bwMode="auto">
          <a:xfrm>
            <a:off x="573088" y="5976938"/>
            <a:ext cx="1109662" cy="693737"/>
            <a:chOff x="1160685" y="5976471"/>
            <a:chExt cx="1110730" cy="694718"/>
          </a:xfrm>
        </p:grpSpPr>
        <p:pic>
          <p:nvPicPr>
            <p:cNvPr id="200" name="Picture 53" descr="DBicon_Sept2012.png"/>
            <p:cNvPicPr>
              <a:picLocks noChangeAspect="1"/>
            </p:cNvPicPr>
            <p:nvPr/>
          </p:nvPicPr>
          <p:blipFill>
            <a:blip r:embed="rId14"/>
            <a:stretch>
              <a:fillRect/>
            </a:stretch>
          </p:blipFill>
          <p:spPr>
            <a:xfrm>
              <a:off x="1160685" y="5976471"/>
              <a:ext cx="1110730" cy="449897"/>
            </a:xfrm>
            <a:prstGeom prst="rect">
              <a:avLst/>
            </a:prstGeom>
            <a:effectLst>
              <a:outerShdw blurRad="88900" dist="76200" dir="18900000" sy="23000" kx="-1200000" algn="bl" rotWithShape="0">
                <a:prstClr val="black">
                  <a:alpha val="37000"/>
                </a:prstClr>
              </a:outerShdw>
            </a:effectLst>
          </p:spPr>
        </p:pic>
        <p:sp>
          <p:nvSpPr>
            <p:cNvPr id="19515" name="Rectangle 38"/>
            <p:cNvSpPr>
              <a:spLocks noChangeArrowheads="1"/>
            </p:cNvSpPr>
            <p:nvPr/>
          </p:nvSpPr>
          <p:spPr bwMode="auto">
            <a:xfrm>
              <a:off x="1245599" y="6425610"/>
              <a:ext cx="888065"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供应链系统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sp>
        <p:nvSpPr>
          <p:cNvPr id="202" name="AutoShape 33"/>
          <p:cNvSpPr>
            <a:spLocks noChangeArrowheads="1"/>
          </p:cNvSpPr>
          <p:nvPr/>
        </p:nvSpPr>
        <p:spPr bwMode="auto">
          <a:xfrm>
            <a:off x="3989388" y="5589588"/>
            <a:ext cx="1466850" cy="582612"/>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主数据管理</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(MDM)</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903225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技术层面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用户集成</a:t>
            </a:r>
          </a:p>
        </p:txBody>
      </p:sp>
      <p:grpSp>
        <p:nvGrpSpPr>
          <p:cNvPr id="22531" name="组合 99"/>
          <p:cNvGrpSpPr>
            <a:grpSpLocks/>
          </p:cNvGrpSpPr>
          <p:nvPr/>
        </p:nvGrpSpPr>
        <p:grpSpPr bwMode="auto">
          <a:xfrm rot="-5400000">
            <a:off x="3874294" y="3621881"/>
            <a:ext cx="1500188" cy="1114425"/>
            <a:chOff x="928662" y="2786043"/>
            <a:chExt cx="2616083" cy="1535119"/>
          </a:xfrm>
        </p:grpSpPr>
        <p:pic>
          <p:nvPicPr>
            <p:cNvPr id="22603" name="Picture 16" descr="slide02-swoosh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2786043"/>
              <a:ext cx="2616083" cy="112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4" name="Picture 17" descr="split white yellow ar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19" y="2891135"/>
              <a:ext cx="2038068" cy="143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2" name="Picture 10" descr="C:\Program Files\Microsoft Resource DVD Artwork\DVD_ART\Artwork_Imagery\Shapes and Graphics\fans - gradient\teal fade sh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56820">
            <a:off x="6650038" y="3316288"/>
            <a:ext cx="1584325"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3" name="组合 119"/>
          <p:cNvGrpSpPr>
            <a:grpSpLocks/>
          </p:cNvGrpSpPr>
          <p:nvPr/>
        </p:nvGrpSpPr>
        <p:grpSpPr bwMode="auto">
          <a:xfrm>
            <a:off x="5715000" y="3216275"/>
            <a:ext cx="2786063" cy="2103438"/>
            <a:chOff x="5643570" y="4211497"/>
            <a:chExt cx="2786083" cy="2104092"/>
          </a:xfrm>
        </p:grpSpPr>
        <p:cxnSp>
          <p:nvCxnSpPr>
            <p:cNvPr id="22596" name="直接连接符 82"/>
            <p:cNvCxnSpPr>
              <a:cxnSpLocks noChangeShapeType="1"/>
            </p:cNvCxnSpPr>
            <p:nvPr/>
          </p:nvCxnSpPr>
          <p:spPr bwMode="auto">
            <a:xfrm rot="10800000">
              <a:off x="5643570" y="5000636"/>
              <a:ext cx="1214447" cy="71438"/>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7" name="直接连接符 83"/>
            <p:cNvCxnSpPr>
              <a:cxnSpLocks noChangeShapeType="1"/>
            </p:cNvCxnSpPr>
            <p:nvPr/>
          </p:nvCxnSpPr>
          <p:spPr bwMode="auto">
            <a:xfrm flipH="1">
              <a:off x="7143770" y="4211497"/>
              <a:ext cx="404779" cy="789139"/>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8" name="直接连接符 84"/>
            <p:cNvCxnSpPr>
              <a:cxnSpLocks noChangeShapeType="1"/>
            </p:cNvCxnSpPr>
            <p:nvPr/>
          </p:nvCxnSpPr>
          <p:spPr bwMode="auto">
            <a:xfrm flipH="1">
              <a:off x="7143770" y="4466240"/>
              <a:ext cx="809559" cy="605834"/>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9" name="直接连接符 85"/>
            <p:cNvCxnSpPr>
              <a:cxnSpLocks noChangeShapeType="1"/>
            </p:cNvCxnSpPr>
            <p:nvPr/>
          </p:nvCxnSpPr>
          <p:spPr bwMode="auto">
            <a:xfrm rot="10800000" flipV="1">
              <a:off x="7143769" y="4857760"/>
              <a:ext cx="1285884" cy="285752"/>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0" name="直接连接符 86"/>
            <p:cNvCxnSpPr>
              <a:cxnSpLocks noChangeShapeType="1"/>
            </p:cNvCxnSpPr>
            <p:nvPr/>
          </p:nvCxnSpPr>
          <p:spPr bwMode="auto">
            <a:xfrm flipH="1" flipV="1">
              <a:off x="7143770" y="5143513"/>
              <a:ext cx="1281901" cy="284162"/>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1" name="直接连接符 87"/>
            <p:cNvCxnSpPr>
              <a:cxnSpLocks noChangeShapeType="1"/>
              <a:stCxn id="22579" idx="0"/>
            </p:cNvCxnSpPr>
            <p:nvPr/>
          </p:nvCxnSpPr>
          <p:spPr bwMode="auto">
            <a:xfrm flipH="1" flipV="1">
              <a:off x="7067458" y="5372190"/>
              <a:ext cx="1008684" cy="756357"/>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2" name="直接连接符 88"/>
            <p:cNvCxnSpPr>
              <a:cxnSpLocks noChangeShapeType="1"/>
              <a:stCxn id="22582" idx="0"/>
            </p:cNvCxnSpPr>
            <p:nvPr/>
          </p:nvCxnSpPr>
          <p:spPr bwMode="auto">
            <a:xfrm flipH="1" flipV="1">
              <a:off x="7067459" y="5443628"/>
              <a:ext cx="431789" cy="871961"/>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grpSp>
      <p:grpSp>
        <p:nvGrpSpPr>
          <p:cNvPr id="22534" name="Group 45"/>
          <p:cNvGrpSpPr>
            <a:grpSpLocks/>
          </p:cNvGrpSpPr>
          <p:nvPr/>
        </p:nvGrpSpPr>
        <p:grpSpPr bwMode="auto">
          <a:xfrm>
            <a:off x="4922838" y="3933825"/>
            <a:ext cx="1358900" cy="630238"/>
            <a:chOff x="1776415" y="2389249"/>
            <a:chExt cx="2631671" cy="1083867"/>
          </a:xfrm>
        </p:grpSpPr>
        <p:pic>
          <p:nvPicPr>
            <p:cNvPr id="22594" name="Picture 102" descr="C:\Program Files\Microsoft Resource DVD Artwork\DVD_ART\Artwork_Imagery\Shapes and Graphics\circular shapes\3d Disc shapes\teal dis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415" y="2389249"/>
              <a:ext cx="2631671" cy="108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91"/>
            <p:cNvSpPr txBox="1"/>
            <p:nvPr/>
          </p:nvSpPr>
          <p:spPr>
            <a:xfrm>
              <a:off x="2492745" y="2929817"/>
              <a:ext cx="1610976" cy="316696"/>
            </a:xfrm>
            <a:prstGeom prst="rect">
              <a:avLst/>
            </a:prstGeom>
            <a:noFill/>
          </p:spPr>
          <p:txBody>
            <a:bodyPr spcFirstLastPara="1">
              <a:prstTxWarp prst="textArchDown">
                <a:avLst/>
              </a:prstTxWarp>
              <a:spAutoFit/>
            </a:bodyPr>
            <a:lstStyle/>
            <a:p>
              <a:pPr algn="ctr" defTabSz="914327" eaLnBrk="1" fontAlgn="auto" hangingPunct="1">
                <a:spcBef>
                  <a:spcPts val="0"/>
                </a:spcBef>
                <a:spcAft>
                  <a:spcPts val="0"/>
                </a:spcAft>
                <a:defRPr/>
              </a:pPr>
              <a:endParaRPr lang="en-US" sz="1000" b="1" dirty="0">
                <a:solidFill>
                  <a:srgbClr val="FFFFFF"/>
                </a:solidFill>
                <a:latin typeface="微软雅黑" pitchFamily="34" charset="-122"/>
                <a:ea typeface="微软雅黑" pitchFamily="34" charset="-122"/>
              </a:endParaRPr>
            </a:p>
          </p:txBody>
        </p:sp>
      </p:grpSp>
      <p:cxnSp>
        <p:nvCxnSpPr>
          <p:cNvPr id="22535" name="直接连接符 92"/>
          <p:cNvCxnSpPr>
            <a:cxnSpLocks noChangeShapeType="1"/>
          </p:cNvCxnSpPr>
          <p:nvPr/>
        </p:nvCxnSpPr>
        <p:spPr bwMode="auto">
          <a:xfrm flipH="1">
            <a:off x="4419600" y="1031875"/>
            <a:ext cx="4763" cy="5521325"/>
          </a:xfrm>
          <a:prstGeom prst="line">
            <a:avLst/>
          </a:prstGeom>
          <a:noFill/>
          <a:ln w="25400" cmpd="thickThin" algn="ctr">
            <a:solidFill>
              <a:srgbClr val="000000"/>
            </a:solidFill>
            <a:prstDash val="lgDash"/>
            <a:round/>
            <a:headEnd type="oval" w="med" len="med"/>
            <a:tailEnd type="oval" w="med" len="med"/>
          </a:ln>
          <a:extLst>
            <a:ext uri="{909E8E84-426E-40DD-AFC4-6F175D3DCCD1}">
              <a14:hiddenFill xmlns:a14="http://schemas.microsoft.com/office/drawing/2010/main">
                <a:noFill/>
              </a14:hiddenFill>
            </a:ext>
          </a:extLst>
        </p:spPr>
      </p:cxnSp>
      <p:sp>
        <p:nvSpPr>
          <p:cNvPr id="22536" name="Text Box 8"/>
          <p:cNvSpPr txBox="1">
            <a:spLocks noChangeArrowheads="1"/>
          </p:cNvSpPr>
          <p:nvPr/>
        </p:nvSpPr>
        <p:spPr bwMode="auto">
          <a:xfrm>
            <a:off x="561975" y="3259138"/>
            <a:ext cx="1844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spcBef>
                <a:spcPct val="30000"/>
              </a:spcBef>
              <a:buSzTx/>
              <a:buFontTx/>
              <a:buNone/>
            </a:pPr>
            <a:r>
              <a:rPr lang="zh-CN" altLang="en-US" sz="1800" b="1">
                <a:solidFill>
                  <a:srgbClr val="FFFFFF"/>
                </a:solidFill>
                <a:latin typeface="微软雅黑" pitchFamily="34" charset="-122"/>
                <a:ea typeface="微软雅黑" pitchFamily="34" charset="-122"/>
                <a:cs typeface="宋体" pitchFamily="2" charset="-122"/>
              </a:rPr>
              <a:t>使用繁杂的系统</a:t>
            </a:r>
          </a:p>
        </p:txBody>
      </p:sp>
      <p:sp>
        <p:nvSpPr>
          <p:cNvPr id="22537" name="Oval 9"/>
          <p:cNvSpPr>
            <a:spLocks noChangeArrowheads="1"/>
          </p:cNvSpPr>
          <p:nvPr/>
        </p:nvSpPr>
        <p:spPr bwMode="auto">
          <a:xfrm>
            <a:off x="881063" y="2935288"/>
            <a:ext cx="2701925" cy="2465387"/>
          </a:xfrm>
          <a:prstGeom prst="ellipse">
            <a:avLst/>
          </a:prstGeom>
          <a:noFill/>
          <a:ln w="38100" cap="rnd" algn="ctr">
            <a:solidFill>
              <a:srgbClr val="FFFFC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endParaRPr lang="zh-CN" altLang="en-US" sz="1800">
              <a:solidFill>
                <a:srgbClr val="000000"/>
              </a:solidFill>
              <a:latin typeface="微软雅黑" pitchFamily="34" charset="-122"/>
              <a:ea typeface="微软雅黑" pitchFamily="34" charset="-122"/>
              <a:cs typeface="宋体" pitchFamily="2" charset="-122"/>
            </a:endParaRPr>
          </a:p>
        </p:txBody>
      </p:sp>
      <p:grpSp>
        <p:nvGrpSpPr>
          <p:cNvPr id="22538" name="Group 10"/>
          <p:cNvGrpSpPr>
            <a:grpSpLocks/>
          </p:cNvGrpSpPr>
          <p:nvPr/>
        </p:nvGrpSpPr>
        <p:grpSpPr bwMode="auto">
          <a:xfrm>
            <a:off x="1095375" y="3186113"/>
            <a:ext cx="2265363" cy="1936750"/>
            <a:chOff x="1696" y="1030"/>
            <a:chExt cx="2368" cy="2024"/>
          </a:xfrm>
        </p:grpSpPr>
        <p:sp>
          <p:nvSpPr>
            <p:cNvPr id="97" name="Freeform 11"/>
            <p:cNvSpPr>
              <a:spLocks/>
            </p:cNvSpPr>
            <p:nvPr/>
          </p:nvSpPr>
          <p:spPr bwMode="auto">
            <a:xfrm>
              <a:off x="1752" y="1641"/>
              <a:ext cx="2312" cy="622"/>
            </a:xfrm>
            <a:custGeom>
              <a:avLst/>
              <a:gdLst>
                <a:gd name="T0" fmla="*/ 0 w 2312"/>
                <a:gd name="T1" fmla="*/ 20 h 622"/>
                <a:gd name="T2" fmla="*/ 2300 w 2312"/>
                <a:gd name="T3" fmla="*/ 622 h 622"/>
                <a:gd name="T4" fmla="*/ 2312 w 2312"/>
                <a:gd name="T5" fmla="*/ 592 h 622"/>
                <a:gd name="T6" fmla="*/ 14 w 2312"/>
                <a:gd name="T7" fmla="*/ 0 h 622"/>
                <a:gd name="T8" fmla="*/ 0 w 2312"/>
                <a:gd name="T9" fmla="*/ 20 h 622"/>
                <a:gd name="T10" fmla="*/ 0 60000 65536"/>
                <a:gd name="T11" fmla="*/ 0 60000 65536"/>
                <a:gd name="T12" fmla="*/ 0 60000 65536"/>
                <a:gd name="T13" fmla="*/ 0 60000 65536"/>
                <a:gd name="T14" fmla="*/ 0 60000 65536"/>
                <a:gd name="T15" fmla="*/ 0 w 2312"/>
                <a:gd name="T16" fmla="*/ 0 h 622"/>
                <a:gd name="T17" fmla="*/ 2312 w 2312"/>
                <a:gd name="T18" fmla="*/ 622 h 622"/>
              </a:gdLst>
              <a:ahLst/>
              <a:cxnLst>
                <a:cxn ang="T10">
                  <a:pos x="T0" y="T1"/>
                </a:cxn>
                <a:cxn ang="T11">
                  <a:pos x="T2" y="T3"/>
                </a:cxn>
                <a:cxn ang="T12">
                  <a:pos x="T4" y="T5"/>
                </a:cxn>
                <a:cxn ang="T13">
                  <a:pos x="T6" y="T7"/>
                </a:cxn>
                <a:cxn ang="T14">
                  <a:pos x="T8" y="T9"/>
                </a:cxn>
              </a:cxnLst>
              <a:rect l="T15" t="T16" r="T17" b="T18"/>
              <a:pathLst>
                <a:path w="2312" h="622">
                  <a:moveTo>
                    <a:pt x="0" y="20"/>
                  </a:moveTo>
                  <a:lnTo>
                    <a:pt x="2300" y="622"/>
                  </a:lnTo>
                  <a:lnTo>
                    <a:pt x="2312" y="592"/>
                  </a:lnTo>
                  <a:lnTo>
                    <a:pt x="14" y="0"/>
                  </a:lnTo>
                  <a:lnTo>
                    <a:pt x="0" y="20"/>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98" name="Freeform 12"/>
            <p:cNvSpPr>
              <a:spLocks/>
            </p:cNvSpPr>
            <p:nvPr/>
          </p:nvSpPr>
          <p:spPr bwMode="auto">
            <a:xfrm>
              <a:off x="2098" y="1204"/>
              <a:ext cx="1452" cy="1623"/>
            </a:xfrm>
            <a:custGeom>
              <a:avLst/>
              <a:gdLst>
                <a:gd name="T0" fmla="*/ 0 w 1452"/>
                <a:gd name="T1" fmla="*/ 1607 h 1622"/>
                <a:gd name="T2" fmla="*/ 1432 w 1452"/>
                <a:gd name="T3" fmla="*/ 0 h 1622"/>
                <a:gd name="T4" fmla="*/ 1452 w 1452"/>
                <a:gd name="T5" fmla="*/ 8 h 1622"/>
                <a:gd name="T6" fmla="*/ 25 w 1452"/>
                <a:gd name="T7" fmla="*/ 1622 h 1622"/>
                <a:gd name="T8" fmla="*/ 0 w 1452"/>
                <a:gd name="T9" fmla="*/ 1607 h 1622"/>
                <a:gd name="T10" fmla="*/ 0 60000 65536"/>
                <a:gd name="T11" fmla="*/ 0 60000 65536"/>
                <a:gd name="T12" fmla="*/ 0 60000 65536"/>
                <a:gd name="T13" fmla="*/ 0 60000 65536"/>
                <a:gd name="T14" fmla="*/ 0 60000 65536"/>
                <a:gd name="T15" fmla="*/ 0 w 1452"/>
                <a:gd name="T16" fmla="*/ 0 h 1622"/>
                <a:gd name="T17" fmla="*/ 1452 w 1452"/>
                <a:gd name="T18" fmla="*/ 1622 h 1622"/>
              </a:gdLst>
              <a:ahLst/>
              <a:cxnLst>
                <a:cxn ang="T10">
                  <a:pos x="T0" y="T1"/>
                </a:cxn>
                <a:cxn ang="T11">
                  <a:pos x="T2" y="T3"/>
                </a:cxn>
                <a:cxn ang="T12">
                  <a:pos x="T4" y="T5"/>
                </a:cxn>
                <a:cxn ang="T13">
                  <a:pos x="T6" y="T7"/>
                </a:cxn>
                <a:cxn ang="T14">
                  <a:pos x="T8" y="T9"/>
                </a:cxn>
              </a:cxnLst>
              <a:rect l="T15" t="T16" r="T17" b="T18"/>
              <a:pathLst>
                <a:path w="1452" h="1622">
                  <a:moveTo>
                    <a:pt x="0" y="1607"/>
                  </a:moveTo>
                  <a:lnTo>
                    <a:pt x="1432" y="0"/>
                  </a:lnTo>
                  <a:lnTo>
                    <a:pt x="1452" y="8"/>
                  </a:lnTo>
                  <a:lnTo>
                    <a:pt x="25" y="1622"/>
                  </a:lnTo>
                  <a:lnTo>
                    <a:pt x="0" y="1607"/>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99" name="Freeform 13"/>
            <p:cNvSpPr>
              <a:spLocks/>
            </p:cNvSpPr>
            <p:nvPr/>
          </p:nvSpPr>
          <p:spPr bwMode="auto">
            <a:xfrm>
              <a:off x="2209" y="1184"/>
              <a:ext cx="1479" cy="1657"/>
            </a:xfrm>
            <a:custGeom>
              <a:avLst/>
              <a:gdLst>
                <a:gd name="T0" fmla="*/ 1458 w 1479"/>
                <a:gd name="T1" fmla="*/ 1656 h 1656"/>
                <a:gd name="T2" fmla="*/ 0 w 1479"/>
                <a:gd name="T3" fmla="*/ 12 h 1656"/>
                <a:gd name="T4" fmla="*/ 12 w 1479"/>
                <a:gd name="T5" fmla="*/ 0 h 1656"/>
                <a:gd name="T6" fmla="*/ 1479 w 1479"/>
                <a:gd name="T7" fmla="*/ 1635 h 1656"/>
                <a:gd name="T8" fmla="*/ 1458 w 1479"/>
                <a:gd name="T9" fmla="*/ 1656 h 1656"/>
                <a:gd name="T10" fmla="*/ 0 60000 65536"/>
                <a:gd name="T11" fmla="*/ 0 60000 65536"/>
                <a:gd name="T12" fmla="*/ 0 60000 65536"/>
                <a:gd name="T13" fmla="*/ 0 60000 65536"/>
                <a:gd name="T14" fmla="*/ 0 60000 65536"/>
                <a:gd name="T15" fmla="*/ 0 w 1479"/>
                <a:gd name="T16" fmla="*/ 0 h 1656"/>
                <a:gd name="T17" fmla="*/ 1479 w 1479"/>
                <a:gd name="T18" fmla="*/ 1656 h 1656"/>
              </a:gdLst>
              <a:ahLst/>
              <a:cxnLst>
                <a:cxn ang="T10">
                  <a:pos x="T0" y="T1"/>
                </a:cxn>
                <a:cxn ang="T11">
                  <a:pos x="T2" y="T3"/>
                </a:cxn>
                <a:cxn ang="T12">
                  <a:pos x="T4" y="T5"/>
                </a:cxn>
                <a:cxn ang="T13">
                  <a:pos x="T6" y="T7"/>
                </a:cxn>
                <a:cxn ang="T14">
                  <a:pos x="T8" y="T9"/>
                </a:cxn>
              </a:cxnLst>
              <a:rect l="T15" t="T16" r="T17" b="T18"/>
              <a:pathLst>
                <a:path w="1479" h="1656">
                  <a:moveTo>
                    <a:pt x="1458" y="1656"/>
                  </a:moveTo>
                  <a:lnTo>
                    <a:pt x="0" y="12"/>
                  </a:lnTo>
                  <a:lnTo>
                    <a:pt x="12" y="0"/>
                  </a:lnTo>
                  <a:lnTo>
                    <a:pt x="1479" y="1635"/>
                  </a:lnTo>
                  <a:lnTo>
                    <a:pt x="1458" y="1656"/>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0" name="Freeform 14"/>
            <p:cNvSpPr>
              <a:spLocks/>
            </p:cNvSpPr>
            <p:nvPr/>
          </p:nvSpPr>
          <p:spPr bwMode="auto">
            <a:xfrm>
              <a:off x="2869" y="1030"/>
              <a:ext cx="28" cy="2024"/>
            </a:xfrm>
            <a:custGeom>
              <a:avLst/>
              <a:gdLst>
                <a:gd name="T0" fmla="*/ 10 w 28"/>
                <a:gd name="T1" fmla="*/ 2 h 2024"/>
                <a:gd name="T2" fmla="*/ 0 w 28"/>
                <a:gd name="T3" fmla="*/ 2022 h 2024"/>
                <a:gd name="T4" fmla="*/ 28 w 28"/>
                <a:gd name="T5" fmla="*/ 2024 h 2024"/>
                <a:gd name="T6" fmla="*/ 28 w 28"/>
                <a:gd name="T7" fmla="*/ 0 h 2024"/>
                <a:gd name="T8" fmla="*/ 10 w 28"/>
                <a:gd name="T9" fmla="*/ 2 h 2024"/>
                <a:gd name="T10" fmla="*/ 0 60000 65536"/>
                <a:gd name="T11" fmla="*/ 0 60000 65536"/>
                <a:gd name="T12" fmla="*/ 0 60000 65536"/>
                <a:gd name="T13" fmla="*/ 0 60000 65536"/>
                <a:gd name="T14" fmla="*/ 0 60000 65536"/>
                <a:gd name="T15" fmla="*/ 0 w 28"/>
                <a:gd name="T16" fmla="*/ 0 h 2024"/>
                <a:gd name="T17" fmla="*/ 28 w 28"/>
                <a:gd name="T18" fmla="*/ 2024 h 2024"/>
              </a:gdLst>
              <a:ahLst/>
              <a:cxnLst>
                <a:cxn ang="T10">
                  <a:pos x="T0" y="T1"/>
                </a:cxn>
                <a:cxn ang="T11">
                  <a:pos x="T2" y="T3"/>
                </a:cxn>
                <a:cxn ang="T12">
                  <a:pos x="T4" y="T5"/>
                </a:cxn>
                <a:cxn ang="T13">
                  <a:pos x="T6" y="T7"/>
                </a:cxn>
                <a:cxn ang="T14">
                  <a:pos x="T8" y="T9"/>
                </a:cxn>
              </a:cxnLst>
              <a:rect l="T15" t="T16" r="T17" b="T18"/>
              <a:pathLst>
                <a:path w="28" h="2024">
                  <a:moveTo>
                    <a:pt x="10" y="2"/>
                  </a:moveTo>
                  <a:lnTo>
                    <a:pt x="0" y="2022"/>
                  </a:lnTo>
                  <a:lnTo>
                    <a:pt x="28" y="2024"/>
                  </a:lnTo>
                  <a:lnTo>
                    <a:pt x="28" y="0"/>
                  </a:lnTo>
                  <a:lnTo>
                    <a:pt x="10" y="2"/>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1" name="Freeform 15"/>
            <p:cNvSpPr>
              <a:spLocks/>
            </p:cNvSpPr>
            <p:nvPr/>
          </p:nvSpPr>
          <p:spPr bwMode="auto">
            <a:xfrm rot="9000000">
              <a:off x="1696" y="1655"/>
              <a:ext cx="2312" cy="622"/>
            </a:xfrm>
            <a:custGeom>
              <a:avLst/>
              <a:gdLst>
                <a:gd name="T0" fmla="*/ 0 w 2312"/>
                <a:gd name="T1" fmla="*/ 20 h 622"/>
                <a:gd name="T2" fmla="*/ 2300 w 2312"/>
                <a:gd name="T3" fmla="*/ 622 h 622"/>
                <a:gd name="T4" fmla="*/ 2312 w 2312"/>
                <a:gd name="T5" fmla="*/ 592 h 622"/>
                <a:gd name="T6" fmla="*/ 14 w 2312"/>
                <a:gd name="T7" fmla="*/ 0 h 622"/>
                <a:gd name="T8" fmla="*/ 0 w 2312"/>
                <a:gd name="T9" fmla="*/ 20 h 622"/>
                <a:gd name="T10" fmla="*/ 0 60000 65536"/>
                <a:gd name="T11" fmla="*/ 0 60000 65536"/>
                <a:gd name="T12" fmla="*/ 0 60000 65536"/>
                <a:gd name="T13" fmla="*/ 0 60000 65536"/>
                <a:gd name="T14" fmla="*/ 0 60000 65536"/>
                <a:gd name="T15" fmla="*/ 0 w 2312"/>
                <a:gd name="T16" fmla="*/ 0 h 622"/>
                <a:gd name="T17" fmla="*/ 2312 w 2312"/>
                <a:gd name="T18" fmla="*/ 622 h 622"/>
              </a:gdLst>
              <a:ahLst/>
              <a:cxnLst>
                <a:cxn ang="T10">
                  <a:pos x="T0" y="T1"/>
                </a:cxn>
                <a:cxn ang="T11">
                  <a:pos x="T2" y="T3"/>
                </a:cxn>
                <a:cxn ang="T12">
                  <a:pos x="T4" y="T5"/>
                </a:cxn>
                <a:cxn ang="T13">
                  <a:pos x="T6" y="T7"/>
                </a:cxn>
                <a:cxn ang="T14">
                  <a:pos x="T8" y="T9"/>
                </a:cxn>
              </a:cxnLst>
              <a:rect l="T15" t="T16" r="T17" b="T18"/>
              <a:pathLst>
                <a:path w="2312" h="622">
                  <a:moveTo>
                    <a:pt x="0" y="20"/>
                  </a:moveTo>
                  <a:lnTo>
                    <a:pt x="2300" y="622"/>
                  </a:lnTo>
                  <a:lnTo>
                    <a:pt x="2312" y="592"/>
                  </a:lnTo>
                  <a:lnTo>
                    <a:pt x="14" y="0"/>
                  </a:lnTo>
                  <a:lnTo>
                    <a:pt x="0" y="20"/>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pSp>
      <p:pic>
        <p:nvPicPr>
          <p:cNvPr id="22539" name="Picture 22" descr="Microsoft_21a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4757738"/>
            <a:ext cx="8382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23" descr="Microsoft_21a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313" y="4114800"/>
            <a:ext cx="7731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24" descr="Microsoft_21a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7000" y="2828925"/>
            <a:ext cx="5683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25" descr="Microsoft_21a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7063" y="3400425"/>
            <a:ext cx="639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26" descr="Microsoft_21a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0700" y="5035550"/>
            <a:ext cx="860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27" descr="Microsoft_21a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750" y="3328988"/>
            <a:ext cx="67468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28" descr="Microsoft_21a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6813" y="2828925"/>
            <a:ext cx="6556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30" descr="Microsoft_21a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8500" y="4114800"/>
            <a:ext cx="7524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31" descr="Microsoft_21a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3938" y="4686300"/>
            <a:ext cx="80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8" name="Text Box 43"/>
          <p:cNvSpPr txBox="1">
            <a:spLocks noChangeArrowheads="1"/>
          </p:cNvSpPr>
          <p:nvPr/>
        </p:nvSpPr>
        <p:spPr bwMode="auto">
          <a:xfrm>
            <a:off x="304800" y="4117975"/>
            <a:ext cx="4333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财务系统</a:t>
            </a:r>
          </a:p>
        </p:txBody>
      </p:sp>
      <p:sp>
        <p:nvSpPr>
          <p:cNvPr id="22549" name="Text Box 30"/>
          <p:cNvSpPr txBox="1">
            <a:spLocks noChangeArrowheads="1"/>
          </p:cNvSpPr>
          <p:nvPr/>
        </p:nvSpPr>
        <p:spPr bwMode="auto">
          <a:xfrm>
            <a:off x="314325" y="3117850"/>
            <a:ext cx="4333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50" name="Text Box 37"/>
          <p:cNvSpPr txBox="1">
            <a:spLocks noChangeArrowheads="1"/>
          </p:cNvSpPr>
          <p:nvPr/>
        </p:nvSpPr>
        <p:spPr bwMode="auto">
          <a:xfrm>
            <a:off x="3741738" y="3276600"/>
            <a:ext cx="4333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en-US" altLang="zh-CN" sz="1000" b="1">
                <a:solidFill>
                  <a:srgbClr val="000000"/>
                </a:solidFill>
                <a:latin typeface="微软雅黑" pitchFamily="34" charset="-122"/>
                <a:ea typeface="微软雅黑" pitchFamily="34" charset="-122"/>
                <a:cs typeface="宋体" pitchFamily="2" charset="-122"/>
              </a:rPr>
              <a:t>OA</a:t>
            </a:r>
            <a:r>
              <a:rPr lang="zh-CN" altLang="en-US" sz="1000" b="1">
                <a:solidFill>
                  <a:srgbClr val="000000"/>
                </a:solidFill>
                <a:latin typeface="微软雅黑" pitchFamily="34" charset="-122"/>
                <a:ea typeface="微软雅黑" pitchFamily="34" charset="-122"/>
                <a:cs typeface="宋体" pitchFamily="2" charset="-122"/>
              </a:rPr>
              <a:t>系统</a:t>
            </a:r>
          </a:p>
        </p:txBody>
      </p:sp>
      <p:sp>
        <p:nvSpPr>
          <p:cNvPr id="22551" name="Text Box 49"/>
          <p:cNvSpPr txBox="1">
            <a:spLocks noChangeArrowheads="1"/>
          </p:cNvSpPr>
          <p:nvPr/>
        </p:nvSpPr>
        <p:spPr bwMode="auto">
          <a:xfrm>
            <a:off x="3208338" y="2624138"/>
            <a:ext cx="4333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知识库</a:t>
            </a:r>
          </a:p>
        </p:txBody>
      </p:sp>
      <p:pic>
        <p:nvPicPr>
          <p:cNvPr id="22552" name="Picture 29" descr="Microsoft_21a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2625" y="2474913"/>
            <a:ext cx="5746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矩形 64"/>
          <p:cNvSpPr>
            <a:spLocks noChangeArrowheads="1"/>
          </p:cNvSpPr>
          <p:nvPr/>
        </p:nvSpPr>
        <p:spPr bwMode="auto">
          <a:xfrm>
            <a:off x="965200" y="53292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决策分析</a:t>
            </a:r>
          </a:p>
        </p:txBody>
      </p:sp>
      <p:sp>
        <p:nvSpPr>
          <p:cNvPr id="22554" name="矩形 66"/>
          <p:cNvSpPr>
            <a:spLocks noChangeArrowheads="1"/>
          </p:cNvSpPr>
          <p:nvPr/>
        </p:nvSpPr>
        <p:spPr bwMode="auto">
          <a:xfrm>
            <a:off x="3100388" y="5353050"/>
            <a:ext cx="6969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门诊挂号</a:t>
            </a:r>
          </a:p>
        </p:txBody>
      </p:sp>
      <p:pic>
        <p:nvPicPr>
          <p:cNvPr id="22555" name="Rectangle 51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1463" y="3619500"/>
            <a:ext cx="7731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6" name="组合 77"/>
          <p:cNvGrpSpPr>
            <a:grpSpLocks/>
          </p:cNvGrpSpPr>
          <p:nvPr/>
        </p:nvGrpSpPr>
        <p:grpSpPr bwMode="auto">
          <a:xfrm>
            <a:off x="1743075" y="3471863"/>
            <a:ext cx="1000125" cy="1143000"/>
            <a:chOff x="7429520" y="4143380"/>
            <a:chExt cx="1000132" cy="1143008"/>
          </a:xfrm>
        </p:grpSpPr>
        <p:sp>
          <p:nvSpPr>
            <p:cNvPr id="120" name="椭圆 119"/>
            <p:cNvSpPr/>
            <p:nvPr/>
          </p:nvSpPr>
          <p:spPr bwMode="auto">
            <a:xfrm>
              <a:off x="7429520" y="4286256"/>
              <a:ext cx="1000132" cy="1000132"/>
            </a:xfrm>
            <a:prstGeom prst="ellipse">
              <a:avLst/>
            </a:prstGeom>
            <a:solidFill>
              <a:srgbClr val="4473D0"/>
            </a:solidFill>
            <a:ln w="12700" cap="flat" cmpd="sng" algn="ctr">
              <a:noFill/>
              <a:prstDash val="solid"/>
              <a:round/>
              <a:headEnd type="none" w="med" len="med"/>
              <a:tailEnd type="none" w="med" len="med"/>
            </a:ln>
            <a:effectLst/>
          </p:spPr>
          <p:txBody>
            <a:bodyPr wrap="none" anchor="ctr"/>
            <a:lstStyle/>
            <a:p>
              <a:pPr marL="228600" indent="-228600" algn="ctr" eaLnBrk="1" hangingPunct="1">
                <a:spcBef>
                  <a:spcPts val="600"/>
                </a:spcBef>
                <a:spcAft>
                  <a:spcPts val="600"/>
                </a:spcAft>
                <a:buClr>
                  <a:srgbClr val="1F497D"/>
                </a:buClr>
                <a:defRPr/>
              </a:pPr>
              <a:endParaRPr lang="zh-CN" altLang="en-US" sz="1200" b="1">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22586" name="组合 75"/>
            <p:cNvGrpSpPr>
              <a:grpSpLocks/>
            </p:cNvGrpSpPr>
            <p:nvPr/>
          </p:nvGrpSpPr>
          <p:grpSpPr bwMode="auto">
            <a:xfrm>
              <a:off x="7500958" y="4143380"/>
              <a:ext cx="874338" cy="1041545"/>
              <a:chOff x="7429520" y="5051725"/>
              <a:chExt cx="874338" cy="1041545"/>
            </a:xfrm>
          </p:grpSpPr>
          <p:pic>
            <p:nvPicPr>
              <p:cNvPr id="22587" name="Rectangle 238596"/>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729756">
                <a:off x="7727611" y="5051725"/>
                <a:ext cx="576247" cy="85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8" name="矩形 5017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29520" y="5429264"/>
                <a:ext cx="499579" cy="66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557" name="Picture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65713" y="3600450"/>
            <a:ext cx="6429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74" descr="\\Vitamix\usb_200gb\Microsoft_Art_Brand_etc\EventsDVD_FY07\Shapes and Graphics\Internet Cloud\internet cloud.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9800" y="3600450"/>
            <a:ext cx="1468438"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9" name="组合 88"/>
          <p:cNvGrpSpPr>
            <a:grpSpLocks/>
          </p:cNvGrpSpPr>
          <p:nvPr/>
        </p:nvGrpSpPr>
        <p:grpSpPr bwMode="auto">
          <a:xfrm>
            <a:off x="7353300" y="2514600"/>
            <a:ext cx="1487488" cy="3505200"/>
            <a:chOff x="7286644" y="3714728"/>
            <a:chExt cx="2180796" cy="3143272"/>
          </a:xfrm>
        </p:grpSpPr>
        <p:pic>
          <p:nvPicPr>
            <p:cNvPr id="22579" name="Picture 22" descr="Microsoft_21a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43900" y="5857868"/>
              <a:ext cx="838147" cy="8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24" descr="Microsoft_21a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43900" y="3929042"/>
              <a:ext cx="568333" cy="7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25" descr="Microsoft_21a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43966" y="4500546"/>
              <a:ext cx="639135" cy="70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26" descr="Microsoft_21a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86644" y="6025594"/>
              <a:ext cx="861110" cy="83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3" name="Picture 30" descr="Microsoft_21a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15404" y="5143488"/>
              <a:ext cx="752036" cy="72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4" name="Picture 29" descr="Microsoft_21a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429520" y="3714728"/>
              <a:ext cx="574847"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 name="TextBox 132"/>
          <p:cNvSpPr txBox="1"/>
          <p:nvPr/>
        </p:nvSpPr>
        <p:spPr>
          <a:xfrm>
            <a:off x="6021388" y="3862388"/>
            <a:ext cx="1446212" cy="498475"/>
          </a:xfrm>
          <a:prstGeom prst="rect">
            <a:avLst/>
          </a:prstGeom>
          <a:noFill/>
        </p:spPr>
        <p:txBody>
          <a:bodyPr>
            <a:spAutoFit/>
          </a:bodyPr>
          <a:lstStyle/>
          <a:p>
            <a:pPr algn="ctr" eaLnBrk="1" hangingPunct="1">
              <a:lnSpc>
                <a:spcPct val="120000"/>
              </a:lnSpc>
              <a:defRPr/>
            </a:pPr>
            <a:r>
              <a:rPr lang="zh-CN" altLang="en-US" sz="1200" b="1" dirty="0">
                <a:ln w="1905"/>
                <a:solidFill>
                  <a:srgbClr val="00206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统一门户</a:t>
            </a:r>
            <a:endParaRPr lang="en-US" altLang="zh-CN" sz="1200" b="1" dirty="0">
              <a:ln w="1905"/>
              <a:solidFill>
                <a:srgbClr val="00206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endParaRPr>
          </a:p>
          <a:p>
            <a:pPr algn="ctr" eaLnBrk="1" hangingPunct="1">
              <a:lnSpc>
                <a:spcPct val="120000"/>
              </a:lnSpc>
              <a:defRPr/>
            </a:pPr>
            <a:r>
              <a:rPr lang="zh-CN" altLang="en-US" sz="1000" b="1" dirty="0">
                <a:ln w="1905"/>
                <a:solidFill>
                  <a:srgbClr val="FF000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唯一用户名、密码</a:t>
            </a:r>
          </a:p>
        </p:txBody>
      </p:sp>
      <p:cxnSp>
        <p:nvCxnSpPr>
          <p:cNvPr id="22561" name="直接连接符 133"/>
          <p:cNvCxnSpPr>
            <a:cxnSpLocks noChangeShapeType="1"/>
          </p:cNvCxnSpPr>
          <p:nvPr/>
        </p:nvCxnSpPr>
        <p:spPr bwMode="auto">
          <a:xfrm rot="10800000">
            <a:off x="4424363" y="5114925"/>
            <a:ext cx="1428750" cy="0"/>
          </a:xfrm>
          <a:prstGeom prst="line">
            <a:avLst/>
          </a:prstGeom>
          <a:noFill/>
          <a:ln w="19050" cmpd="thickThin" algn="ctr">
            <a:solidFill>
              <a:srgbClr val="FFFFFF"/>
            </a:solidFill>
            <a:round/>
            <a:headEnd type="oval" w="med" len="med"/>
            <a:tailEnd type="oval" w="med" len="med"/>
          </a:ln>
          <a:extLst>
            <a:ext uri="{909E8E84-426E-40DD-AFC4-6F175D3DCCD1}">
              <a14:hiddenFill xmlns:a14="http://schemas.microsoft.com/office/drawing/2010/main">
                <a:noFill/>
              </a14:hiddenFill>
            </a:ext>
          </a:extLst>
        </p:spPr>
      </p:cxnSp>
      <p:sp>
        <p:nvSpPr>
          <p:cNvPr id="22562" name="矩形 49"/>
          <p:cNvSpPr>
            <a:spLocks noChangeArrowheads="1"/>
          </p:cNvSpPr>
          <p:nvPr/>
        </p:nvSpPr>
        <p:spPr bwMode="auto">
          <a:xfrm>
            <a:off x="431800" y="1524000"/>
            <a:ext cx="3262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登录业务系统的用户名、密码是？</a:t>
            </a:r>
            <a:endParaRPr lang="en-US" altLang="zh-CN" sz="1600">
              <a:solidFill>
                <a:srgbClr val="000000"/>
              </a:solidFill>
              <a:latin typeface="微软雅黑" pitchFamily="34" charset="-122"/>
              <a:ea typeface="微软雅黑" pitchFamily="34" charset="-122"/>
              <a:cs typeface="宋体" pitchFamily="2" charset="-122"/>
            </a:endParaRPr>
          </a:p>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各个业务系统的待办事项是什么？</a:t>
            </a:r>
            <a:endParaRPr lang="en-US" altLang="zh-CN" sz="1600">
              <a:solidFill>
                <a:srgbClr val="000000"/>
              </a:solidFill>
              <a:latin typeface="微软雅黑" pitchFamily="34" charset="-122"/>
              <a:ea typeface="微软雅黑" pitchFamily="34" charset="-122"/>
              <a:cs typeface="宋体" pitchFamily="2" charset="-122"/>
            </a:endParaRPr>
          </a:p>
        </p:txBody>
      </p:sp>
      <p:sp>
        <p:nvSpPr>
          <p:cNvPr id="22563" name="矩形 49"/>
          <p:cNvSpPr>
            <a:spLocks noChangeArrowheads="1"/>
          </p:cNvSpPr>
          <p:nvPr/>
        </p:nvSpPr>
        <p:spPr bwMode="auto">
          <a:xfrm>
            <a:off x="4802188" y="1546225"/>
            <a:ext cx="41719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唯一用户名</a:t>
            </a:r>
            <a:r>
              <a:rPr lang="en-US" altLang="zh-CN" sz="1600">
                <a:solidFill>
                  <a:srgbClr val="000000"/>
                </a:solidFill>
                <a:latin typeface="微软雅黑" pitchFamily="34" charset="-122"/>
                <a:ea typeface="微软雅黑" pitchFamily="34" charset="-122"/>
                <a:cs typeface="宋体" pitchFamily="2" charset="-122"/>
              </a:rPr>
              <a:t>/</a:t>
            </a:r>
            <a:r>
              <a:rPr lang="zh-CN" altLang="en-US" sz="1600">
                <a:solidFill>
                  <a:srgbClr val="000000"/>
                </a:solidFill>
                <a:latin typeface="微软雅黑" pitchFamily="34" charset="-122"/>
                <a:ea typeface="微软雅黑" pitchFamily="34" charset="-122"/>
                <a:cs typeface="宋体" pitchFamily="2" charset="-122"/>
              </a:rPr>
              <a:t>密码一站式访问所有业务系统！</a:t>
            </a:r>
            <a:endParaRPr lang="en-US" altLang="zh-CN" sz="1600">
              <a:solidFill>
                <a:srgbClr val="000000"/>
              </a:solidFill>
              <a:latin typeface="微软雅黑" pitchFamily="34" charset="-122"/>
              <a:ea typeface="微软雅黑" pitchFamily="34" charset="-122"/>
              <a:cs typeface="宋体" pitchFamily="2" charset="-122"/>
            </a:endParaRPr>
          </a:p>
        </p:txBody>
      </p:sp>
      <p:sp>
        <p:nvSpPr>
          <p:cNvPr id="22564" name="内容占位符 2"/>
          <p:cNvSpPr txBox="1">
            <a:spLocks/>
          </p:cNvSpPr>
          <p:nvPr/>
        </p:nvSpPr>
        <p:spPr bwMode="auto">
          <a:xfrm>
            <a:off x="412750" y="858838"/>
            <a:ext cx="373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sz="2400" b="1">
                <a:solidFill>
                  <a:srgbClr val="FF0000"/>
                </a:solidFill>
                <a:latin typeface="微软雅黑" pitchFamily="34" charset="-122"/>
                <a:ea typeface="微软雅黑" pitchFamily="34" charset="-122"/>
                <a:cs typeface="宋体" pitchFamily="2" charset="-122"/>
              </a:rPr>
              <a:t>用户集成前</a:t>
            </a:r>
          </a:p>
        </p:txBody>
      </p:sp>
      <p:sp>
        <p:nvSpPr>
          <p:cNvPr id="22565" name="内容占位符 2"/>
          <p:cNvSpPr txBox="1">
            <a:spLocks/>
          </p:cNvSpPr>
          <p:nvPr/>
        </p:nvSpPr>
        <p:spPr bwMode="auto">
          <a:xfrm>
            <a:off x="4800600" y="838200"/>
            <a:ext cx="373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sz="2400" b="1">
                <a:solidFill>
                  <a:srgbClr val="FF0000"/>
                </a:solidFill>
                <a:latin typeface="微软雅黑" pitchFamily="34" charset="-122"/>
                <a:ea typeface="微软雅黑" pitchFamily="34" charset="-122"/>
                <a:cs typeface="宋体" pitchFamily="2" charset="-122"/>
              </a:rPr>
              <a:t>用户集成后</a:t>
            </a:r>
          </a:p>
        </p:txBody>
      </p:sp>
      <p:sp>
        <p:nvSpPr>
          <p:cNvPr id="22566" name="Text Box 30"/>
          <p:cNvSpPr txBox="1">
            <a:spLocks noChangeArrowheads="1"/>
          </p:cNvSpPr>
          <p:nvPr/>
        </p:nvSpPr>
        <p:spPr bwMode="auto">
          <a:xfrm>
            <a:off x="881063" y="2649538"/>
            <a:ext cx="8620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医生工作站</a:t>
            </a:r>
          </a:p>
        </p:txBody>
      </p:sp>
      <p:sp>
        <p:nvSpPr>
          <p:cNvPr id="22567" name="Text Box 30"/>
          <p:cNvSpPr txBox="1">
            <a:spLocks noChangeArrowheads="1"/>
          </p:cNvSpPr>
          <p:nvPr/>
        </p:nvSpPr>
        <p:spPr bwMode="auto">
          <a:xfrm>
            <a:off x="1812925" y="2268538"/>
            <a:ext cx="8620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电子病历</a:t>
            </a:r>
          </a:p>
        </p:txBody>
      </p:sp>
      <p:sp>
        <p:nvSpPr>
          <p:cNvPr id="22568" name="矩形 66"/>
          <p:cNvSpPr>
            <a:spLocks noChangeArrowheads="1"/>
          </p:cNvSpPr>
          <p:nvPr/>
        </p:nvSpPr>
        <p:spPr bwMode="auto">
          <a:xfrm>
            <a:off x="3502025" y="47069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门诊缴费</a:t>
            </a:r>
          </a:p>
        </p:txBody>
      </p:sp>
      <p:sp>
        <p:nvSpPr>
          <p:cNvPr id="22569" name="矩形 64"/>
          <p:cNvSpPr>
            <a:spLocks noChangeArrowheads="1"/>
          </p:cNvSpPr>
          <p:nvPr/>
        </p:nvSpPr>
        <p:spPr bwMode="auto">
          <a:xfrm>
            <a:off x="1905000" y="58499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人力资源</a:t>
            </a:r>
          </a:p>
        </p:txBody>
      </p:sp>
      <p:sp>
        <p:nvSpPr>
          <p:cNvPr id="22570" name="Text Box 30"/>
          <p:cNvSpPr txBox="1">
            <a:spLocks noChangeArrowheads="1"/>
          </p:cNvSpPr>
          <p:nvPr/>
        </p:nvSpPr>
        <p:spPr bwMode="auto">
          <a:xfrm>
            <a:off x="7162800" y="2286000"/>
            <a:ext cx="862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电子病历</a:t>
            </a:r>
          </a:p>
        </p:txBody>
      </p:sp>
      <p:sp>
        <p:nvSpPr>
          <p:cNvPr id="22571" name="Text Box 30"/>
          <p:cNvSpPr txBox="1">
            <a:spLocks noChangeArrowheads="1"/>
          </p:cNvSpPr>
          <p:nvPr/>
        </p:nvSpPr>
        <p:spPr bwMode="auto">
          <a:xfrm>
            <a:off x="8253413" y="2438400"/>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72" name="矩形 64"/>
          <p:cNvSpPr>
            <a:spLocks noChangeArrowheads="1"/>
          </p:cNvSpPr>
          <p:nvPr/>
        </p:nvSpPr>
        <p:spPr bwMode="auto">
          <a:xfrm>
            <a:off x="8686800" y="3352800"/>
            <a:ext cx="349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人力资源</a:t>
            </a:r>
          </a:p>
        </p:txBody>
      </p:sp>
      <p:sp>
        <p:nvSpPr>
          <p:cNvPr id="22573" name="矩形 64"/>
          <p:cNvSpPr>
            <a:spLocks noChangeArrowheads="1"/>
          </p:cNvSpPr>
          <p:nvPr/>
        </p:nvSpPr>
        <p:spPr bwMode="auto">
          <a:xfrm>
            <a:off x="8763000" y="4191000"/>
            <a:ext cx="3032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决策分析</a:t>
            </a:r>
          </a:p>
        </p:txBody>
      </p:sp>
      <p:sp>
        <p:nvSpPr>
          <p:cNvPr id="22574" name="Text Box 43"/>
          <p:cNvSpPr txBox="1">
            <a:spLocks noChangeArrowheads="1"/>
          </p:cNvSpPr>
          <p:nvPr/>
        </p:nvSpPr>
        <p:spPr bwMode="auto">
          <a:xfrm>
            <a:off x="8329613" y="5029200"/>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财务系统</a:t>
            </a:r>
          </a:p>
        </p:txBody>
      </p:sp>
      <p:sp>
        <p:nvSpPr>
          <p:cNvPr id="22575" name="Text Box 30"/>
          <p:cNvSpPr txBox="1">
            <a:spLocks noChangeArrowheads="1"/>
          </p:cNvSpPr>
          <p:nvPr/>
        </p:nvSpPr>
        <p:spPr bwMode="auto">
          <a:xfrm>
            <a:off x="7720013" y="5616575"/>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76" name="TextBox 2"/>
          <p:cNvSpPr txBox="1">
            <a:spLocks noChangeArrowheads="1"/>
          </p:cNvSpPr>
          <p:nvPr/>
        </p:nvSpPr>
        <p:spPr bwMode="auto">
          <a:xfrm>
            <a:off x="5953125" y="2898775"/>
            <a:ext cx="1514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b="1">
                <a:solidFill>
                  <a:srgbClr val="FF6600"/>
                </a:solidFill>
                <a:latin typeface="微软雅黑" pitchFamily="34" charset="-122"/>
                <a:ea typeface="微软雅黑" pitchFamily="34" charset="-122"/>
                <a:cs typeface="宋体" pitchFamily="2" charset="-122"/>
              </a:rPr>
              <a:t>统一身份认证中心</a:t>
            </a:r>
          </a:p>
        </p:txBody>
      </p:sp>
      <p:pic>
        <p:nvPicPr>
          <p:cNvPr id="22577" name="Picture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42063" y="2174875"/>
            <a:ext cx="715962" cy="693738"/>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578" name="直接连接符 150"/>
          <p:cNvCxnSpPr>
            <a:cxnSpLocks noChangeShapeType="1"/>
          </p:cNvCxnSpPr>
          <p:nvPr/>
        </p:nvCxnSpPr>
        <p:spPr bwMode="auto">
          <a:xfrm flipH="1" flipV="1">
            <a:off x="6699250" y="3124200"/>
            <a:ext cx="6350" cy="711200"/>
          </a:xfrm>
          <a:prstGeom prst="line">
            <a:avLst/>
          </a:prstGeom>
          <a:noFill/>
          <a:ln w="34925" algn="ctr">
            <a:solidFill>
              <a:srgbClr val="5054FE"/>
            </a:solidFill>
            <a:round/>
            <a:headEnd type="triangle" w="med" len="lg"/>
            <a:tailEnd type="triangle" w="med"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35436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技术层面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组件集成</a:t>
            </a:r>
            <a:endParaRPr lang="zh-CN" altLang="en-US" b="1" kern="1200" dirty="0">
              <a:solidFill>
                <a:srgbClr val="C0504D"/>
              </a:solidFill>
              <a:latin typeface="微软雅黑" pitchFamily="34" charset="-122"/>
              <a:ea typeface="微软雅黑" pitchFamily="34" charset="-122"/>
            </a:endParaRPr>
          </a:p>
        </p:txBody>
      </p:sp>
      <p:sp>
        <p:nvSpPr>
          <p:cNvPr id="4" name="矩形 3"/>
          <p:cNvSpPr/>
          <p:nvPr/>
        </p:nvSpPr>
        <p:spPr bwMode="auto">
          <a:xfrm>
            <a:off x="228600" y="1371600"/>
            <a:ext cx="1524000" cy="23622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2800" dirty="0">
                <a:solidFill>
                  <a:schemeClr val="tx1"/>
                </a:solidFill>
                <a:latin typeface="微软雅黑" pitchFamily="34" charset="-122"/>
                <a:ea typeface="微软雅黑" pitchFamily="34" charset="-122"/>
              </a:rPr>
              <a:t>原</a:t>
            </a:r>
            <a:r>
              <a:rPr lang="en-US" altLang="zh-CN" sz="2800" dirty="0">
                <a:solidFill>
                  <a:schemeClr val="tx1"/>
                </a:solidFill>
                <a:latin typeface="微软雅黑" pitchFamily="34" charset="-122"/>
                <a:ea typeface="微软雅黑" pitchFamily="34" charset="-122"/>
              </a:rPr>
              <a:t>HIS</a:t>
            </a:r>
          </a:p>
        </p:txBody>
      </p:sp>
      <p:sp>
        <p:nvSpPr>
          <p:cNvPr id="5" name="流程图: 磁盘 4"/>
          <p:cNvSpPr/>
          <p:nvPr/>
        </p:nvSpPr>
        <p:spPr bwMode="auto">
          <a:xfrm>
            <a:off x="304800" y="49530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原</a:t>
            </a:r>
            <a:r>
              <a:rPr lang="en-US" altLang="zh-CN" sz="1600" dirty="0">
                <a:solidFill>
                  <a:schemeClr val="tx1"/>
                </a:solidFill>
                <a:latin typeface="微软雅黑" pitchFamily="34" charset="-122"/>
                <a:ea typeface="微软雅黑" pitchFamily="34" charset="-122"/>
              </a:rPr>
              <a:t>HIS</a:t>
            </a:r>
          </a:p>
          <a:p>
            <a:pPr algn="ctr" eaLnBrk="1" hangingPunct="1">
              <a:defRPr/>
            </a:pPr>
            <a:r>
              <a:rPr lang="en-US" altLang="zh-CN" sz="1600"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数据库</a:t>
            </a:r>
          </a:p>
        </p:txBody>
      </p:sp>
      <p:sp>
        <p:nvSpPr>
          <p:cNvPr id="6" name="矩形 5"/>
          <p:cNvSpPr/>
          <p:nvPr/>
        </p:nvSpPr>
        <p:spPr bwMode="auto">
          <a:xfrm>
            <a:off x="3505200" y="1295638"/>
            <a:ext cx="1905000" cy="3047762"/>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2800" dirty="0">
                <a:solidFill>
                  <a:schemeClr val="tx1"/>
                </a:solidFill>
                <a:latin typeface="微软雅黑" pitchFamily="34" charset="-122"/>
                <a:ea typeface="微软雅黑" pitchFamily="34" charset="-122"/>
              </a:rPr>
              <a:t>医</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疗</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服</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务</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总</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线</a:t>
            </a:r>
            <a:endParaRPr lang="en-US" altLang="zh-CN" sz="2800" dirty="0">
              <a:solidFill>
                <a:schemeClr val="tx1"/>
              </a:solidFill>
              <a:latin typeface="微软雅黑" pitchFamily="34" charset="-122"/>
              <a:ea typeface="微软雅黑" pitchFamily="34" charset="-122"/>
            </a:endParaRPr>
          </a:p>
          <a:p>
            <a:pPr algn="ctr" eaLnBrk="1" hangingPunct="1">
              <a:defRPr/>
            </a:pPr>
            <a:r>
              <a:rPr lang="en-US" altLang="zh-CN" sz="2800" dirty="0">
                <a:solidFill>
                  <a:schemeClr val="tx1"/>
                </a:solidFill>
                <a:latin typeface="微软雅黑" pitchFamily="34" charset="-122"/>
                <a:ea typeface="微软雅黑" pitchFamily="34" charset="-122"/>
              </a:rPr>
              <a:t>HSB</a:t>
            </a:r>
            <a:endParaRPr lang="zh-CN" altLang="en-US" sz="2800" dirty="0">
              <a:solidFill>
                <a:schemeClr val="tx1"/>
              </a:solidFill>
              <a:latin typeface="微软雅黑" pitchFamily="34" charset="-122"/>
              <a:ea typeface="微软雅黑" pitchFamily="34" charset="-122"/>
            </a:endParaRPr>
          </a:p>
        </p:txBody>
      </p:sp>
      <p:sp>
        <p:nvSpPr>
          <p:cNvPr id="7" name="矩形 6"/>
          <p:cNvSpPr/>
          <p:nvPr/>
        </p:nvSpPr>
        <p:spPr bwMode="auto">
          <a:xfrm>
            <a:off x="3581400" y="1448038"/>
            <a:ext cx="533400" cy="25908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适</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务</a:t>
            </a:r>
          </a:p>
        </p:txBody>
      </p:sp>
      <p:cxnSp>
        <p:nvCxnSpPr>
          <p:cNvPr id="8" name="直接箭头连接符 7"/>
          <p:cNvCxnSpPr/>
          <p:nvPr/>
        </p:nvCxnSpPr>
        <p:spPr>
          <a:xfrm flipH="1">
            <a:off x="3048000" y="1524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3568" name="矩形 3"/>
          <p:cNvSpPr>
            <a:spLocks noChangeArrowheads="1"/>
          </p:cNvSpPr>
          <p:nvPr/>
        </p:nvSpPr>
        <p:spPr bwMode="auto">
          <a:xfrm>
            <a:off x="1981200" y="1295400"/>
            <a:ext cx="5029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a:latin typeface="微软雅黑" pitchFamily="34" charset="-122"/>
                <a:ea typeface="微软雅黑" pitchFamily="34" charset="-122"/>
                <a:cs typeface="宋体" pitchFamily="2" charset="-122"/>
              </a:rPr>
              <a:t>患者登记</a:t>
            </a:r>
            <a:endParaRPr lang="en-US" altLang="zh-CN">
              <a:latin typeface="微软雅黑" pitchFamily="34" charset="-122"/>
              <a:ea typeface="微软雅黑" pitchFamily="34" charset="-122"/>
              <a:cs typeface="宋体" pitchFamily="2" charset="-122"/>
            </a:endParaRPr>
          </a:p>
          <a:p>
            <a:pPr>
              <a:lnSpc>
                <a:spcPct val="150000"/>
              </a:lnSpc>
              <a:buFontTx/>
              <a:buNone/>
            </a:pPr>
            <a:r>
              <a:rPr lang="zh-CN" altLang="en-US">
                <a:latin typeface="微软雅黑" pitchFamily="34" charset="-122"/>
                <a:ea typeface="微软雅黑" pitchFamily="34" charset="-122"/>
                <a:cs typeface="宋体" pitchFamily="2" charset="-122"/>
              </a:rPr>
              <a:t>挂号存盘</a:t>
            </a:r>
            <a:endParaRPr lang="en-US" altLang="zh-CN">
              <a:latin typeface="微软雅黑" pitchFamily="34" charset="-122"/>
              <a:ea typeface="微软雅黑" pitchFamily="34" charset="-122"/>
              <a:cs typeface="宋体" pitchFamily="2" charset="-122"/>
            </a:endParaRPr>
          </a:p>
          <a:p>
            <a:pPr>
              <a:lnSpc>
                <a:spcPct val="150000"/>
              </a:lnSpc>
              <a:buFontTx/>
              <a:buNone/>
            </a:pPr>
            <a:r>
              <a:rPr lang="zh-CN" altLang="en-US">
                <a:latin typeface="微软雅黑" pitchFamily="34" charset="-122"/>
                <a:ea typeface="微软雅黑" pitchFamily="34" charset="-122"/>
                <a:cs typeface="宋体" pitchFamily="2" charset="-122"/>
              </a:rPr>
              <a:t>医嘱存盘</a:t>
            </a:r>
            <a:endParaRPr lang="en-US" altLang="zh-CN">
              <a:latin typeface="微软雅黑" pitchFamily="34" charset="-122"/>
              <a:ea typeface="微软雅黑" pitchFamily="34" charset="-122"/>
              <a:cs typeface="宋体" pitchFamily="2" charset="-122"/>
            </a:endParaRPr>
          </a:p>
          <a:p>
            <a:pPr>
              <a:lnSpc>
                <a:spcPct val="150000"/>
              </a:lnSpc>
              <a:buFontTx/>
              <a:buNone/>
            </a:pPr>
            <a:r>
              <a:rPr lang="en-US" altLang="zh-CN">
                <a:latin typeface="微软雅黑" pitchFamily="34" charset="-122"/>
                <a:ea typeface="微软雅黑" pitchFamily="34" charset="-122"/>
                <a:cs typeface="宋体" pitchFamily="2" charset="-122"/>
              </a:rPr>
              <a:t>………….</a:t>
            </a:r>
          </a:p>
        </p:txBody>
      </p:sp>
      <p:sp>
        <p:nvSpPr>
          <p:cNvPr id="10" name="矩形 9"/>
          <p:cNvSpPr/>
          <p:nvPr/>
        </p:nvSpPr>
        <p:spPr bwMode="auto">
          <a:xfrm>
            <a:off x="4724400" y="1448038"/>
            <a:ext cx="533400" cy="990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数</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据</a:t>
            </a:r>
          </a:p>
        </p:txBody>
      </p:sp>
      <p:sp>
        <p:nvSpPr>
          <p:cNvPr id="11" name="矩形 10"/>
          <p:cNvSpPr/>
          <p:nvPr/>
        </p:nvSpPr>
        <p:spPr bwMode="auto">
          <a:xfrm>
            <a:off x="4724400" y="2514838"/>
            <a:ext cx="533400" cy="15240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患</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者</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索</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引</a:t>
            </a:r>
            <a:endParaRPr lang="en-US" altLang="zh-CN" dirty="0">
              <a:solidFill>
                <a:schemeClr val="tx1"/>
              </a:solidFill>
              <a:latin typeface="微软雅黑" pitchFamily="34" charset="-122"/>
              <a:ea typeface="微软雅黑" pitchFamily="34" charset="-122"/>
            </a:endParaRPr>
          </a:p>
        </p:txBody>
      </p:sp>
      <p:cxnSp>
        <p:nvCxnSpPr>
          <p:cNvPr id="12" name="直接箭头连接符 11"/>
          <p:cNvCxnSpPr/>
          <p:nvPr/>
        </p:nvCxnSpPr>
        <p:spPr>
          <a:xfrm flipH="1">
            <a:off x="3048000" y="21336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3048000" y="2667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676400" y="1524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1676400" y="21336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676400" y="2667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7" name="上下箭头 16"/>
          <p:cNvSpPr/>
          <p:nvPr/>
        </p:nvSpPr>
        <p:spPr bwMode="auto">
          <a:xfrm rot="16200000">
            <a:off x="5638800" y="1905000"/>
            <a:ext cx="762000" cy="1371600"/>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内部标准</a:t>
            </a:r>
          </a:p>
        </p:txBody>
      </p:sp>
      <p:cxnSp>
        <p:nvCxnSpPr>
          <p:cNvPr id="18" name="直接箭头连接符 17"/>
          <p:cNvCxnSpPr/>
          <p:nvPr/>
        </p:nvCxnSpPr>
        <p:spPr>
          <a:xfrm flipH="1">
            <a:off x="3048000" y="32004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676400" y="32004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6629400" y="1295400"/>
            <a:ext cx="2286000" cy="2438400"/>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en-US" altLang="zh-CN" sz="2800" dirty="0">
              <a:solidFill>
                <a:schemeClr val="tx1"/>
              </a:solidFill>
              <a:latin typeface="微软雅黑" pitchFamily="34" charset="-122"/>
              <a:ea typeface="微软雅黑" pitchFamily="34" charset="-122"/>
            </a:endParaRPr>
          </a:p>
        </p:txBody>
      </p:sp>
      <p:sp>
        <p:nvSpPr>
          <p:cNvPr id="21" name="流程图: 磁盘 20"/>
          <p:cNvSpPr/>
          <p:nvPr/>
        </p:nvSpPr>
        <p:spPr bwMode="auto">
          <a:xfrm>
            <a:off x="7467600" y="17526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数据中心</a:t>
            </a:r>
            <a:endParaRPr lang="en-US" altLang="zh-CN" sz="1600" dirty="0">
              <a:solidFill>
                <a:schemeClr val="tx1"/>
              </a:solidFill>
              <a:latin typeface="微软雅黑" pitchFamily="34" charset="-122"/>
              <a:ea typeface="微软雅黑" pitchFamily="34" charset="-122"/>
            </a:endParaRPr>
          </a:p>
          <a:p>
            <a:pPr algn="ctr" eaLnBrk="1" hangingPunct="1">
              <a:defRPr/>
            </a:pPr>
            <a:r>
              <a:rPr lang="en-US" altLang="zh-CN" sz="1600" dirty="0">
                <a:solidFill>
                  <a:schemeClr val="tx1"/>
                </a:solidFill>
                <a:latin typeface="微软雅黑" pitchFamily="34" charset="-122"/>
                <a:ea typeface="微软雅黑" pitchFamily="34" charset="-122"/>
              </a:rPr>
              <a:t>HDC</a:t>
            </a:r>
          </a:p>
        </p:txBody>
      </p:sp>
      <p:sp>
        <p:nvSpPr>
          <p:cNvPr id="22" name="矩形 21"/>
          <p:cNvSpPr/>
          <p:nvPr/>
        </p:nvSpPr>
        <p:spPr bwMode="auto">
          <a:xfrm>
            <a:off x="6781800" y="1447800"/>
            <a:ext cx="533400" cy="15240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存</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储</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务</a:t>
            </a:r>
            <a:endParaRPr lang="en-US" altLang="zh-CN" dirty="0">
              <a:solidFill>
                <a:schemeClr val="tx1"/>
              </a:solidFill>
              <a:latin typeface="微软雅黑" pitchFamily="34" charset="-122"/>
              <a:ea typeface="微软雅黑" pitchFamily="34" charset="-122"/>
            </a:endParaRPr>
          </a:p>
        </p:txBody>
      </p:sp>
      <p:sp>
        <p:nvSpPr>
          <p:cNvPr id="23" name="矩形 22"/>
          <p:cNvSpPr/>
          <p:nvPr/>
        </p:nvSpPr>
        <p:spPr bwMode="auto">
          <a:xfrm>
            <a:off x="6781800" y="3048000"/>
            <a:ext cx="2057400" cy="5334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平台服务</a:t>
            </a:r>
            <a:endParaRPr lang="en-US" altLang="zh-CN" dirty="0">
              <a:solidFill>
                <a:schemeClr val="tx1"/>
              </a:solidFill>
              <a:latin typeface="微软雅黑" pitchFamily="34" charset="-122"/>
              <a:ea typeface="微软雅黑" pitchFamily="34" charset="-122"/>
            </a:endParaRPr>
          </a:p>
        </p:txBody>
      </p:sp>
      <p:sp>
        <p:nvSpPr>
          <p:cNvPr id="24" name="上下箭头 23"/>
          <p:cNvSpPr/>
          <p:nvPr/>
        </p:nvSpPr>
        <p:spPr bwMode="auto">
          <a:xfrm>
            <a:off x="533400" y="3733800"/>
            <a:ext cx="762000" cy="1066800"/>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zh-CN" altLang="en-US" sz="1600" dirty="0">
              <a:solidFill>
                <a:schemeClr val="tx1"/>
              </a:solidFill>
              <a:latin typeface="微软雅黑" pitchFamily="34" charset="-122"/>
              <a:ea typeface="微软雅黑" pitchFamily="34" charset="-122"/>
            </a:endParaRPr>
          </a:p>
        </p:txBody>
      </p:sp>
      <p:sp>
        <p:nvSpPr>
          <p:cNvPr id="25" name="矩形 24"/>
          <p:cNvSpPr/>
          <p:nvPr/>
        </p:nvSpPr>
        <p:spPr bwMode="auto">
          <a:xfrm>
            <a:off x="6629400" y="3886200"/>
            <a:ext cx="2362200" cy="2514600"/>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zh-CN" altLang="en-US" sz="2800" dirty="0">
              <a:solidFill>
                <a:schemeClr val="tx1"/>
              </a:solidFill>
              <a:latin typeface="微软雅黑" pitchFamily="34" charset="-122"/>
              <a:ea typeface="微软雅黑" pitchFamily="34" charset="-122"/>
            </a:endParaRPr>
          </a:p>
        </p:txBody>
      </p:sp>
      <p:sp>
        <p:nvSpPr>
          <p:cNvPr id="26" name="流程图: 磁盘 25"/>
          <p:cNvSpPr/>
          <p:nvPr/>
        </p:nvSpPr>
        <p:spPr bwMode="auto">
          <a:xfrm>
            <a:off x="7543800" y="41910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临床业务</a:t>
            </a:r>
            <a:endParaRPr lang="en-US" altLang="zh-CN" sz="1600" dirty="0">
              <a:solidFill>
                <a:schemeClr val="tx1"/>
              </a:solidFill>
              <a:latin typeface="微软雅黑" pitchFamily="34" charset="-122"/>
              <a:ea typeface="微软雅黑" pitchFamily="34" charset="-122"/>
            </a:endParaRPr>
          </a:p>
          <a:p>
            <a:pPr algn="ctr" eaLnBrk="1" hangingPunct="1">
              <a:defRPr/>
            </a:pPr>
            <a:r>
              <a:rPr lang="zh-CN" altLang="en-US" sz="1600" dirty="0">
                <a:solidFill>
                  <a:schemeClr val="tx1"/>
                </a:solidFill>
                <a:latin typeface="微软雅黑" pitchFamily="34" charset="-122"/>
                <a:ea typeface="微软雅黑" pitchFamily="34" charset="-122"/>
              </a:rPr>
              <a:t>数据库</a:t>
            </a:r>
            <a:endParaRPr lang="en-US" altLang="zh-CN" sz="1600" dirty="0">
              <a:solidFill>
                <a:schemeClr val="tx1"/>
              </a:solidFill>
              <a:latin typeface="微软雅黑" pitchFamily="34" charset="-122"/>
              <a:ea typeface="微软雅黑" pitchFamily="34" charset="-122"/>
            </a:endParaRPr>
          </a:p>
        </p:txBody>
      </p:sp>
      <p:sp>
        <p:nvSpPr>
          <p:cNvPr id="27" name="矩形 26"/>
          <p:cNvSpPr/>
          <p:nvPr/>
        </p:nvSpPr>
        <p:spPr bwMode="auto">
          <a:xfrm>
            <a:off x="6781800" y="4114800"/>
            <a:ext cx="533400" cy="20574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一</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体</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化</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护</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站</a:t>
            </a:r>
            <a:endParaRPr lang="en-US" altLang="zh-CN" dirty="0">
              <a:solidFill>
                <a:schemeClr val="tx1"/>
              </a:solidFill>
              <a:latin typeface="微软雅黑" pitchFamily="34" charset="-122"/>
              <a:ea typeface="微软雅黑" pitchFamily="34" charset="-122"/>
            </a:endParaRPr>
          </a:p>
        </p:txBody>
      </p:sp>
      <p:sp>
        <p:nvSpPr>
          <p:cNvPr id="28" name="矩形 27"/>
          <p:cNvSpPr/>
          <p:nvPr/>
        </p:nvSpPr>
        <p:spPr bwMode="auto">
          <a:xfrm>
            <a:off x="7467600" y="5562600"/>
            <a:ext cx="1371600" cy="609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数据挖掘</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分析</a:t>
            </a:r>
            <a:endParaRPr lang="en-US" altLang="zh-CN" dirty="0">
              <a:solidFill>
                <a:schemeClr val="tx1"/>
              </a:solidFill>
              <a:latin typeface="微软雅黑" pitchFamily="34" charset="-122"/>
              <a:ea typeface="微软雅黑" pitchFamily="34" charset="-122"/>
            </a:endParaRPr>
          </a:p>
        </p:txBody>
      </p:sp>
      <p:sp>
        <p:nvSpPr>
          <p:cNvPr id="29" name="矩形 28"/>
          <p:cNvSpPr/>
          <p:nvPr/>
        </p:nvSpPr>
        <p:spPr bwMode="auto">
          <a:xfrm>
            <a:off x="3733800" y="5562600"/>
            <a:ext cx="1981200" cy="990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b="1" dirty="0">
                <a:solidFill>
                  <a:srgbClr val="FF0000"/>
                </a:solidFill>
                <a:latin typeface="微软雅黑" pitchFamily="34" charset="-122"/>
                <a:ea typeface="微软雅黑" pitchFamily="34" charset="-122"/>
              </a:rPr>
              <a:t>第三方系统</a:t>
            </a:r>
            <a:endParaRPr lang="en-US" altLang="zh-CN" b="1" dirty="0">
              <a:solidFill>
                <a:srgbClr val="FF0000"/>
              </a:solidFill>
              <a:latin typeface="微软雅黑" pitchFamily="34" charset="-122"/>
              <a:ea typeface="微软雅黑" pitchFamily="34" charset="-122"/>
            </a:endParaRPr>
          </a:p>
          <a:p>
            <a:pPr algn="ctr" eaLnBrk="1" hangingPunct="1">
              <a:defRPr/>
            </a:pPr>
            <a:r>
              <a:rPr lang="zh-CN" altLang="en-US" b="1" dirty="0">
                <a:solidFill>
                  <a:srgbClr val="FF0000"/>
                </a:solidFill>
                <a:latin typeface="微软雅黑" pitchFamily="34" charset="-122"/>
                <a:ea typeface="微软雅黑" pitchFamily="34" charset="-122"/>
              </a:rPr>
              <a:t>扩展组件</a:t>
            </a:r>
            <a:endParaRPr lang="en-US" altLang="zh-CN" b="1" dirty="0">
              <a:solidFill>
                <a:srgbClr val="FF0000"/>
              </a:solidFill>
              <a:latin typeface="微软雅黑" pitchFamily="34" charset="-122"/>
              <a:ea typeface="微软雅黑" pitchFamily="34" charset="-122"/>
            </a:endParaRPr>
          </a:p>
        </p:txBody>
      </p:sp>
      <p:sp>
        <p:nvSpPr>
          <p:cNvPr id="30" name="上下箭头 29"/>
          <p:cNvSpPr/>
          <p:nvPr/>
        </p:nvSpPr>
        <p:spPr bwMode="auto">
          <a:xfrm rot="18433973">
            <a:off x="5544192" y="3849286"/>
            <a:ext cx="762000" cy="1570074"/>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内部标准</a:t>
            </a:r>
          </a:p>
        </p:txBody>
      </p:sp>
      <p:cxnSp>
        <p:nvCxnSpPr>
          <p:cNvPr id="31" name="直接箭头连接符 30"/>
          <p:cNvCxnSpPr/>
          <p:nvPr/>
        </p:nvCxnSpPr>
        <p:spPr>
          <a:xfrm>
            <a:off x="4495800" y="44196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4495800" y="51054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876800" y="44196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876800" y="51054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5" name="矩形 3"/>
          <p:cNvSpPr>
            <a:spLocks noChangeArrowheads="1"/>
          </p:cNvSpPr>
          <p:nvPr/>
        </p:nvSpPr>
        <p:spPr bwMode="auto">
          <a:xfrm>
            <a:off x="4114800" y="4648200"/>
            <a:ext cx="1676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a:latin typeface="微软雅黑" pitchFamily="34" charset="-122"/>
                <a:ea typeface="微软雅黑" pitchFamily="34" charset="-122"/>
                <a:cs typeface="宋体" pitchFamily="2" charset="-122"/>
              </a:rPr>
              <a:t>业务活动</a:t>
            </a:r>
            <a:r>
              <a:rPr lang="en-US" altLang="zh-CN">
                <a:latin typeface="微软雅黑" pitchFamily="34" charset="-122"/>
                <a:ea typeface="微软雅黑" pitchFamily="34" charset="-122"/>
                <a:cs typeface="宋体" pitchFamily="2" charset="-122"/>
              </a:rPr>
              <a:t>	</a:t>
            </a:r>
          </a:p>
        </p:txBody>
      </p:sp>
      <p:sp>
        <p:nvSpPr>
          <p:cNvPr id="23623" name="矩形 3"/>
          <p:cNvSpPr>
            <a:spLocks noChangeArrowheads="1"/>
          </p:cNvSpPr>
          <p:nvPr/>
        </p:nvSpPr>
        <p:spPr bwMode="auto">
          <a:xfrm>
            <a:off x="1219200" y="762000"/>
            <a:ext cx="297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en-US" altLang="zh-CN" sz="1400">
                <a:latin typeface="微软雅黑" pitchFamily="34" charset="-122"/>
                <a:ea typeface="微软雅黑" pitchFamily="34" charset="-122"/>
                <a:cs typeface="宋体" pitchFamily="2" charset="-122"/>
              </a:rPr>
              <a:t>Massage(</a:t>
            </a:r>
            <a:r>
              <a:rPr lang="zh-CN" altLang="en-US" sz="1400">
                <a:latin typeface="微软雅黑" pitchFamily="34" charset="-122"/>
                <a:ea typeface="微软雅黑" pitchFamily="34" charset="-122"/>
                <a:cs typeface="宋体" pitchFamily="2" charset="-122"/>
              </a:rPr>
              <a:t>业务标识</a:t>
            </a:r>
            <a:r>
              <a:rPr lang="en-US" altLang="zh-CN" sz="1400">
                <a:latin typeface="微软雅黑" pitchFamily="34" charset="-122"/>
                <a:ea typeface="微软雅黑" pitchFamily="34" charset="-122"/>
                <a:cs typeface="宋体" pitchFamily="2" charset="-122"/>
              </a:rPr>
              <a:t>,  </a:t>
            </a:r>
            <a:r>
              <a:rPr lang="zh-CN" altLang="en-US" sz="1400">
                <a:latin typeface="微软雅黑" pitchFamily="34" charset="-122"/>
                <a:ea typeface="微软雅黑" pitchFamily="34" charset="-122"/>
                <a:cs typeface="宋体" pitchFamily="2" charset="-122"/>
              </a:rPr>
              <a:t>业务内容）</a:t>
            </a:r>
            <a:r>
              <a:rPr lang="en-US" altLang="zh-CN">
                <a:latin typeface="微软雅黑" pitchFamily="34" charset="-122"/>
                <a:ea typeface="微软雅黑" pitchFamily="34" charset="-122"/>
                <a:cs typeface="宋体" pitchFamily="2" charset="-122"/>
              </a:rPr>
              <a:t>	</a:t>
            </a:r>
          </a:p>
        </p:txBody>
      </p:sp>
    </p:spTree>
    <p:extLst>
      <p:ext uri="{BB962C8B-B14F-4D97-AF65-F5344CB8AC3E}">
        <p14:creationId xmlns:p14="http://schemas.microsoft.com/office/powerpoint/2010/main" val="110619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3958749402"/>
              </p:ext>
            </p:extLst>
          </p:nvPr>
        </p:nvGraphicFramePr>
        <p:xfrm>
          <a:off x="755576" y="1776813"/>
          <a:ext cx="7621538" cy="3596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95024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6"/>
          <p:cNvGrpSpPr/>
          <p:nvPr/>
        </p:nvGrpSpPr>
        <p:grpSpPr>
          <a:xfrm>
            <a:off x="3419872" y="1628801"/>
            <a:ext cx="5040560" cy="4392487"/>
            <a:chOff x="3136555" y="1268761"/>
            <a:chExt cx="5472608" cy="5040559"/>
          </a:xfrm>
          <a:effectLst>
            <a:outerShdw blurRad="50800" dist="38100" dir="2700000" algn="tl" rotWithShape="0">
              <a:prstClr val="black">
                <a:alpha val="40000"/>
              </a:prstClr>
            </a:outerShdw>
          </a:effectLst>
        </p:grpSpPr>
        <p:sp>
          <p:nvSpPr>
            <p:cNvPr id="7" name="Freeform 6"/>
            <p:cNvSpPr/>
            <p:nvPr/>
          </p:nvSpPr>
          <p:spPr>
            <a:xfrm>
              <a:off x="6671371" y="4696341"/>
              <a:ext cx="1937792" cy="1612979"/>
            </a:xfrm>
            <a:custGeom>
              <a:avLst/>
              <a:gdLst>
                <a:gd name="connsiteX0" fmla="*/ 0 w 2490036"/>
                <a:gd name="connsiteY0" fmla="*/ 161298 h 1612979"/>
                <a:gd name="connsiteX1" fmla="*/ 161298 w 2490036"/>
                <a:gd name="connsiteY1" fmla="*/ 0 h 1612979"/>
                <a:gd name="connsiteX2" fmla="*/ 2328738 w 2490036"/>
                <a:gd name="connsiteY2" fmla="*/ 0 h 1612979"/>
                <a:gd name="connsiteX3" fmla="*/ 2490036 w 2490036"/>
                <a:gd name="connsiteY3" fmla="*/ 161298 h 1612979"/>
                <a:gd name="connsiteX4" fmla="*/ 2490036 w 2490036"/>
                <a:gd name="connsiteY4" fmla="*/ 1451681 h 1612979"/>
                <a:gd name="connsiteX5" fmla="*/ 2328738 w 2490036"/>
                <a:gd name="connsiteY5" fmla="*/ 1612979 h 1612979"/>
                <a:gd name="connsiteX6" fmla="*/ 161298 w 2490036"/>
                <a:gd name="connsiteY6" fmla="*/ 1612979 h 1612979"/>
                <a:gd name="connsiteX7" fmla="*/ 0 w 2490036"/>
                <a:gd name="connsiteY7" fmla="*/ 1451681 h 1612979"/>
                <a:gd name="connsiteX8" fmla="*/ 0 w 2490036"/>
                <a:gd name="connsiteY8" fmla="*/ 161298 h 16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036" h="1612979">
                  <a:moveTo>
                    <a:pt x="0" y="161298"/>
                  </a:moveTo>
                  <a:cubicBezTo>
                    <a:pt x="0" y="72216"/>
                    <a:pt x="72216" y="0"/>
                    <a:pt x="161298" y="0"/>
                  </a:cubicBezTo>
                  <a:lnTo>
                    <a:pt x="2328738" y="0"/>
                  </a:lnTo>
                  <a:cubicBezTo>
                    <a:pt x="2417820" y="0"/>
                    <a:pt x="2490036" y="72216"/>
                    <a:pt x="2490036" y="161298"/>
                  </a:cubicBezTo>
                  <a:lnTo>
                    <a:pt x="2490036" y="1451681"/>
                  </a:lnTo>
                  <a:cubicBezTo>
                    <a:pt x="2490036" y="1540763"/>
                    <a:pt x="2417820" y="1612979"/>
                    <a:pt x="2328738" y="1612979"/>
                  </a:cubicBezTo>
                  <a:lnTo>
                    <a:pt x="161298" y="1612979"/>
                  </a:lnTo>
                  <a:cubicBezTo>
                    <a:pt x="72216" y="1612979"/>
                    <a:pt x="0" y="1540763"/>
                    <a:pt x="0" y="1451681"/>
                  </a:cubicBezTo>
                  <a:lnTo>
                    <a:pt x="0" y="161298"/>
                  </a:lnTo>
                  <a:close/>
                </a:path>
              </a:pathLst>
            </a:custGeom>
            <a:solidFill>
              <a:srgbClr val="66FF33">
                <a:alpha val="89804"/>
              </a:srgbClr>
            </a:solidFill>
            <a:scene3d>
              <a:camera prst="orthographicFront"/>
              <a:lightRig rig="flat" dir="t"/>
            </a:scene3d>
            <a:sp3d z="-190500" extrusionH="12700" prstMaterial="plastic">
              <a:bevelT w="50800" h="50800"/>
            </a:sp3d>
          </p:spPr>
          <p:style>
            <a:lnRef idx="1">
              <a:schemeClr val="accent5">
                <a:hueOff val="-6622584"/>
                <a:satOff val="26541"/>
                <a:lumOff val="575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743" tIns="552977" rIns="149732" bIns="149732" numCol="1" spcCol="1270" anchor="t" anchorCtr="0">
              <a:noAutofit/>
            </a:bodyPr>
            <a:lstStyle/>
            <a:p>
              <a:pPr marL="228600" lvl="1" indent="-228600" algn="l" defTabSz="1022350">
                <a:lnSpc>
                  <a:spcPct val="90000"/>
                </a:lnSpc>
                <a:spcBef>
                  <a:spcPct val="0"/>
                </a:spcBef>
                <a:spcAft>
                  <a:spcPct val="15000"/>
                </a:spcAft>
                <a:buChar char="••"/>
              </a:pPr>
              <a:r>
                <a:rPr lang="en-US" altLang="zh-CN" sz="2300" dirty="0" smtClean="0">
                  <a:solidFill>
                    <a:schemeClr val="accent3">
                      <a:lumMod val="50000"/>
                    </a:schemeClr>
                  </a:solidFill>
                  <a:latin typeface="微软雅黑" pitchFamily="34" charset="-122"/>
                  <a:ea typeface="微软雅黑" pitchFamily="34" charset="-122"/>
                </a:rPr>
                <a:t>RIS</a:t>
              </a:r>
              <a:endParaRPr lang="zh-CN" altLang="en-US" sz="2300" kern="1200" dirty="0">
                <a:solidFill>
                  <a:schemeClr val="accent3">
                    <a:lumMod val="50000"/>
                  </a:schemeClr>
                </a:solidFill>
                <a:latin typeface="微软雅黑" pitchFamily="34" charset="-122"/>
                <a:ea typeface="微软雅黑" pitchFamily="34" charset="-122"/>
              </a:endParaRPr>
            </a:p>
          </p:txBody>
        </p:sp>
        <p:sp>
          <p:nvSpPr>
            <p:cNvPr id="8" name="Freeform 7"/>
            <p:cNvSpPr/>
            <p:nvPr/>
          </p:nvSpPr>
          <p:spPr>
            <a:xfrm>
              <a:off x="3136555" y="4696341"/>
              <a:ext cx="1962160" cy="1612979"/>
            </a:xfrm>
            <a:custGeom>
              <a:avLst/>
              <a:gdLst>
                <a:gd name="connsiteX0" fmla="*/ 0 w 2490036"/>
                <a:gd name="connsiteY0" fmla="*/ 161298 h 1612979"/>
                <a:gd name="connsiteX1" fmla="*/ 161298 w 2490036"/>
                <a:gd name="connsiteY1" fmla="*/ 0 h 1612979"/>
                <a:gd name="connsiteX2" fmla="*/ 2328738 w 2490036"/>
                <a:gd name="connsiteY2" fmla="*/ 0 h 1612979"/>
                <a:gd name="connsiteX3" fmla="*/ 2490036 w 2490036"/>
                <a:gd name="connsiteY3" fmla="*/ 161298 h 1612979"/>
                <a:gd name="connsiteX4" fmla="*/ 2490036 w 2490036"/>
                <a:gd name="connsiteY4" fmla="*/ 1451681 h 1612979"/>
                <a:gd name="connsiteX5" fmla="*/ 2328738 w 2490036"/>
                <a:gd name="connsiteY5" fmla="*/ 1612979 h 1612979"/>
                <a:gd name="connsiteX6" fmla="*/ 161298 w 2490036"/>
                <a:gd name="connsiteY6" fmla="*/ 1612979 h 1612979"/>
                <a:gd name="connsiteX7" fmla="*/ 0 w 2490036"/>
                <a:gd name="connsiteY7" fmla="*/ 1451681 h 1612979"/>
                <a:gd name="connsiteX8" fmla="*/ 0 w 2490036"/>
                <a:gd name="connsiteY8" fmla="*/ 161298 h 16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036" h="1612979">
                  <a:moveTo>
                    <a:pt x="0" y="161298"/>
                  </a:moveTo>
                  <a:cubicBezTo>
                    <a:pt x="0" y="72216"/>
                    <a:pt x="72216" y="0"/>
                    <a:pt x="161298" y="0"/>
                  </a:cubicBezTo>
                  <a:lnTo>
                    <a:pt x="2328738" y="0"/>
                  </a:lnTo>
                  <a:cubicBezTo>
                    <a:pt x="2417820" y="0"/>
                    <a:pt x="2490036" y="72216"/>
                    <a:pt x="2490036" y="161298"/>
                  </a:cubicBezTo>
                  <a:lnTo>
                    <a:pt x="2490036" y="1451681"/>
                  </a:lnTo>
                  <a:cubicBezTo>
                    <a:pt x="2490036" y="1540763"/>
                    <a:pt x="2417820" y="1612979"/>
                    <a:pt x="2328738" y="1612979"/>
                  </a:cubicBezTo>
                  <a:lnTo>
                    <a:pt x="161298" y="1612979"/>
                  </a:lnTo>
                  <a:cubicBezTo>
                    <a:pt x="72216" y="1612979"/>
                    <a:pt x="0" y="1540763"/>
                    <a:pt x="0" y="1451681"/>
                  </a:cubicBezTo>
                  <a:lnTo>
                    <a:pt x="0" y="161298"/>
                  </a:lnTo>
                  <a:close/>
                </a:path>
              </a:pathLst>
            </a:custGeom>
            <a:solidFill>
              <a:schemeClr val="accent6">
                <a:lumMod val="40000"/>
                <a:lumOff val="60000"/>
                <a:alpha val="90000"/>
              </a:schemeClr>
            </a:solidFill>
            <a:scene3d>
              <a:camera prst="orthographicFront"/>
              <a:lightRig rig="flat" dir="t"/>
            </a:scene3d>
            <a:sp3d z="-190500" extrusionH="12700" prstMaterial="plastic">
              <a:bevelT w="50800" h="50800"/>
            </a:sp3d>
          </p:spPr>
          <p:style>
            <a:lnRef idx="1">
              <a:schemeClr val="accent5">
                <a:hueOff val="-9933876"/>
                <a:satOff val="39811"/>
                <a:lumOff val="8628"/>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9732" tIns="552977" rIns="896743" bIns="149732" numCol="1" spcCol="1270" anchor="t" anchorCtr="0">
              <a:noAutofit/>
            </a:bodyPr>
            <a:lstStyle/>
            <a:p>
              <a:pPr marL="228600" lvl="1" indent="-228600" algn="l" defTabSz="1022350">
                <a:lnSpc>
                  <a:spcPct val="90000"/>
                </a:lnSpc>
                <a:spcBef>
                  <a:spcPct val="0"/>
                </a:spcBef>
                <a:spcAft>
                  <a:spcPct val="15000"/>
                </a:spcAft>
                <a:buChar char="••"/>
              </a:pPr>
              <a:r>
                <a:rPr lang="zh-CN" altLang="en-US" sz="2300" dirty="0">
                  <a:solidFill>
                    <a:schemeClr val="accent3">
                      <a:lumMod val="50000"/>
                    </a:schemeClr>
                  </a:solidFill>
                  <a:latin typeface="微软雅黑" pitchFamily="34" charset="-122"/>
                  <a:ea typeface="微软雅黑" pitchFamily="34" charset="-122"/>
                </a:rPr>
                <a:t>体检</a:t>
              </a:r>
              <a:endParaRPr lang="zh-CN" altLang="en-US" sz="2300" kern="1200" dirty="0">
                <a:solidFill>
                  <a:schemeClr val="accent3">
                    <a:lumMod val="50000"/>
                  </a:schemeClr>
                </a:solidFill>
                <a:latin typeface="微软雅黑" pitchFamily="34" charset="-122"/>
                <a:ea typeface="微软雅黑" pitchFamily="34" charset="-122"/>
              </a:endParaRPr>
            </a:p>
          </p:txBody>
        </p:sp>
        <p:sp>
          <p:nvSpPr>
            <p:cNvPr id="9" name="Freeform 8"/>
            <p:cNvSpPr/>
            <p:nvPr/>
          </p:nvSpPr>
          <p:spPr>
            <a:xfrm>
              <a:off x="6671371" y="1268761"/>
              <a:ext cx="1937792" cy="1612979"/>
            </a:xfrm>
            <a:custGeom>
              <a:avLst/>
              <a:gdLst>
                <a:gd name="connsiteX0" fmla="*/ 0 w 2490036"/>
                <a:gd name="connsiteY0" fmla="*/ 161298 h 1612979"/>
                <a:gd name="connsiteX1" fmla="*/ 161298 w 2490036"/>
                <a:gd name="connsiteY1" fmla="*/ 0 h 1612979"/>
                <a:gd name="connsiteX2" fmla="*/ 2328738 w 2490036"/>
                <a:gd name="connsiteY2" fmla="*/ 0 h 1612979"/>
                <a:gd name="connsiteX3" fmla="*/ 2490036 w 2490036"/>
                <a:gd name="connsiteY3" fmla="*/ 161298 h 1612979"/>
                <a:gd name="connsiteX4" fmla="*/ 2490036 w 2490036"/>
                <a:gd name="connsiteY4" fmla="*/ 1451681 h 1612979"/>
                <a:gd name="connsiteX5" fmla="*/ 2328738 w 2490036"/>
                <a:gd name="connsiteY5" fmla="*/ 1612979 h 1612979"/>
                <a:gd name="connsiteX6" fmla="*/ 161298 w 2490036"/>
                <a:gd name="connsiteY6" fmla="*/ 1612979 h 1612979"/>
                <a:gd name="connsiteX7" fmla="*/ 0 w 2490036"/>
                <a:gd name="connsiteY7" fmla="*/ 1451681 h 1612979"/>
                <a:gd name="connsiteX8" fmla="*/ 0 w 2490036"/>
                <a:gd name="connsiteY8" fmla="*/ 161298 h 16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036" h="1612979">
                  <a:moveTo>
                    <a:pt x="0" y="161298"/>
                  </a:moveTo>
                  <a:cubicBezTo>
                    <a:pt x="0" y="72216"/>
                    <a:pt x="72216" y="0"/>
                    <a:pt x="161298" y="0"/>
                  </a:cubicBezTo>
                  <a:lnTo>
                    <a:pt x="2328738" y="0"/>
                  </a:lnTo>
                  <a:cubicBezTo>
                    <a:pt x="2417820" y="0"/>
                    <a:pt x="2490036" y="72216"/>
                    <a:pt x="2490036" y="161298"/>
                  </a:cubicBezTo>
                  <a:lnTo>
                    <a:pt x="2490036" y="1451681"/>
                  </a:lnTo>
                  <a:cubicBezTo>
                    <a:pt x="2490036" y="1540763"/>
                    <a:pt x="2417820" y="1612979"/>
                    <a:pt x="2328738" y="1612979"/>
                  </a:cubicBezTo>
                  <a:lnTo>
                    <a:pt x="161298" y="1612979"/>
                  </a:lnTo>
                  <a:cubicBezTo>
                    <a:pt x="72216" y="1612979"/>
                    <a:pt x="0" y="1540763"/>
                    <a:pt x="0" y="1451681"/>
                  </a:cubicBezTo>
                  <a:lnTo>
                    <a:pt x="0" y="161298"/>
                  </a:lnTo>
                  <a:close/>
                </a:path>
              </a:pathLst>
            </a:custGeom>
            <a:solidFill>
              <a:schemeClr val="accent3">
                <a:lumMod val="60000"/>
                <a:lumOff val="40000"/>
                <a:alpha val="90000"/>
              </a:schemeClr>
            </a:solidFill>
            <a:scene3d>
              <a:camera prst="orthographicFront"/>
              <a:lightRig rig="flat" dir="t"/>
            </a:scene3d>
            <a:sp3d z="-190500" extrusionH="12700" prstMaterial="plastic">
              <a:bevelT w="50800" h="50800"/>
            </a:sp3d>
          </p:spPr>
          <p:style>
            <a:lnRef idx="1">
              <a:schemeClr val="accent5">
                <a:hueOff val="-3311292"/>
                <a:satOff val="13270"/>
                <a:lumOff val="2876"/>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743" tIns="149732" rIns="149732" bIns="552977" numCol="1" spcCol="1270" anchor="t" anchorCtr="0">
              <a:noAutofit/>
            </a:bodyPr>
            <a:lstStyle/>
            <a:p>
              <a:pPr marL="228600" lvl="1" indent="-228600" defTabSz="1022350">
                <a:lnSpc>
                  <a:spcPct val="90000"/>
                </a:lnSpc>
                <a:spcBef>
                  <a:spcPct val="0"/>
                </a:spcBef>
                <a:spcAft>
                  <a:spcPct val="15000"/>
                </a:spcAft>
                <a:buChar char="••"/>
              </a:pPr>
              <a:r>
                <a:rPr lang="zh-CN" altLang="en-US" sz="2300" dirty="0" smtClean="0">
                  <a:solidFill>
                    <a:schemeClr val="accent3">
                      <a:lumMod val="50000"/>
                    </a:schemeClr>
                  </a:solidFill>
                  <a:latin typeface="微软雅黑" pitchFamily="34" charset="-122"/>
                  <a:ea typeface="微软雅黑" pitchFamily="34" charset="-122"/>
                </a:rPr>
                <a:t>住院</a:t>
              </a:r>
              <a:endParaRPr lang="zh-CN" altLang="en-US" sz="2300" kern="1200" dirty="0">
                <a:solidFill>
                  <a:schemeClr val="accent3">
                    <a:lumMod val="50000"/>
                  </a:schemeClr>
                </a:solidFill>
                <a:latin typeface="微软雅黑" pitchFamily="34" charset="-122"/>
                <a:ea typeface="微软雅黑" pitchFamily="34" charset="-122"/>
              </a:endParaRPr>
            </a:p>
          </p:txBody>
        </p:sp>
        <p:sp>
          <p:nvSpPr>
            <p:cNvPr id="10" name="Freeform 9"/>
            <p:cNvSpPr/>
            <p:nvPr/>
          </p:nvSpPr>
          <p:spPr>
            <a:xfrm>
              <a:off x="3136555" y="1268761"/>
              <a:ext cx="1962160" cy="1612979"/>
            </a:xfrm>
            <a:custGeom>
              <a:avLst/>
              <a:gdLst>
                <a:gd name="connsiteX0" fmla="*/ 0 w 2490036"/>
                <a:gd name="connsiteY0" fmla="*/ 161298 h 1612979"/>
                <a:gd name="connsiteX1" fmla="*/ 161298 w 2490036"/>
                <a:gd name="connsiteY1" fmla="*/ 0 h 1612979"/>
                <a:gd name="connsiteX2" fmla="*/ 2328738 w 2490036"/>
                <a:gd name="connsiteY2" fmla="*/ 0 h 1612979"/>
                <a:gd name="connsiteX3" fmla="*/ 2490036 w 2490036"/>
                <a:gd name="connsiteY3" fmla="*/ 161298 h 1612979"/>
                <a:gd name="connsiteX4" fmla="*/ 2490036 w 2490036"/>
                <a:gd name="connsiteY4" fmla="*/ 1451681 h 1612979"/>
                <a:gd name="connsiteX5" fmla="*/ 2328738 w 2490036"/>
                <a:gd name="connsiteY5" fmla="*/ 1612979 h 1612979"/>
                <a:gd name="connsiteX6" fmla="*/ 161298 w 2490036"/>
                <a:gd name="connsiteY6" fmla="*/ 1612979 h 1612979"/>
                <a:gd name="connsiteX7" fmla="*/ 0 w 2490036"/>
                <a:gd name="connsiteY7" fmla="*/ 1451681 h 1612979"/>
                <a:gd name="connsiteX8" fmla="*/ 0 w 2490036"/>
                <a:gd name="connsiteY8" fmla="*/ 161298 h 16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036" h="1612979">
                  <a:moveTo>
                    <a:pt x="0" y="161298"/>
                  </a:moveTo>
                  <a:cubicBezTo>
                    <a:pt x="0" y="72216"/>
                    <a:pt x="72216" y="0"/>
                    <a:pt x="161298" y="0"/>
                  </a:cubicBezTo>
                  <a:lnTo>
                    <a:pt x="2328738" y="0"/>
                  </a:lnTo>
                  <a:cubicBezTo>
                    <a:pt x="2417820" y="0"/>
                    <a:pt x="2490036" y="72216"/>
                    <a:pt x="2490036" y="161298"/>
                  </a:cubicBezTo>
                  <a:lnTo>
                    <a:pt x="2490036" y="1451681"/>
                  </a:lnTo>
                  <a:cubicBezTo>
                    <a:pt x="2490036" y="1540763"/>
                    <a:pt x="2417820" y="1612979"/>
                    <a:pt x="2328738" y="1612979"/>
                  </a:cubicBezTo>
                  <a:lnTo>
                    <a:pt x="161298" y="1612979"/>
                  </a:lnTo>
                  <a:cubicBezTo>
                    <a:pt x="72216" y="1612979"/>
                    <a:pt x="0" y="1540763"/>
                    <a:pt x="0" y="1451681"/>
                  </a:cubicBezTo>
                  <a:lnTo>
                    <a:pt x="0" y="161298"/>
                  </a:lnTo>
                  <a:close/>
                </a:path>
              </a:pathLst>
            </a:custGeom>
            <a:solidFill>
              <a:schemeClr val="accent1">
                <a:lumMod val="40000"/>
                <a:lumOff val="60000"/>
                <a:alpha val="90000"/>
              </a:schemeClr>
            </a:solidFill>
            <a:scene3d>
              <a:camera prst="orthographicFront"/>
              <a:lightRig rig="flat" dir="t"/>
            </a:scene3d>
            <a:sp3d z="-190500" extrusionH="12700" prstMaterial="plastic">
              <a:bevelT w="50800" h="508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9732" tIns="149732" rIns="896743" bIns="552977" numCol="1" spcCol="1270" anchor="t" anchorCtr="0">
              <a:noAutofit/>
            </a:bodyPr>
            <a:lstStyle/>
            <a:p>
              <a:pPr marL="228600" lvl="1" indent="-228600" algn="l" defTabSz="1022350">
                <a:lnSpc>
                  <a:spcPct val="90000"/>
                </a:lnSpc>
                <a:spcBef>
                  <a:spcPct val="0"/>
                </a:spcBef>
                <a:spcAft>
                  <a:spcPct val="15000"/>
                </a:spcAft>
                <a:buChar char="••"/>
              </a:pPr>
              <a:r>
                <a:rPr lang="zh-CN" altLang="en-US" sz="2300" dirty="0" smtClean="0">
                  <a:solidFill>
                    <a:schemeClr val="accent3">
                      <a:lumMod val="50000"/>
                    </a:schemeClr>
                  </a:solidFill>
                  <a:latin typeface="微软雅黑" pitchFamily="34" charset="-122"/>
                  <a:ea typeface="微软雅黑" pitchFamily="34" charset="-122"/>
                </a:rPr>
                <a:t>门急诊</a:t>
              </a:r>
              <a:endParaRPr lang="zh-CN" altLang="en-US" sz="2300" kern="1200" dirty="0">
                <a:solidFill>
                  <a:schemeClr val="accent3">
                    <a:lumMod val="50000"/>
                  </a:schemeClr>
                </a:solidFill>
                <a:latin typeface="微软雅黑" pitchFamily="34" charset="-122"/>
                <a:ea typeface="微软雅黑" pitchFamily="34" charset="-122"/>
              </a:endParaRPr>
            </a:p>
          </p:txBody>
        </p:sp>
        <p:sp>
          <p:nvSpPr>
            <p:cNvPr id="11" name="Freeform 10"/>
            <p:cNvSpPr/>
            <p:nvPr/>
          </p:nvSpPr>
          <p:spPr>
            <a:xfrm>
              <a:off x="3652075" y="1556072"/>
              <a:ext cx="2182562" cy="2182562"/>
            </a:xfrm>
            <a:custGeom>
              <a:avLst/>
              <a:gdLst>
                <a:gd name="connsiteX0" fmla="*/ 0 w 2182562"/>
                <a:gd name="connsiteY0" fmla="*/ 2182562 h 2182562"/>
                <a:gd name="connsiteX1" fmla="*/ 2182562 w 2182562"/>
                <a:gd name="connsiteY1" fmla="*/ 0 h 2182562"/>
                <a:gd name="connsiteX2" fmla="*/ 2182562 w 2182562"/>
                <a:gd name="connsiteY2" fmla="*/ 2182562 h 2182562"/>
                <a:gd name="connsiteX3" fmla="*/ 0 w 2182562"/>
                <a:gd name="connsiteY3" fmla="*/ 2182562 h 2182562"/>
              </a:gdLst>
              <a:ahLst/>
              <a:cxnLst>
                <a:cxn ang="0">
                  <a:pos x="connsiteX0" y="connsiteY0"/>
                </a:cxn>
                <a:cxn ang="0">
                  <a:pos x="connsiteX1" y="connsiteY1"/>
                </a:cxn>
                <a:cxn ang="0">
                  <a:pos x="connsiteX2" y="connsiteY2"/>
                </a:cxn>
                <a:cxn ang="0">
                  <a:pos x="connsiteX3" y="connsiteY3"/>
                </a:cxn>
              </a:cxnLst>
              <a:rect l="l" t="t" r="r" b="b"/>
              <a:pathLst>
                <a:path w="2182562" h="2182562">
                  <a:moveTo>
                    <a:pt x="0" y="2182562"/>
                  </a:moveTo>
                  <a:cubicBezTo>
                    <a:pt x="0" y="977166"/>
                    <a:pt x="977166" y="0"/>
                    <a:pt x="2182562" y="0"/>
                  </a:cubicBezTo>
                  <a:lnTo>
                    <a:pt x="2182562" y="2182562"/>
                  </a:lnTo>
                  <a:lnTo>
                    <a:pt x="0" y="2182562"/>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781498" tIns="781498" rIns="142240" bIns="142240"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tx1">
                    <a:lumMod val="95000"/>
                    <a:lumOff val="5000"/>
                  </a:schemeClr>
                </a:solidFill>
                <a:latin typeface="微软雅黑" pitchFamily="34" charset="-122"/>
                <a:ea typeface="微软雅黑" pitchFamily="34" charset="-122"/>
              </a:endParaRPr>
            </a:p>
          </p:txBody>
        </p:sp>
        <p:sp>
          <p:nvSpPr>
            <p:cNvPr id="12" name="Freeform 11"/>
            <p:cNvSpPr/>
            <p:nvPr/>
          </p:nvSpPr>
          <p:spPr>
            <a:xfrm>
              <a:off x="5935449" y="1556072"/>
              <a:ext cx="2182562" cy="2182562"/>
            </a:xfrm>
            <a:custGeom>
              <a:avLst/>
              <a:gdLst>
                <a:gd name="connsiteX0" fmla="*/ 0 w 2182562"/>
                <a:gd name="connsiteY0" fmla="*/ 2182562 h 2182562"/>
                <a:gd name="connsiteX1" fmla="*/ 2182562 w 2182562"/>
                <a:gd name="connsiteY1" fmla="*/ 0 h 2182562"/>
                <a:gd name="connsiteX2" fmla="*/ 2182562 w 2182562"/>
                <a:gd name="connsiteY2" fmla="*/ 2182562 h 2182562"/>
                <a:gd name="connsiteX3" fmla="*/ 0 w 2182562"/>
                <a:gd name="connsiteY3" fmla="*/ 2182562 h 2182562"/>
              </a:gdLst>
              <a:ahLst/>
              <a:cxnLst>
                <a:cxn ang="0">
                  <a:pos x="connsiteX0" y="connsiteY0"/>
                </a:cxn>
                <a:cxn ang="0">
                  <a:pos x="connsiteX1" y="connsiteY1"/>
                </a:cxn>
                <a:cxn ang="0">
                  <a:pos x="connsiteX2" y="connsiteY2"/>
                </a:cxn>
                <a:cxn ang="0">
                  <a:pos x="connsiteX3" y="connsiteY3"/>
                </a:cxn>
              </a:cxnLst>
              <a:rect l="l" t="t" r="r" b="b"/>
              <a:pathLst>
                <a:path w="2182562" h="2182562">
                  <a:moveTo>
                    <a:pt x="0" y="0"/>
                  </a:moveTo>
                  <a:cubicBezTo>
                    <a:pt x="1205396" y="0"/>
                    <a:pt x="2182562" y="977166"/>
                    <a:pt x="2182562" y="2182562"/>
                  </a:cubicBezTo>
                  <a:lnTo>
                    <a:pt x="0" y="2182562"/>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3311292"/>
                <a:satOff val="13270"/>
                <a:lumOff val="2876"/>
                <a:alphaOff val="0"/>
              </a:schemeClr>
            </a:fillRef>
            <a:effectRef idx="2">
              <a:schemeClr val="accent5">
                <a:hueOff val="-3311292"/>
                <a:satOff val="13270"/>
                <a:lumOff val="2876"/>
                <a:alphaOff val="0"/>
              </a:schemeClr>
            </a:effectRef>
            <a:fontRef idx="minor">
              <a:schemeClr val="lt1"/>
            </a:fontRef>
          </p:style>
          <p:txBody>
            <a:bodyPr spcFirstLastPara="0" vert="horz" wrap="square" lIns="142240" tIns="781498" rIns="781498" bIns="142240" numCol="1" spcCol="1270" anchor="ctr" anchorCtr="0">
              <a:noAutofit/>
            </a:bodyPr>
            <a:lstStyle/>
            <a:p>
              <a:pPr lvl="0" algn="ctr" defTabSz="889000">
                <a:lnSpc>
                  <a:spcPct val="90000"/>
                </a:lnSpc>
                <a:spcAft>
                  <a:spcPct val="35000"/>
                </a:spcAft>
              </a:pPr>
              <a:endParaRPr lang="zh-CN" altLang="en-US" sz="2000" kern="1200" dirty="0">
                <a:solidFill>
                  <a:schemeClr val="tx1">
                    <a:lumMod val="95000"/>
                    <a:lumOff val="5000"/>
                  </a:schemeClr>
                </a:solidFill>
                <a:latin typeface="微软雅黑" pitchFamily="34" charset="-122"/>
                <a:ea typeface="微软雅黑" pitchFamily="34" charset="-122"/>
              </a:endParaRPr>
            </a:p>
          </p:txBody>
        </p:sp>
        <p:sp>
          <p:nvSpPr>
            <p:cNvPr id="13" name="Freeform 12"/>
            <p:cNvSpPr/>
            <p:nvPr/>
          </p:nvSpPr>
          <p:spPr>
            <a:xfrm>
              <a:off x="5935449" y="3839445"/>
              <a:ext cx="2182562" cy="2182563"/>
            </a:xfrm>
            <a:custGeom>
              <a:avLst/>
              <a:gdLst>
                <a:gd name="connsiteX0" fmla="*/ 0 w 2182562"/>
                <a:gd name="connsiteY0" fmla="*/ 2182562 h 2182562"/>
                <a:gd name="connsiteX1" fmla="*/ 2182562 w 2182562"/>
                <a:gd name="connsiteY1" fmla="*/ 0 h 2182562"/>
                <a:gd name="connsiteX2" fmla="*/ 2182562 w 2182562"/>
                <a:gd name="connsiteY2" fmla="*/ 2182562 h 2182562"/>
                <a:gd name="connsiteX3" fmla="*/ 0 w 2182562"/>
                <a:gd name="connsiteY3" fmla="*/ 2182562 h 2182562"/>
              </a:gdLst>
              <a:ahLst/>
              <a:cxnLst>
                <a:cxn ang="0">
                  <a:pos x="connsiteX0" y="connsiteY0"/>
                </a:cxn>
                <a:cxn ang="0">
                  <a:pos x="connsiteX1" y="connsiteY1"/>
                </a:cxn>
                <a:cxn ang="0">
                  <a:pos x="connsiteX2" y="connsiteY2"/>
                </a:cxn>
                <a:cxn ang="0">
                  <a:pos x="connsiteX3" y="connsiteY3"/>
                </a:cxn>
              </a:cxnLst>
              <a:rect l="l" t="t" r="r" b="b"/>
              <a:pathLst>
                <a:path w="2182562" h="2182562">
                  <a:moveTo>
                    <a:pt x="2182562" y="0"/>
                  </a:moveTo>
                  <a:cubicBezTo>
                    <a:pt x="2182562" y="1205396"/>
                    <a:pt x="1205396" y="2182562"/>
                    <a:pt x="0" y="2182562"/>
                  </a:cubicBezTo>
                  <a:lnTo>
                    <a:pt x="0" y="0"/>
                  </a:lnTo>
                  <a:lnTo>
                    <a:pt x="2182562"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6622584"/>
                <a:satOff val="26541"/>
                <a:lumOff val="5752"/>
                <a:alphaOff val="0"/>
              </a:schemeClr>
            </a:fillRef>
            <a:effectRef idx="2">
              <a:schemeClr val="accent5">
                <a:hueOff val="-6622584"/>
                <a:satOff val="26541"/>
                <a:lumOff val="5752"/>
                <a:alphaOff val="0"/>
              </a:schemeClr>
            </a:effectRef>
            <a:fontRef idx="minor">
              <a:schemeClr val="lt1"/>
            </a:fontRef>
          </p:style>
          <p:txBody>
            <a:bodyPr spcFirstLastPara="0" vert="horz" wrap="square" lIns="142240" tIns="142241" rIns="781498" bIns="781498" numCol="1" spcCol="1270" anchor="ctr" anchorCtr="0">
              <a:noAutofit/>
            </a:bodyPr>
            <a:lstStyle/>
            <a:p>
              <a:pPr lvl="0" algn="ctr" defTabSz="889000">
                <a:lnSpc>
                  <a:spcPct val="90000"/>
                </a:lnSpc>
                <a:spcBef>
                  <a:spcPct val="0"/>
                </a:spcBef>
                <a:spcAft>
                  <a:spcPct val="35000"/>
                </a:spcAft>
              </a:pPr>
              <a:endParaRPr lang="zh-CN" altLang="en-US" sz="2000" kern="1200" dirty="0">
                <a:solidFill>
                  <a:schemeClr val="tx1">
                    <a:lumMod val="95000"/>
                    <a:lumOff val="5000"/>
                  </a:schemeClr>
                </a:solidFill>
                <a:latin typeface="微软雅黑" pitchFamily="34" charset="-122"/>
                <a:ea typeface="微软雅黑" pitchFamily="34" charset="-122"/>
              </a:endParaRPr>
            </a:p>
          </p:txBody>
        </p:sp>
        <p:sp>
          <p:nvSpPr>
            <p:cNvPr id="14" name="Freeform 13"/>
            <p:cNvSpPr/>
            <p:nvPr/>
          </p:nvSpPr>
          <p:spPr>
            <a:xfrm>
              <a:off x="3652075" y="3839446"/>
              <a:ext cx="2182562" cy="2182562"/>
            </a:xfrm>
            <a:custGeom>
              <a:avLst/>
              <a:gdLst>
                <a:gd name="connsiteX0" fmla="*/ 0 w 2182562"/>
                <a:gd name="connsiteY0" fmla="*/ 2182562 h 2182562"/>
                <a:gd name="connsiteX1" fmla="*/ 2182562 w 2182562"/>
                <a:gd name="connsiteY1" fmla="*/ 0 h 2182562"/>
                <a:gd name="connsiteX2" fmla="*/ 2182562 w 2182562"/>
                <a:gd name="connsiteY2" fmla="*/ 2182562 h 2182562"/>
                <a:gd name="connsiteX3" fmla="*/ 0 w 2182562"/>
                <a:gd name="connsiteY3" fmla="*/ 2182562 h 2182562"/>
              </a:gdLst>
              <a:ahLst/>
              <a:cxnLst>
                <a:cxn ang="0">
                  <a:pos x="connsiteX0" y="connsiteY0"/>
                </a:cxn>
                <a:cxn ang="0">
                  <a:pos x="connsiteX1" y="connsiteY1"/>
                </a:cxn>
                <a:cxn ang="0">
                  <a:pos x="connsiteX2" y="connsiteY2"/>
                </a:cxn>
                <a:cxn ang="0">
                  <a:pos x="connsiteX3" y="connsiteY3"/>
                </a:cxn>
              </a:cxnLst>
              <a:rect l="l" t="t" r="r" b="b"/>
              <a:pathLst>
                <a:path w="2182562" h="2182562">
                  <a:moveTo>
                    <a:pt x="2182562" y="2182562"/>
                  </a:moveTo>
                  <a:cubicBezTo>
                    <a:pt x="977166" y="2182562"/>
                    <a:pt x="0" y="1205396"/>
                    <a:pt x="0" y="0"/>
                  </a:cubicBezTo>
                  <a:lnTo>
                    <a:pt x="2182562" y="0"/>
                  </a:lnTo>
                  <a:lnTo>
                    <a:pt x="2182562" y="2182562"/>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9933876"/>
                <a:satOff val="39811"/>
                <a:lumOff val="8628"/>
                <a:alphaOff val="0"/>
              </a:schemeClr>
            </a:fillRef>
            <a:effectRef idx="2">
              <a:schemeClr val="accent5">
                <a:hueOff val="-9933876"/>
                <a:satOff val="39811"/>
                <a:lumOff val="8628"/>
                <a:alphaOff val="0"/>
              </a:schemeClr>
            </a:effectRef>
            <a:fontRef idx="minor">
              <a:schemeClr val="lt1"/>
            </a:fontRef>
          </p:style>
          <p:txBody>
            <a:bodyPr spcFirstLastPara="0" vert="horz" wrap="square" lIns="781498" tIns="142240" rIns="142240" bIns="781498" numCol="1" spcCol="1270" anchor="ctr" anchorCtr="0">
              <a:noAutofit/>
            </a:bodyPr>
            <a:lstStyle/>
            <a:p>
              <a:pPr lvl="0" algn="ctr" defTabSz="889000">
                <a:lnSpc>
                  <a:spcPct val="90000"/>
                </a:lnSpc>
                <a:spcAft>
                  <a:spcPct val="35000"/>
                </a:spcAft>
              </a:pPr>
              <a:endParaRPr lang="zh-CN" altLang="en-US" sz="2000" kern="1200" dirty="0">
                <a:solidFill>
                  <a:schemeClr val="tx1">
                    <a:lumMod val="95000"/>
                    <a:lumOff val="5000"/>
                  </a:schemeClr>
                </a:solidFill>
                <a:latin typeface="微软雅黑" pitchFamily="34" charset="-122"/>
                <a:ea typeface="微软雅黑" pitchFamily="34" charset="-122"/>
              </a:endParaRPr>
            </a:p>
          </p:txBody>
        </p:sp>
        <p:sp>
          <p:nvSpPr>
            <p:cNvPr id="15" name="Circular Arrow 14"/>
            <p:cNvSpPr/>
            <p:nvPr/>
          </p:nvSpPr>
          <p:spPr>
            <a:xfrm>
              <a:off x="5508262" y="3068961"/>
              <a:ext cx="753563" cy="655272"/>
            </a:xfrm>
            <a:prstGeom prst="circularArrow">
              <a:avLst/>
            </a:prstGeom>
            <a:scene3d>
              <a:camera prst="orthographicFront"/>
              <a:lightRig rig="flat" dir="t"/>
            </a:scene3d>
            <a:sp3d z="190500" prstMaterial="plastic">
              <a:bevelT w="120900" h="88900"/>
              <a:bevelB w="88900" h="31750" prst="angle"/>
            </a:sp3d>
          </p:spPr>
          <p:style>
            <a:lnRef idx="0">
              <a:schemeClr val="lt1">
                <a:hueOff val="0"/>
                <a:satOff val="0"/>
                <a:lumOff val="0"/>
                <a:alphaOff val="0"/>
              </a:schemeClr>
            </a:lnRef>
            <a:fillRef idx="1">
              <a:schemeClr val="accent5">
                <a:tint val="40000"/>
                <a:hueOff val="0"/>
                <a:satOff val="0"/>
                <a:lumOff val="0"/>
                <a:alphaOff val="0"/>
              </a:schemeClr>
            </a:fillRef>
            <a:effectRef idx="3">
              <a:schemeClr val="accent5">
                <a:tint val="40000"/>
                <a:hueOff val="0"/>
                <a:satOff val="0"/>
                <a:lumOff val="0"/>
                <a:alphaOff val="0"/>
              </a:schemeClr>
            </a:effectRef>
            <a:fontRef idx="minor">
              <a:schemeClr val="dk1">
                <a:hueOff val="0"/>
                <a:satOff val="0"/>
                <a:lumOff val="0"/>
                <a:alphaOff val="0"/>
              </a:schemeClr>
            </a:fontRef>
          </p:style>
        </p:sp>
        <p:sp>
          <p:nvSpPr>
            <p:cNvPr id="16" name="Circular Arrow 15"/>
            <p:cNvSpPr/>
            <p:nvPr/>
          </p:nvSpPr>
          <p:spPr>
            <a:xfrm rot="10800000">
              <a:off x="5508262" y="3781841"/>
              <a:ext cx="753563" cy="655272"/>
            </a:xfrm>
            <a:prstGeom prst="circularArrow">
              <a:avLst/>
            </a:prstGeom>
            <a:scene3d>
              <a:camera prst="orthographicFront"/>
              <a:lightRig rig="flat" dir="t"/>
            </a:scene3d>
            <a:sp3d z="190500" prstMaterial="plastic">
              <a:bevelT w="120900" h="88900"/>
              <a:bevelB w="88900" h="31750" prst="angle"/>
            </a:sp3d>
          </p:spPr>
          <p:style>
            <a:lnRef idx="0">
              <a:schemeClr val="lt1">
                <a:hueOff val="0"/>
                <a:satOff val="0"/>
                <a:lumOff val="0"/>
                <a:alphaOff val="0"/>
              </a:schemeClr>
            </a:lnRef>
            <a:fillRef idx="1">
              <a:schemeClr val="accent5">
                <a:tint val="40000"/>
                <a:hueOff val="0"/>
                <a:satOff val="0"/>
                <a:lumOff val="0"/>
                <a:alphaOff val="0"/>
              </a:schemeClr>
            </a:fillRef>
            <a:effectRef idx="3">
              <a:schemeClr val="accent5">
                <a:tint val="40000"/>
                <a:hueOff val="0"/>
                <a:satOff val="0"/>
                <a:lumOff val="0"/>
                <a:alphaOff val="0"/>
              </a:schemeClr>
            </a:effectRef>
            <a:fontRef idx="minor">
              <a:schemeClr val="dk1">
                <a:hueOff val="0"/>
                <a:satOff val="0"/>
                <a:lumOff val="0"/>
                <a:alphaOff val="0"/>
              </a:schemeClr>
            </a:fontRef>
          </p:style>
        </p:sp>
        <p:sp>
          <p:nvSpPr>
            <p:cNvPr id="17" name="Oval 4"/>
            <p:cNvSpPr/>
            <p:nvPr/>
          </p:nvSpPr>
          <p:spPr bwMode="auto">
            <a:xfrm>
              <a:off x="5143449" y="3504329"/>
              <a:ext cx="1584000" cy="47670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79200" tIns="39600" rIns="79200" bIns="39600" numCol="1" rtlCol="0" anchor="ctr"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微软雅黑" pitchFamily="34" charset="-122"/>
                  <a:ea typeface="微软雅黑" pitchFamily="34" charset="-122"/>
                </a:rPr>
                <a:t>张涛</a:t>
              </a:r>
            </a:p>
          </p:txBody>
        </p:sp>
        <p:sp>
          <p:nvSpPr>
            <p:cNvPr id="18" name="TextBox 17"/>
            <p:cNvSpPr txBox="1"/>
            <p:nvPr/>
          </p:nvSpPr>
          <p:spPr>
            <a:xfrm>
              <a:off x="4117636" y="2300563"/>
              <a:ext cx="1789476" cy="2048480"/>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张涛：</a:t>
              </a:r>
              <a:endParaRPr lang="en-US" altLang="zh-CN" sz="1600" dirty="0" smtClean="0">
                <a:solidFill>
                  <a:schemeClr val="tx1"/>
                </a:solidFill>
                <a:latin typeface="微软雅黑" pitchFamily="34" charset="-122"/>
                <a:ea typeface="微软雅黑" pitchFamily="34" charset="-122"/>
              </a:endParaRPr>
            </a:p>
            <a:p>
              <a:r>
                <a:rPr lang="zh-CN" altLang="en-US" sz="1600" dirty="0" smtClean="0">
                  <a:solidFill>
                    <a:schemeClr val="tx1"/>
                  </a:solidFill>
                  <a:latin typeface="微软雅黑" pitchFamily="34" charset="-122"/>
                  <a:ea typeface="微软雅黑" pitchFamily="34" charset="-122"/>
                </a:rPr>
                <a:t>门诊号</a:t>
              </a:r>
              <a:r>
                <a:rPr lang="en-US" altLang="zh-CN" sz="1600" dirty="0" smtClean="0">
                  <a:solidFill>
                    <a:schemeClr val="tx1"/>
                  </a:solidFill>
                  <a:latin typeface="微软雅黑" pitchFamily="34" charset="-122"/>
                  <a:ea typeface="微软雅黑" pitchFamily="34" charset="-122"/>
                </a:rPr>
                <a:t>1</a:t>
              </a:r>
              <a:r>
                <a:rPr lang="zh-CN" altLang="en-US" sz="1600" dirty="0" smtClean="0">
                  <a:solidFill>
                    <a:schemeClr val="tx1"/>
                  </a:solidFill>
                  <a:latin typeface="微软雅黑" pitchFamily="34" charset="-122"/>
                  <a:ea typeface="微软雅黑" pitchFamily="34" charset="-122"/>
                </a:rPr>
                <a:t>：</a:t>
              </a:r>
              <a:r>
                <a:rPr lang="en-US" altLang="zh-CN" sz="1600" dirty="0" smtClean="0">
                  <a:solidFill>
                    <a:schemeClr val="tx1"/>
                  </a:solidFill>
                  <a:latin typeface="微软雅黑" pitchFamily="34" charset="-122"/>
                  <a:ea typeface="微软雅黑" pitchFamily="34" charset="-122"/>
                </a:rPr>
                <a:t>01118731200</a:t>
              </a:r>
            </a:p>
            <a:p>
              <a:r>
                <a:rPr lang="zh-CN" altLang="en-US" sz="1600" dirty="0">
                  <a:solidFill>
                    <a:schemeClr val="tx1"/>
                  </a:solidFill>
                  <a:latin typeface="微软雅黑" pitchFamily="34" charset="-122"/>
                  <a:ea typeface="微软雅黑" pitchFamily="34" charset="-122"/>
                </a:rPr>
                <a:t>门诊</a:t>
              </a:r>
              <a:r>
                <a:rPr lang="zh-CN" altLang="en-US" sz="1600" dirty="0" smtClean="0">
                  <a:solidFill>
                    <a:schemeClr val="tx1"/>
                  </a:solidFill>
                  <a:latin typeface="微软雅黑" pitchFamily="34" charset="-122"/>
                  <a:ea typeface="微软雅黑" pitchFamily="34" charset="-122"/>
                </a:rPr>
                <a:t>号</a:t>
              </a:r>
              <a:r>
                <a:rPr lang="en-US" altLang="zh-CN" sz="1600" dirty="0" smtClean="0">
                  <a:solidFill>
                    <a:schemeClr val="tx1"/>
                  </a:solidFill>
                  <a:latin typeface="微软雅黑" pitchFamily="34" charset="-122"/>
                  <a:ea typeface="微软雅黑" pitchFamily="34" charset="-122"/>
                </a:rPr>
                <a:t>2</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r>
                <a:rPr lang="en-US" altLang="zh-CN" sz="1600" dirty="0" smtClean="0">
                  <a:solidFill>
                    <a:schemeClr val="tx1"/>
                  </a:solidFill>
                  <a:latin typeface="微软雅黑" pitchFamily="34" charset="-122"/>
                  <a:ea typeface="微软雅黑" pitchFamily="34" charset="-122"/>
                </a:rPr>
                <a:t>01102424100</a:t>
              </a:r>
            </a:p>
            <a:p>
              <a:endParaRPr lang="en-US" altLang="zh-CN" sz="1600" dirty="0" smtClean="0">
                <a:solidFill>
                  <a:schemeClr val="tx1"/>
                </a:solidFill>
                <a:latin typeface="微软雅黑" pitchFamily="34" charset="-122"/>
                <a:ea typeface="微软雅黑" pitchFamily="34" charset="-122"/>
              </a:endParaRPr>
            </a:p>
            <a:p>
              <a:endParaRPr lang="zh-CN" altLang="en-US" dirty="0"/>
            </a:p>
          </p:txBody>
        </p:sp>
        <p:sp>
          <p:nvSpPr>
            <p:cNvPr id="19" name="TextBox 18"/>
            <p:cNvSpPr txBox="1"/>
            <p:nvPr/>
          </p:nvSpPr>
          <p:spPr>
            <a:xfrm>
              <a:off x="6140998" y="2275986"/>
              <a:ext cx="1641783" cy="1483383"/>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张涛：</a:t>
              </a:r>
              <a:endParaRPr lang="en-US" altLang="zh-CN" sz="1600" dirty="0">
                <a:solidFill>
                  <a:schemeClr val="tx1"/>
                </a:solidFill>
                <a:latin typeface="微软雅黑" pitchFamily="34" charset="-122"/>
                <a:ea typeface="微软雅黑" pitchFamily="34" charset="-122"/>
              </a:endParaRPr>
            </a:p>
            <a:p>
              <a:r>
                <a:rPr lang="zh-CN" altLang="en-US" sz="1600" dirty="0" smtClean="0">
                  <a:solidFill>
                    <a:schemeClr val="tx1"/>
                  </a:solidFill>
                  <a:latin typeface="微软雅黑" pitchFamily="34" charset="-122"/>
                  <a:ea typeface="微软雅黑" pitchFamily="34" charset="-122"/>
                </a:rPr>
                <a:t>住院号：</a:t>
              </a:r>
              <a:r>
                <a:rPr lang="en-US" altLang="zh-CN" sz="1600" dirty="0" smtClean="0">
                  <a:solidFill>
                    <a:schemeClr val="tx1">
                      <a:lumMod val="95000"/>
                      <a:lumOff val="5000"/>
                    </a:schemeClr>
                  </a:solidFill>
                  <a:latin typeface="微软雅黑" pitchFamily="34" charset="-122"/>
                  <a:ea typeface="微软雅黑" pitchFamily="34" charset="-122"/>
                </a:rPr>
                <a:t>00009502800</a:t>
              </a:r>
              <a:endParaRPr lang="zh-CN" altLang="en-US" sz="1600" dirty="0">
                <a:solidFill>
                  <a:schemeClr val="tx1">
                    <a:lumMod val="95000"/>
                    <a:lumOff val="5000"/>
                  </a:schemeClr>
                </a:solidFill>
                <a:latin typeface="微软雅黑" pitchFamily="34" charset="-122"/>
                <a:ea typeface="微软雅黑" pitchFamily="34" charset="-122"/>
              </a:endParaRPr>
            </a:p>
            <a:p>
              <a:endParaRPr lang="en-US" altLang="zh-CN" sz="1600" dirty="0" smtClean="0">
                <a:solidFill>
                  <a:schemeClr val="tx1"/>
                </a:solidFill>
                <a:latin typeface="微软雅黑" pitchFamily="34" charset="-122"/>
                <a:ea typeface="微软雅黑" pitchFamily="34" charset="-122"/>
              </a:endParaRPr>
            </a:p>
            <a:p>
              <a:endParaRPr lang="zh-CN" altLang="en-US" dirty="0"/>
            </a:p>
          </p:txBody>
        </p:sp>
        <p:sp>
          <p:nvSpPr>
            <p:cNvPr id="20" name="TextBox 19"/>
            <p:cNvSpPr txBox="1"/>
            <p:nvPr/>
          </p:nvSpPr>
          <p:spPr>
            <a:xfrm>
              <a:off x="4162301" y="4094469"/>
              <a:ext cx="1641783" cy="1200833"/>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张涛：</a:t>
              </a:r>
              <a:endParaRPr lang="en-US" altLang="zh-CN" sz="1600" dirty="0">
                <a:solidFill>
                  <a:schemeClr val="tx1"/>
                </a:solidFill>
                <a:latin typeface="微软雅黑" pitchFamily="34" charset="-122"/>
                <a:ea typeface="微软雅黑" pitchFamily="34" charset="-122"/>
              </a:endParaRPr>
            </a:p>
            <a:p>
              <a:r>
                <a:rPr lang="zh-CN" altLang="en-US" sz="1600" dirty="0" smtClean="0">
                  <a:solidFill>
                    <a:schemeClr val="tx1"/>
                  </a:solidFill>
                  <a:latin typeface="微软雅黑" pitchFamily="34" charset="-122"/>
                  <a:ea typeface="微软雅黑" pitchFamily="34" charset="-122"/>
                </a:rPr>
                <a:t>体检号：</a:t>
              </a:r>
              <a:r>
                <a:rPr lang="en-US" altLang="zh-CN" dirty="0" smtClean="0">
                  <a:solidFill>
                    <a:schemeClr val="tx1">
                      <a:lumMod val="95000"/>
                      <a:lumOff val="5000"/>
                    </a:schemeClr>
                  </a:solidFill>
                  <a:latin typeface="微软雅黑" pitchFamily="34" charset="-122"/>
                  <a:ea typeface="微软雅黑" pitchFamily="34" charset="-122"/>
                </a:rPr>
                <a:t>00A39948500</a:t>
              </a:r>
              <a:endParaRPr lang="en-US" altLang="zh-CN" dirty="0" smtClean="0">
                <a:solidFill>
                  <a:schemeClr val="tx1"/>
                </a:solidFill>
                <a:latin typeface="微软雅黑" pitchFamily="34" charset="-122"/>
                <a:ea typeface="微软雅黑" pitchFamily="34" charset="-122"/>
              </a:endParaRPr>
            </a:p>
            <a:p>
              <a:endParaRPr lang="zh-CN" altLang="en-US" dirty="0"/>
            </a:p>
          </p:txBody>
        </p:sp>
        <p:sp>
          <p:nvSpPr>
            <p:cNvPr id="21" name="TextBox 20"/>
            <p:cNvSpPr txBox="1"/>
            <p:nvPr/>
          </p:nvSpPr>
          <p:spPr>
            <a:xfrm>
              <a:off x="6212821" y="4111336"/>
              <a:ext cx="1641783" cy="1200833"/>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张涛：</a:t>
              </a:r>
              <a:endParaRPr lang="en-US" altLang="zh-CN" sz="1600" dirty="0">
                <a:solidFill>
                  <a:schemeClr val="tx1"/>
                </a:solidFill>
                <a:latin typeface="微软雅黑" pitchFamily="34" charset="-122"/>
                <a:ea typeface="微软雅黑" pitchFamily="34" charset="-122"/>
              </a:endParaRPr>
            </a:p>
            <a:p>
              <a:r>
                <a:rPr lang="zh-CN" altLang="en-US" sz="1600" dirty="0" smtClean="0">
                  <a:solidFill>
                    <a:schemeClr val="tx1"/>
                  </a:solidFill>
                  <a:latin typeface="微软雅黑" pitchFamily="34" charset="-122"/>
                  <a:ea typeface="微软雅黑" pitchFamily="34" charset="-122"/>
                </a:rPr>
                <a:t>影像号：</a:t>
              </a:r>
              <a:endParaRPr lang="en-US" altLang="zh-CN" sz="1600" dirty="0" smtClean="0">
                <a:solidFill>
                  <a:schemeClr val="tx1"/>
                </a:solidFill>
                <a:latin typeface="微软雅黑" pitchFamily="34" charset="-122"/>
                <a:ea typeface="微软雅黑" pitchFamily="34" charset="-122"/>
              </a:endParaRPr>
            </a:p>
            <a:p>
              <a:r>
                <a:rPr lang="en-US" altLang="zh-CN" dirty="0" smtClean="0">
                  <a:solidFill>
                    <a:schemeClr val="tx1"/>
                  </a:solidFill>
                  <a:latin typeface="微软雅黑" pitchFamily="34" charset="-122"/>
                  <a:ea typeface="微软雅黑" pitchFamily="34" charset="-122"/>
                </a:rPr>
                <a:t>16138</a:t>
              </a:r>
            </a:p>
            <a:p>
              <a:endParaRPr lang="zh-CN" altLang="en-US" dirty="0"/>
            </a:p>
          </p:txBody>
        </p:sp>
      </p:grpSp>
      <p:graphicFrame>
        <p:nvGraphicFramePr>
          <p:cNvPr id="22" name="图示 21"/>
          <p:cNvGraphicFramePr/>
          <p:nvPr>
            <p:extLst/>
          </p:nvPr>
        </p:nvGraphicFramePr>
        <p:xfrm>
          <a:off x="395536" y="1624877"/>
          <a:ext cx="2232248" cy="2236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图示 22"/>
          <p:cNvGraphicFramePr/>
          <p:nvPr>
            <p:extLst/>
          </p:nvPr>
        </p:nvGraphicFramePr>
        <p:xfrm>
          <a:off x="395536" y="4005064"/>
          <a:ext cx="2232248" cy="2347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标题 5"/>
          <p:cNvSpPr>
            <a:spLocks noGrp="1"/>
          </p:cNvSpPr>
          <p:nvPr>
            <p:ph type="title"/>
          </p:nvPr>
        </p:nvSpPr>
        <p:spPr/>
        <p:txBody>
          <a:bodyPr/>
          <a:lstStyle/>
          <a:p>
            <a:r>
              <a:rPr lang="zh-CN" altLang="en-US" dirty="0" smtClean="0"/>
              <a:t>患者与就诊卡（号）的关系</a:t>
            </a:r>
            <a:endParaRPr lang="zh-CN" altLang="en-US" dirty="0"/>
          </a:p>
        </p:txBody>
      </p:sp>
    </p:spTree>
    <p:extLst>
      <p:ext uri="{BB962C8B-B14F-4D97-AF65-F5344CB8AC3E}">
        <p14:creationId xmlns:p14="http://schemas.microsoft.com/office/powerpoint/2010/main" val="390462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53"/>
          <p:cNvSpPr txBox="1">
            <a:spLocks noChangeArrowheads="1"/>
          </p:cNvSpPr>
          <p:nvPr/>
        </p:nvSpPr>
        <p:spPr bwMode="auto">
          <a:xfrm>
            <a:off x="595313" y="4062413"/>
            <a:ext cx="3168650" cy="1958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 typeface="Times New Roman" panose="02020603050405020304" pitchFamily="18" charset="0"/>
              <a:buAutoNum type="arabicPeriod"/>
            </a:pPr>
            <a:r>
              <a:rPr lang="zh-CN" altLang="en-US" sz="1600">
                <a:latin typeface="微软雅黑" panose="020B0503020204020204" pitchFamily="34" charset="-122"/>
                <a:ea typeface="微软雅黑" panose="020B0503020204020204" pitchFamily="34" charset="-122"/>
              </a:rPr>
              <a:t>患者信息创建服务</a:t>
            </a:r>
            <a:endParaRPr lang="en-US" altLang="zh-CN" sz="1600">
              <a:latin typeface="微软雅黑" panose="020B0503020204020204" pitchFamily="34" charset="-122"/>
              <a:ea typeface="微软雅黑" panose="020B0503020204020204" pitchFamily="34" charset="-122"/>
            </a:endParaRPr>
          </a:p>
          <a:p>
            <a:pPr eaLnBrk="1" hangingPunct="1">
              <a:lnSpc>
                <a:spcPct val="150000"/>
              </a:lnSpc>
              <a:buFont typeface="Times New Roman" panose="02020603050405020304" pitchFamily="18" charset="0"/>
              <a:buAutoNum type="arabicPeriod"/>
            </a:pPr>
            <a:r>
              <a:rPr lang="zh-CN" altLang="en-US" sz="1600">
                <a:latin typeface="微软雅黑" panose="020B0503020204020204" pitchFamily="34" charset="-122"/>
                <a:ea typeface="微软雅黑" panose="020B0503020204020204" pitchFamily="34" charset="-122"/>
              </a:rPr>
              <a:t>患者信息删除服务</a:t>
            </a:r>
            <a:endParaRPr lang="en-US" altLang="zh-CN" sz="1600">
              <a:latin typeface="微软雅黑" panose="020B0503020204020204" pitchFamily="34" charset="-122"/>
              <a:ea typeface="微软雅黑" panose="020B0503020204020204" pitchFamily="34" charset="-122"/>
            </a:endParaRPr>
          </a:p>
          <a:p>
            <a:pPr eaLnBrk="1" hangingPunct="1">
              <a:lnSpc>
                <a:spcPct val="150000"/>
              </a:lnSpc>
              <a:buFont typeface="Times New Roman" panose="02020603050405020304" pitchFamily="18" charset="0"/>
              <a:buAutoNum type="arabicPeriod"/>
            </a:pPr>
            <a:r>
              <a:rPr lang="zh-CN" altLang="en-US" sz="1600">
                <a:latin typeface="微软雅黑" panose="020B0503020204020204" pitchFamily="34" charset="-122"/>
                <a:ea typeface="微软雅黑" panose="020B0503020204020204" pitchFamily="34" charset="-122"/>
              </a:rPr>
              <a:t>患者信息查询服务</a:t>
            </a:r>
            <a:endParaRPr lang="en-US" altLang="zh-CN" sz="1600">
              <a:latin typeface="微软雅黑" panose="020B0503020204020204" pitchFamily="34" charset="-122"/>
              <a:ea typeface="微软雅黑" panose="020B0503020204020204" pitchFamily="34" charset="-122"/>
            </a:endParaRPr>
          </a:p>
          <a:p>
            <a:pPr eaLnBrk="1" hangingPunct="1">
              <a:lnSpc>
                <a:spcPct val="150000"/>
              </a:lnSpc>
              <a:buFont typeface="Times New Roman" panose="02020603050405020304" pitchFamily="18" charset="0"/>
              <a:buAutoNum type="arabicPeriod"/>
            </a:pPr>
            <a:r>
              <a:rPr lang="zh-CN" altLang="en-US" sz="1600">
                <a:latin typeface="微软雅黑" panose="020B0503020204020204" pitchFamily="34" charset="-122"/>
                <a:ea typeface="微软雅黑" panose="020B0503020204020204" pitchFamily="34" charset="-122"/>
              </a:rPr>
              <a:t>患者交叉检索</a:t>
            </a:r>
            <a:endParaRPr lang="en-US" altLang="zh-CN" sz="1600">
              <a:latin typeface="微软雅黑" panose="020B0503020204020204" pitchFamily="34" charset="-122"/>
              <a:ea typeface="微软雅黑" panose="020B0503020204020204" pitchFamily="34" charset="-122"/>
            </a:endParaRPr>
          </a:p>
          <a:p>
            <a:pPr eaLnBrk="1" hangingPunct="1">
              <a:lnSpc>
                <a:spcPct val="150000"/>
              </a:lnSpc>
              <a:buFont typeface="Times New Roman" panose="02020603050405020304" pitchFamily="18" charset="0"/>
              <a:buAutoNum type="arabicPeriod"/>
            </a:pPr>
            <a:r>
              <a:rPr lang="zh-CN" altLang="en-US" sz="1600">
                <a:latin typeface="微软雅黑" panose="020B0503020204020204" pitchFamily="34" charset="-122"/>
                <a:ea typeface="微软雅黑" panose="020B0503020204020204" pitchFamily="34" charset="-122"/>
              </a:rPr>
              <a:t>患者更新通知</a:t>
            </a:r>
            <a:endParaRPr lang="en-US" altLang="zh-CN" sz="1600">
              <a:latin typeface="微软雅黑" panose="020B0503020204020204" pitchFamily="34" charset="-122"/>
              <a:ea typeface="微软雅黑" panose="020B0503020204020204" pitchFamily="34" charset="-122"/>
            </a:endParaRPr>
          </a:p>
        </p:txBody>
      </p:sp>
      <p:sp>
        <p:nvSpPr>
          <p:cNvPr id="55" name="TextBox 54"/>
          <p:cNvSpPr txBox="1"/>
          <p:nvPr/>
        </p:nvSpPr>
        <p:spPr>
          <a:xfrm>
            <a:off x="595313" y="1700213"/>
            <a:ext cx="3168650" cy="1944687"/>
          </a:xfrm>
          <a:prstGeom prst="rect">
            <a:avLst/>
          </a:prstGeom>
          <a:noFill/>
          <a:ln>
            <a:solidFill>
              <a:schemeClr val="tx1"/>
            </a:solidFill>
          </a:ln>
        </p:spPr>
        <p:txBody>
          <a:bodyPr/>
          <a:lstStyle/>
          <a:p>
            <a:pPr marL="342900" indent="-342900" eaLnBrk="1" hangingPunct="1">
              <a:lnSpc>
                <a:spcPct val="150000"/>
              </a:lnSpc>
              <a:buFont typeface="+mj-lt"/>
              <a:buAutoNum type="arabicPeriod"/>
              <a:defRPr/>
            </a:pPr>
            <a:r>
              <a:rPr lang="en-US" altLang="zh-CN" sz="1600" dirty="0">
                <a:latin typeface="微软雅黑" panose="020B0503020204020204" pitchFamily="34" charset="-122"/>
                <a:ea typeface="微软雅黑" panose="020B0503020204020204" pitchFamily="34" charset="-122"/>
              </a:rPr>
              <a:t>EMPI</a:t>
            </a:r>
          </a:p>
          <a:p>
            <a:pPr marL="342900" indent="-342900" eaLnBrk="1" hangingPunct="1">
              <a:lnSpc>
                <a:spcPct val="150000"/>
              </a:lnSpc>
              <a:buFont typeface="+mj-lt"/>
              <a:buAutoNum type="arabicPeriod"/>
              <a:defRPr/>
            </a:pPr>
            <a:r>
              <a:rPr lang="zh-CN" altLang="en-US" sz="1600" dirty="0">
                <a:latin typeface="微软雅黑" panose="020B0503020204020204" pitchFamily="34" charset="-122"/>
                <a:ea typeface="微软雅黑" panose="020B0503020204020204" pitchFamily="34" charset="-122"/>
              </a:rPr>
              <a:t>患者标识提供系统：门诊发卡、住院</a:t>
            </a:r>
            <a:r>
              <a:rPr lang="en-US" altLang="zh-CN" sz="1600" dirty="0">
                <a:latin typeface="微软雅黑" panose="020B0503020204020204" pitchFamily="34" charset="-122"/>
                <a:ea typeface="微软雅黑" panose="020B0503020204020204" pitchFamily="34" charset="-122"/>
              </a:rPr>
              <a:t>ADT、</a:t>
            </a:r>
            <a:r>
              <a:rPr lang="zh-CN" altLang="en-US" sz="1600" dirty="0">
                <a:latin typeface="微软雅黑" panose="020B0503020204020204" pitchFamily="34" charset="-122"/>
                <a:ea typeface="微软雅黑" panose="020B0503020204020204" pitchFamily="34" charset="-122"/>
              </a:rPr>
              <a:t>体检系统；</a:t>
            </a:r>
            <a:endParaRPr lang="en-US" altLang="zh-CN" sz="16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mj-lt"/>
              <a:buAutoNum type="arabicPeriod"/>
              <a:defRPr/>
            </a:pPr>
            <a:r>
              <a:rPr lang="zh-CN" altLang="en-US" sz="1600" dirty="0">
                <a:latin typeface="微软雅黑" panose="020B0503020204020204" pitchFamily="34" charset="-122"/>
                <a:ea typeface="微软雅黑" panose="020B0503020204020204" pitchFamily="34" charset="-122"/>
              </a:rPr>
              <a:t>患者标识使用系统：影像中心，其他医技系统</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defRPr/>
            </a:pPr>
            <a:endParaRPr lang="zh-CN" altLang="en-US" sz="1600" dirty="0">
              <a:latin typeface="微软雅黑" panose="020B0503020204020204" pitchFamily="34" charset="-122"/>
              <a:ea typeface="微软雅黑" panose="020B0503020204020204" pitchFamily="34" charset="-122"/>
            </a:endParaRPr>
          </a:p>
        </p:txBody>
      </p:sp>
      <p:sp>
        <p:nvSpPr>
          <p:cNvPr id="57" name="矩形 56"/>
          <p:cNvSpPr/>
          <p:nvPr/>
        </p:nvSpPr>
        <p:spPr bwMode="auto">
          <a:xfrm>
            <a:off x="595313" y="1414463"/>
            <a:ext cx="3168650" cy="327025"/>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lIns="79200" tIns="39600" rIns="79200" bIns="39600">
            <a:spAutoFit/>
          </a:bodyPr>
          <a:lstStyle/>
          <a:p>
            <a:pPr defTabSz="801688" eaLnBrk="1" hangingPunct="1">
              <a:defRPr/>
            </a:pPr>
            <a:r>
              <a:rPr kumimoji="0" lang="en-US" altLang="zh-CN" sz="1600" dirty="0">
                <a:latin typeface="微软雅黑" panose="020B0503020204020204" pitchFamily="34" charset="-122"/>
                <a:ea typeface="微软雅黑" panose="020B0503020204020204" pitchFamily="34" charset="-122"/>
              </a:rPr>
              <a:t>3</a:t>
            </a:r>
            <a:r>
              <a:rPr kumimoji="0" lang="zh-CN" altLang="en-US" sz="1600" dirty="0">
                <a:latin typeface="微软雅黑" panose="020B0503020204020204" pitchFamily="34" charset="-122"/>
                <a:ea typeface="微软雅黑" panose="020B0503020204020204" pitchFamily="34" charset="-122"/>
              </a:rPr>
              <a:t>类角色</a:t>
            </a:r>
          </a:p>
        </p:txBody>
      </p:sp>
      <p:sp>
        <p:nvSpPr>
          <p:cNvPr id="58" name="矩形 57"/>
          <p:cNvSpPr/>
          <p:nvPr/>
        </p:nvSpPr>
        <p:spPr bwMode="auto">
          <a:xfrm>
            <a:off x="595313" y="3775075"/>
            <a:ext cx="3168650" cy="327025"/>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lIns="79200" tIns="39600" rIns="79200" bIns="39600">
            <a:spAutoFit/>
          </a:bodyPr>
          <a:lstStyle/>
          <a:p>
            <a:pPr defTabSz="801688" eaLnBrk="1" hangingPunct="1">
              <a:defRPr/>
            </a:pPr>
            <a:r>
              <a:rPr kumimoji="0" lang="en-US" altLang="zh-CN" sz="1600" dirty="0">
                <a:latin typeface="微软雅黑" panose="020B0503020204020204" pitchFamily="34" charset="-122"/>
                <a:ea typeface="微软雅黑" panose="020B0503020204020204" pitchFamily="34" charset="-122"/>
              </a:rPr>
              <a:t>5</a:t>
            </a:r>
            <a:r>
              <a:rPr kumimoji="0" lang="zh-CN" altLang="en-US" sz="1600" dirty="0">
                <a:latin typeface="微软雅黑" panose="020B0503020204020204" pitchFamily="34" charset="-122"/>
                <a:ea typeface="微软雅黑" panose="020B0503020204020204" pitchFamily="34" charset="-122"/>
              </a:rPr>
              <a:t>个服务</a:t>
            </a:r>
          </a:p>
        </p:txBody>
      </p:sp>
      <p:sp>
        <p:nvSpPr>
          <p:cNvPr id="59" name="矩形 58"/>
          <p:cNvSpPr/>
          <p:nvPr/>
        </p:nvSpPr>
        <p:spPr bwMode="auto">
          <a:xfrm>
            <a:off x="4129088" y="1428750"/>
            <a:ext cx="4475162" cy="327025"/>
          </a:xfrm>
          <a:prstGeom prst="rect">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lIns="79200" tIns="39600" rIns="79200" bIns="39600">
            <a:spAutoFit/>
          </a:bodyPr>
          <a:lstStyle/>
          <a:p>
            <a:pPr defTabSz="801688" eaLnBrk="1" hangingPunct="1">
              <a:defRPr/>
            </a:pPr>
            <a:r>
              <a:rPr kumimoji="0" lang="zh-CN" altLang="en-US" sz="1600" dirty="0">
                <a:latin typeface="微软雅黑" panose="020B0503020204020204" pitchFamily="34" charset="-122"/>
                <a:ea typeface="微软雅黑" panose="020B0503020204020204" pitchFamily="34" charset="-122"/>
              </a:rPr>
              <a:t>符合</a:t>
            </a:r>
            <a:r>
              <a:rPr kumimoji="0" lang="en-US" altLang="zh-CN" sz="1600" dirty="0">
                <a:latin typeface="微软雅黑" panose="020B0503020204020204" pitchFamily="34" charset="-122"/>
                <a:ea typeface="微软雅黑" panose="020B0503020204020204" pitchFamily="34" charset="-122"/>
              </a:rPr>
              <a:t>IHE-PIX/PDQ</a:t>
            </a:r>
            <a:r>
              <a:rPr kumimoji="0" lang="zh-CN" altLang="en-US" sz="1600" dirty="0">
                <a:latin typeface="微软雅黑" panose="020B0503020204020204" pitchFamily="34" charset="-122"/>
                <a:ea typeface="微软雅黑" panose="020B0503020204020204" pitchFamily="34" charset="-122"/>
              </a:rPr>
              <a:t>集成规范</a:t>
            </a:r>
          </a:p>
        </p:txBody>
      </p:sp>
      <p:pic>
        <p:nvPicPr>
          <p:cNvPr id="256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989138"/>
            <a:ext cx="4462462" cy="4016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EMPI</a:t>
            </a:r>
            <a:r>
              <a:rPr lang="zh-CN" altLang="en-US" dirty="0" smtClean="0"/>
              <a:t>业务</a:t>
            </a:r>
            <a:r>
              <a:rPr lang="en-US" altLang="zh-CN" dirty="0" smtClean="0"/>
              <a:t>+</a:t>
            </a:r>
            <a:r>
              <a:rPr lang="zh-CN" altLang="en-US" dirty="0" smtClean="0"/>
              <a:t>规范</a:t>
            </a:r>
            <a:endParaRPr lang="zh-CN" altLang="en-US" dirty="0"/>
          </a:p>
        </p:txBody>
      </p:sp>
    </p:spTree>
    <p:extLst>
      <p:ext uri="{BB962C8B-B14F-4D97-AF65-F5344CB8AC3E}">
        <p14:creationId xmlns:p14="http://schemas.microsoft.com/office/powerpoint/2010/main" val="218313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p:nvPr/>
        </p:nvPicPr>
        <p:blipFill rotWithShape="1">
          <a:blip r:embed="rId3" cstate="screen">
            <a:extLst>
              <a:ext uri="{28A0092B-C50C-407E-A947-70E740481C1C}">
                <a14:useLocalDpi xmlns:a14="http://schemas.microsoft.com/office/drawing/2010/main"/>
              </a:ext>
            </a:extLst>
          </a:blip>
          <a:srcRect/>
          <a:stretch/>
        </p:blipFill>
        <p:spPr bwMode="auto">
          <a:xfrm>
            <a:off x="2843808" y="1052736"/>
            <a:ext cx="6447647" cy="1800200"/>
          </a:xfrm>
          <a:prstGeom prst="rect">
            <a:avLst/>
          </a:prstGeom>
          <a:noFill/>
          <a:ln>
            <a:noFill/>
          </a:ln>
        </p:spPr>
      </p:pic>
      <p:pic>
        <p:nvPicPr>
          <p:cNvPr id="22" name="图片 2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47864" y="2636912"/>
            <a:ext cx="5472608" cy="4129922"/>
          </a:xfrm>
          <a:prstGeom prst="rect">
            <a:avLst/>
          </a:prstGeom>
          <a:noFill/>
          <a:ln>
            <a:noFill/>
          </a:ln>
        </p:spPr>
      </p:pic>
      <p:sp>
        <p:nvSpPr>
          <p:cNvPr id="19" name="矩形 18"/>
          <p:cNvSpPr/>
          <p:nvPr/>
        </p:nvSpPr>
        <p:spPr>
          <a:xfrm>
            <a:off x="179512" y="1052736"/>
            <a:ext cx="2880320" cy="5544616"/>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wrap="square" lIns="36000" tIns="36000" rIns="0" bIns="36000" anchor="t" anchorCtr="0">
            <a:noAutofit/>
          </a:bodyPr>
          <a:lstStyle/>
          <a:p>
            <a:pPr marL="177800" lvl="1" indent="-177800">
              <a:buFont typeface="Arial" pitchFamily="34" charset="0"/>
              <a:buChar char="•"/>
            </a:pPr>
            <a:endParaRPr lang="en-US" altLang="zh-CN" dirty="0">
              <a:latin typeface="微软雅黑" pitchFamily="34" charset="-122"/>
              <a:ea typeface="微软雅黑" pitchFamily="34" charset="-122"/>
            </a:endParaRPr>
          </a:p>
          <a:p>
            <a:pPr marL="177800" lvl="1" indent="-177800">
              <a:buFont typeface="Arial" pitchFamily="34" charset="0"/>
              <a:buChar char="•"/>
            </a:pPr>
            <a:r>
              <a:rPr lang="zh-CN" altLang="en-US" sz="1800" dirty="0">
                <a:latin typeface="微软雅黑" pitchFamily="34" charset="-122"/>
                <a:ea typeface="微软雅黑" pitchFamily="34" charset="-122"/>
              </a:rPr>
              <a:t>建立患者信息统一标识，确立患者唯一性索引</a:t>
            </a:r>
          </a:p>
          <a:p>
            <a:pPr marL="177800" lvl="1" indent="-177800">
              <a:buFont typeface="Arial" pitchFamily="34" charset="0"/>
              <a:buChar char="•"/>
            </a:pPr>
            <a:r>
              <a:rPr lang="zh-CN" altLang="en-US" sz="1800" dirty="0">
                <a:latin typeface="微软雅黑" pitchFamily="34" charset="-122"/>
                <a:ea typeface="微软雅黑" pitchFamily="34" charset="-122"/>
              </a:rPr>
              <a:t>从各业务系统患者信息中抽取最优记录（</a:t>
            </a:r>
            <a:r>
              <a:rPr lang="en-US" altLang="zh-CN" sz="1800" dirty="0">
                <a:latin typeface="微软雅黑" pitchFamily="34" charset="-122"/>
                <a:ea typeface="微软雅黑" pitchFamily="34" charset="-122"/>
              </a:rPr>
              <a:t>SBR</a:t>
            </a:r>
            <a:r>
              <a:rPr lang="zh-CN" altLang="en-US" sz="1800" dirty="0">
                <a:latin typeface="微软雅黑" pitchFamily="34" charset="-122"/>
                <a:ea typeface="微软雅黑" pitchFamily="34" charset="-122"/>
              </a:rPr>
              <a:t>）</a:t>
            </a:r>
          </a:p>
          <a:p>
            <a:pPr marL="177800" lvl="1" indent="-177800">
              <a:buFont typeface="Arial" pitchFamily="34" charset="0"/>
              <a:buChar char="•"/>
            </a:pPr>
            <a:r>
              <a:rPr lang="zh-CN" altLang="en-US" sz="1800" dirty="0">
                <a:latin typeface="微软雅黑" pitchFamily="34" charset="-122"/>
                <a:ea typeface="微软雅黑" pitchFamily="34" charset="-122"/>
              </a:rPr>
              <a:t>提供统一对外服务接口，方便业务系统的调用</a:t>
            </a:r>
          </a:p>
          <a:p>
            <a:pPr marL="177800" lvl="1" indent="-177800">
              <a:buFont typeface="Arial" pitchFamily="34" charset="0"/>
              <a:buChar char="•"/>
            </a:pPr>
            <a:r>
              <a:rPr lang="zh-CN" altLang="en-US" sz="1800" dirty="0">
                <a:latin typeface="微软雅黑" pitchFamily="34" charset="-122"/>
                <a:ea typeface="微软雅黑" pitchFamily="34" charset="-122"/>
              </a:rPr>
              <a:t>提供</a:t>
            </a:r>
            <a:r>
              <a:rPr lang="zh-CN" altLang="en-US" sz="1800" dirty="0" smtClean="0">
                <a:latin typeface="微软雅黑" pitchFamily="34" charset="-122"/>
                <a:ea typeface="微软雅黑" pitchFamily="34" charset="-122"/>
              </a:rPr>
              <a:t>人性化后台</a:t>
            </a:r>
            <a:r>
              <a:rPr lang="zh-CN" altLang="en-US" sz="1800" dirty="0">
                <a:latin typeface="微软雅黑" pitchFamily="34" charset="-122"/>
                <a:ea typeface="微软雅黑" pitchFamily="34" charset="-122"/>
              </a:rPr>
              <a:t>操作界面</a:t>
            </a:r>
          </a:p>
          <a:p>
            <a:pPr marL="177800" lvl="1" indent="-177800">
              <a:buFont typeface="Arial" pitchFamily="34" charset="0"/>
              <a:buChar char="•"/>
            </a:pPr>
            <a:r>
              <a:rPr lang="zh-CN" altLang="en-US" sz="1800" dirty="0">
                <a:latin typeface="微软雅黑" pitchFamily="34" charset="-122"/>
                <a:ea typeface="微软雅黑" pitchFamily="34" charset="-122"/>
              </a:rPr>
              <a:t>设定统一的信息交互的数据标准和通讯标准</a:t>
            </a:r>
          </a:p>
          <a:p>
            <a:pPr marL="177800" lvl="1" indent="-177800">
              <a:buFont typeface="Arial" pitchFamily="34" charset="0"/>
              <a:buChar char="•"/>
            </a:pPr>
            <a:r>
              <a:rPr lang="zh-CN" altLang="en-US" sz="1800" dirty="0">
                <a:latin typeface="微软雅黑" pitchFamily="34" charset="-122"/>
                <a:ea typeface="微软雅黑" pitchFamily="34" charset="-122"/>
              </a:rPr>
              <a:t>提供可扩展的交叉索引查询及患者信息</a:t>
            </a:r>
            <a:r>
              <a:rPr lang="zh-CN" altLang="en-US" sz="1800" dirty="0" smtClean="0">
                <a:latin typeface="微软雅黑" pitchFamily="34" charset="-122"/>
                <a:ea typeface="微软雅黑" pitchFamily="34" charset="-122"/>
              </a:rPr>
              <a:t>查询</a:t>
            </a:r>
            <a:endParaRPr lang="en-US" altLang="zh-CN" sz="1800" dirty="0" smtClean="0">
              <a:latin typeface="微软雅黑" pitchFamily="34" charset="-122"/>
              <a:ea typeface="微软雅黑" pitchFamily="34" charset="-122"/>
            </a:endParaRPr>
          </a:p>
          <a:p>
            <a:pPr marL="177800" lvl="1" indent="-177800">
              <a:buFont typeface="Arial" pitchFamily="34" charset="0"/>
              <a:buChar char="•"/>
            </a:pPr>
            <a:endParaRPr lang="en-US" altLang="zh-CN" sz="1800" dirty="0">
              <a:latin typeface="微软雅黑" pitchFamily="34" charset="-122"/>
              <a:ea typeface="微软雅黑" pitchFamily="34" charset="-122"/>
            </a:endParaRPr>
          </a:p>
          <a:p>
            <a:pPr marL="177800" lvl="1" indent="-177800">
              <a:buFont typeface="Arial" pitchFamily="34" charset="0"/>
              <a:buChar char="•"/>
            </a:pPr>
            <a:r>
              <a:rPr lang="zh-CN" altLang="zh-CN" sz="1800" b="1" dirty="0">
                <a:solidFill>
                  <a:schemeClr val="tx1"/>
                </a:solidFill>
                <a:latin typeface="微软雅黑" pitchFamily="34" charset="-122"/>
                <a:ea typeface="微软雅黑" pitchFamily="34" charset="-122"/>
              </a:rPr>
              <a:t>符合国际</a:t>
            </a:r>
            <a:r>
              <a:rPr lang="en-US" altLang="zh-CN" sz="1800" b="1" dirty="0">
                <a:solidFill>
                  <a:schemeClr val="tx1"/>
                </a:solidFill>
                <a:latin typeface="微软雅黑" pitchFamily="34" charset="-122"/>
                <a:ea typeface="微软雅黑" pitchFamily="34" charset="-122"/>
              </a:rPr>
              <a:t>IHE-PIX</a:t>
            </a:r>
            <a:r>
              <a:rPr lang="zh-CN" altLang="zh-CN" sz="1800" b="1" dirty="0">
                <a:solidFill>
                  <a:schemeClr val="tx1"/>
                </a:solidFill>
                <a:latin typeface="微软雅黑" pitchFamily="34" charset="-122"/>
                <a:ea typeface="微软雅黑" pitchFamily="34" charset="-122"/>
              </a:rPr>
              <a:t>集成规范</a:t>
            </a:r>
            <a:r>
              <a:rPr lang="en-US" altLang="zh-CN" sz="1800" b="1" dirty="0">
                <a:solidFill>
                  <a:schemeClr val="tx1"/>
                </a:solidFill>
                <a:latin typeface="微软雅黑" pitchFamily="34" charset="-122"/>
                <a:ea typeface="微软雅黑" pitchFamily="34" charset="-122"/>
              </a:rPr>
              <a:t> /HL7</a:t>
            </a:r>
            <a:r>
              <a:rPr lang="zh-CN" altLang="zh-CN" sz="1800" b="1" dirty="0">
                <a:solidFill>
                  <a:schemeClr val="tx1"/>
                </a:solidFill>
                <a:latin typeface="微软雅黑" pitchFamily="34" charset="-122"/>
                <a:ea typeface="微软雅黑" pitchFamily="34" charset="-122"/>
              </a:rPr>
              <a:t>标准 </a:t>
            </a:r>
          </a:p>
          <a:p>
            <a:pPr marL="177800" lvl="1" indent="-177800">
              <a:buFont typeface="Arial" pitchFamily="34" charset="0"/>
              <a:buChar char="•"/>
            </a:pPr>
            <a:endParaRPr lang="zh-CN" altLang="zh-CN" sz="1800" dirty="0">
              <a:latin typeface="微软雅黑" pitchFamily="34" charset="-122"/>
              <a:ea typeface="微软雅黑" pitchFamily="34" charset="-122"/>
            </a:endParaRPr>
          </a:p>
        </p:txBody>
      </p:sp>
      <p:sp>
        <p:nvSpPr>
          <p:cNvPr id="3" name="标题 2"/>
          <p:cNvSpPr>
            <a:spLocks noGrp="1"/>
          </p:cNvSpPr>
          <p:nvPr>
            <p:ph type="title"/>
          </p:nvPr>
        </p:nvSpPr>
        <p:spPr/>
        <p:txBody>
          <a:bodyPr/>
          <a:lstStyle/>
          <a:p>
            <a:r>
              <a:rPr lang="en-US" altLang="zh-CN" dirty="0" smtClean="0"/>
              <a:t>EMPI</a:t>
            </a:r>
            <a:r>
              <a:rPr lang="zh-CN" altLang="en-US" dirty="0" smtClean="0"/>
              <a:t>实现方法</a:t>
            </a:r>
            <a:endParaRPr lang="zh-CN" altLang="en-US" dirty="0"/>
          </a:p>
        </p:txBody>
      </p:sp>
    </p:spTree>
    <p:extLst>
      <p:ext uri="{BB962C8B-B14F-4D97-AF65-F5344CB8AC3E}">
        <p14:creationId xmlns:p14="http://schemas.microsoft.com/office/powerpoint/2010/main" val="3554489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4133987871"/>
              </p:ext>
            </p:extLst>
          </p:nvPr>
        </p:nvGraphicFramePr>
        <p:xfrm>
          <a:off x="755576" y="1776813"/>
          <a:ext cx="7621538" cy="3596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3"/>
          <p:cNvSpPr>
            <a:spLocks noGrp="1"/>
          </p:cNvSpPr>
          <p:nvPr>
            <p:ph type="title"/>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EMPI</a:t>
            </a:r>
            <a:r>
              <a:rPr lang="zh-CN" altLang="en-US" dirty="0" smtClean="0"/>
              <a:t>建设后效果</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64" y="1412776"/>
            <a:ext cx="8809259" cy="4988024"/>
          </a:xfrm>
          <a:prstGeom prst="rect">
            <a:avLst/>
          </a:prstGeom>
        </p:spPr>
      </p:pic>
    </p:spTree>
    <p:extLst>
      <p:ext uri="{BB962C8B-B14F-4D97-AF65-F5344CB8AC3E}">
        <p14:creationId xmlns:p14="http://schemas.microsoft.com/office/powerpoint/2010/main" val="14933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EMPI</a:t>
            </a:r>
            <a:r>
              <a:rPr lang="zh-CN" altLang="en-US" dirty="0" smtClean="0"/>
              <a:t>建设后效果</a:t>
            </a:r>
            <a:endParaRPr lang="zh-CN" altLang="en-US" dirty="0"/>
          </a:p>
        </p:txBody>
      </p:sp>
      <p:pic>
        <p:nvPicPr>
          <p:cNvPr id="4" name="图片 3"/>
          <p:cNvPicPr/>
          <p:nvPr/>
        </p:nvPicPr>
        <p:blipFill>
          <a:blip r:embed="rId3"/>
          <a:stretch>
            <a:fillRect/>
          </a:stretch>
        </p:blipFill>
        <p:spPr>
          <a:xfrm>
            <a:off x="467544" y="1196752"/>
            <a:ext cx="8208912" cy="5328592"/>
          </a:xfrm>
          <a:prstGeom prst="rect">
            <a:avLst/>
          </a:prstGeom>
        </p:spPr>
      </p:pic>
    </p:spTree>
    <p:extLst>
      <p:ext uri="{BB962C8B-B14F-4D97-AF65-F5344CB8AC3E}">
        <p14:creationId xmlns:p14="http://schemas.microsoft.com/office/powerpoint/2010/main" val="215869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nvPr>
        </p:nvGraphicFramePr>
        <p:xfrm>
          <a:off x="755576" y="1776813"/>
          <a:ext cx="7621538" cy="3596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50224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7235847" cy="647700"/>
          </a:xfrm>
        </p:spPr>
        <p:txBody>
          <a:bodyPr/>
          <a:lstStyle/>
          <a:p>
            <a:r>
              <a:rPr lang="en-US" altLang="zh-CN" dirty="0" smtClean="0">
                <a:solidFill>
                  <a:schemeClr val="bg1"/>
                </a:solidFill>
                <a:latin typeface="+mj-ea"/>
              </a:rPr>
              <a:t>CDR</a:t>
            </a:r>
            <a:r>
              <a:rPr lang="zh-CN" altLang="en-US" dirty="0" smtClean="0">
                <a:solidFill>
                  <a:schemeClr val="bg1"/>
                </a:solidFill>
                <a:latin typeface="+mj-ea"/>
              </a:rPr>
              <a:t>产品简介</a:t>
            </a:r>
            <a:endParaRPr lang="zh-CN" altLang="en-US" dirty="0">
              <a:solidFill>
                <a:schemeClr val="bg1"/>
              </a:solidFill>
              <a:latin typeface="+mj-ea"/>
            </a:endParaRPr>
          </a:p>
        </p:txBody>
      </p:sp>
      <p:sp>
        <p:nvSpPr>
          <p:cNvPr id="6" name="矩形 5"/>
          <p:cNvSpPr/>
          <p:nvPr/>
        </p:nvSpPr>
        <p:spPr>
          <a:xfrm>
            <a:off x="467544" y="1412776"/>
            <a:ext cx="8208912" cy="5016758"/>
          </a:xfrm>
          <a:prstGeom prst="rect">
            <a:avLst/>
          </a:prstGeom>
          <a:solidFill>
            <a:schemeClr val="bg1"/>
          </a:solidFill>
        </p:spPr>
        <p:txBody>
          <a:bodyPr wrap="square">
            <a:spAutoFit/>
          </a:bodyPr>
          <a:lstStyle/>
          <a:p>
            <a:r>
              <a:rPr lang="zh-CN" altLang="en-US" sz="2000" dirty="0" smtClean="0">
                <a:solidFill>
                  <a:schemeClr val="tx1"/>
                </a:solidFill>
                <a:latin typeface="微软雅黑" pitchFamily="34" charset="-122"/>
                <a:ea typeface="微软雅黑" pitchFamily="34" charset="-122"/>
              </a:rPr>
              <a:t>临床数据中心（</a:t>
            </a:r>
            <a:r>
              <a:rPr lang="en-GB" altLang="zh-CN" sz="2000" dirty="0" smtClean="0">
                <a:solidFill>
                  <a:schemeClr val="tx1"/>
                </a:solidFill>
                <a:latin typeface="微软雅黑" pitchFamily="34" charset="-122"/>
                <a:ea typeface="微软雅黑" pitchFamily="34" charset="-122"/>
              </a:rPr>
              <a:t>CDR Clinical Data Repository</a:t>
            </a:r>
            <a:r>
              <a:rPr lang="zh-CN" altLang="en-US" sz="2000" dirty="0" smtClean="0">
                <a:solidFill>
                  <a:schemeClr val="tx1"/>
                </a:solidFill>
                <a:latin typeface="微软雅黑" pitchFamily="34" charset="-122"/>
                <a:ea typeface="微软雅黑" pitchFamily="34" charset="-122"/>
              </a:rPr>
              <a:t>）</a:t>
            </a:r>
            <a:endParaRPr lang="en-US" altLang="zh-CN" sz="2000" dirty="0" smtClean="0">
              <a:solidFill>
                <a:schemeClr val="tx1"/>
              </a:solidFill>
              <a:latin typeface="微软雅黑" pitchFamily="34" charset="-122"/>
              <a:ea typeface="微软雅黑" pitchFamily="34" charset="-122"/>
            </a:endParaRPr>
          </a:p>
          <a:p>
            <a:endParaRPr lang="en-US" altLang="zh-CN" sz="2000" dirty="0">
              <a:solidFill>
                <a:schemeClr val="tx1"/>
              </a:solidFill>
              <a:latin typeface="微软雅黑" pitchFamily="34" charset="-122"/>
              <a:ea typeface="微软雅黑" pitchFamily="34" charset="-122"/>
            </a:endParaRPr>
          </a:p>
          <a:p>
            <a:r>
              <a:rPr lang="zh-CN" altLang="en-US" sz="2000" dirty="0" smtClean="0">
                <a:solidFill>
                  <a:schemeClr val="tx1"/>
                </a:solidFill>
                <a:latin typeface="微软雅黑" pitchFamily="34" charset="-122"/>
                <a:ea typeface="微软雅黑" pitchFamily="34" charset="-122"/>
              </a:rPr>
              <a:t>将患者在某一医疗机构内发生的所有临床活动所产生的临床数据规范化、标准化集中存储在一个物理存储内，方便各种临床业务角色在使用该患者某一或某些临床活动的数据时进行调阅。并可在</a:t>
            </a:r>
            <a:r>
              <a:rPr lang="en-US" altLang="zh-CN" sz="2000" dirty="0" smtClean="0">
                <a:solidFill>
                  <a:schemeClr val="tx1"/>
                </a:solidFill>
                <a:latin typeface="微软雅黑" pitchFamily="34" charset="-122"/>
                <a:ea typeface="微软雅黑" pitchFamily="34" charset="-122"/>
              </a:rPr>
              <a:t>CDR</a:t>
            </a:r>
            <a:r>
              <a:rPr lang="zh-CN" altLang="en-US" sz="2000" dirty="0" smtClean="0">
                <a:solidFill>
                  <a:schemeClr val="tx1"/>
                </a:solidFill>
                <a:latin typeface="微软雅黑" pitchFamily="34" charset="-122"/>
                <a:ea typeface="微软雅黑" pitchFamily="34" charset="-122"/>
              </a:rPr>
              <a:t>基础上提供临床辅助决策支持功能。</a:t>
            </a:r>
            <a:endParaRPr lang="en-US" altLang="zh-CN" sz="2000" dirty="0" smtClean="0">
              <a:solidFill>
                <a:schemeClr val="tx1"/>
              </a:solidFill>
              <a:latin typeface="微软雅黑" pitchFamily="34" charset="-122"/>
              <a:ea typeface="微软雅黑" pitchFamily="34" charset="-122"/>
            </a:endParaRPr>
          </a:p>
          <a:p>
            <a:endParaRPr lang="en-US" altLang="zh-CN" sz="2000" dirty="0" smtClean="0">
              <a:solidFill>
                <a:schemeClr val="tx1"/>
              </a:solidFill>
              <a:latin typeface="微软雅黑" pitchFamily="34" charset="-122"/>
              <a:ea typeface="微软雅黑" pitchFamily="34" charset="-122"/>
            </a:endParaRPr>
          </a:p>
          <a:p>
            <a:pPr lvl="0">
              <a:buFont typeface="Wingdings" pitchFamily="2" charset="2"/>
              <a:buChar char="n"/>
            </a:pPr>
            <a:r>
              <a:rPr lang="en-GB" altLang="zh-CN" sz="2000" dirty="0">
                <a:solidFill>
                  <a:schemeClr val="tx1"/>
                </a:solidFill>
              </a:rPr>
              <a:t>A clinical data repository(CDR) is a real-time database that consolidates data from a variety of clinical sources to present a united view of a single patient.[Dean F. </a:t>
            </a:r>
            <a:r>
              <a:rPr lang="en-GB" altLang="zh-CN" sz="2000" dirty="0" err="1">
                <a:solidFill>
                  <a:schemeClr val="tx1"/>
                </a:solidFill>
              </a:rPr>
              <a:t>Sittig</a:t>
            </a:r>
            <a:r>
              <a:rPr lang="en-GB" altLang="zh-CN" sz="2000" dirty="0">
                <a:solidFill>
                  <a:schemeClr val="tx1"/>
                </a:solidFill>
              </a:rPr>
              <a:t>. 1999]</a:t>
            </a:r>
            <a:endParaRPr lang="zh-CN" altLang="en-US" sz="2000" dirty="0">
              <a:solidFill>
                <a:schemeClr val="tx1"/>
              </a:solidFill>
            </a:endParaRPr>
          </a:p>
          <a:p>
            <a:pPr lvl="0">
              <a:buFont typeface="Wingdings" pitchFamily="2" charset="2"/>
              <a:buChar char="n"/>
            </a:pPr>
            <a:r>
              <a:rPr lang="en-GB" altLang="zh-CN" sz="2000" dirty="0">
                <a:solidFill>
                  <a:schemeClr val="tx1"/>
                </a:solidFill>
              </a:rPr>
              <a:t>A data store that holds and manages clinical data collected from service encounters at point of service location(e.g. hospitals, clinics)[ISO/TR 20514, 2005]</a:t>
            </a:r>
            <a:endParaRPr lang="zh-CN" altLang="en-US" sz="2000" dirty="0">
              <a:solidFill>
                <a:schemeClr val="tx1"/>
              </a:solidFill>
            </a:endParaRPr>
          </a:p>
          <a:p>
            <a:pPr lvl="0">
              <a:buFont typeface="Wingdings" pitchFamily="2" charset="2"/>
              <a:buChar char="n"/>
            </a:pPr>
            <a:r>
              <a:rPr lang="en-GB" altLang="zh-CN" sz="2000" dirty="0">
                <a:solidFill>
                  <a:schemeClr val="tx1"/>
                </a:solidFill>
              </a:rPr>
              <a:t>A real-time transaction processing database of patient clinical information for practitioners.[HIMSS Analytics White Paper, 2006]</a:t>
            </a:r>
            <a:endParaRPr lang="zh-CN" altLang="en-US" sz="2000" dirty="0">
              <a:solidFill>
                <a:schemeClr val="tx1"/>
              </a:solidFill>
            </a:endParaRPr>
          </a:p>
          <a:p>
            <a:endParaRPr lang="zh-CN" altLang="en-US" sz="2000"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804173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3926" y="620688"/>
            <a:ext cx="7235847" cy="647700"/>
          </a:xfrm>
        </p:spPr>
        <p:txBody>
          <a:bodyPr/>
          <a:lstStyle/>
          <a:p>
            <a:r>
              <a:rPr lang="en-US" altLang="zh-CN" dirty="0" smtClean="0">
                <a:solidFill>
                  <a:schemeClr val="bg1"/>
                </a:solidFill>
                <a:latin typeface="+mj-ea"/>
              </a:rPr>
              <a:t>CDR</a:t>
            </a:r>
            <a:r>
              <a:rPr lang="zh-CN" altLang="en-US" dirty="0" smtClean="0">
                <a:solidFill>
                  <a:schemeClr val="bg1"/>
                </a:solidFill>
                <a:latin typeface="+mj-ea"/>
              </a:rPr>
              <a:t>产品特点</a:t>
            </a:r>
            <a:endParaRPr lang="zh-CN" altLang="en-US" dirty="0">
              <a:solidFill>
                <a:schemeClr val="bg1"/>
              </a:solidFill>
              <a:latin typeface="+mj-ea"/>
            </a:endParaRPr>
          </a:p>
        </p:txBody>
      </p:sp>
      <p:graphicFrame>
        <p:nvGraphicFramePr>
          <p:cNvPr id="8" name="图示 7"/>
          <p:cNvGraphicFramePr/>
          <p:nvPr>
            <p:extLst>
              <p:ext uri="{D42A27DB-BD31-4B8C-83A1-F6EECF244321}">
                <p14:modId xmlns:p14="http://schemas.microsoft.com/office/powerpoint/2010/main" val="566882207"/>
              </p:ext>
            </p:extLst>
          </p:nvPr>
        </p:nvGraphicFramePr>
        <p:xfrm>
          <a:off x="899592" y="1916832"/>
          <a:ext cx="7344816"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536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住院集成视图.jpg"/>
          <p:cNvPicPr>
            <a:picLocks noChangeAspect="1"/>
          </p:cNvPicPr>
          <p:nvPr/>
        </p:nvPicPr>
        <p:blipFill rotWithShape="1">
          <a:blip r:embed="rId3" cstate="email">
            <a:extLst>
              <a:ext uri="{28A0092B-C50C-407E-A947-70E740481C1C}">
                <a14:useLocalDpi xmlns:a14="http://schemas.microsoft.com/office/drawing/2010/main"/>
              </a:ext>
            </a:extLst>
          </a:blip>
          <a:srcRect t="4598"/>
          <a:stretch/>
        </p:blipFill>
        <p:spPr>
          <a:xfrm>
            <a:off x="-1" y="0"/>
            <a:ext cx="9144001" cy="6858000"/>
          </a:xfrm>
          <a:prstGeom prst="rect">
            <a:avLst/>
          </a:prstGeom>
          <a:ln>
            <a:noFill/>
          </a:ln>
          <a:effectLst/>
        </p:spPr>
      </p:pic>
    </p:spTree>
    <p:extLst>
      <p:ext uri="{BB962C8B-B14F-4D97-AF65-F5344CB8AC3E}">
        <p14:creationId xmlns:p14="http://schemas.microsoft.com/office/powerpoint/2010/main" val="112613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38"/>
          <p:cNvSpPr txBox="1">
            <a:spLocks noChangeArrowheads="1"/>
          </p:cNvSpPr>
          <p:nvPr/>
        </p:nvSpPr>
        <p:spPr bwMode="auto">
          <a:xfrm>
            <a:off x="143744" y="1412776"/>
            <a:ext cx="2124000" cy="1846659"/>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视图</a:t>
            </a:r>
            <a:endParaRPr lang="zh-CN" altLang="en-US" sz="1800" b="1" u="sng" dirty="0">
              <a:solidFill>
                <a:srgbClr val="FF0000"/>
              </a:solidFill>
              <a:latin typeface="Arial" charset="0"/>
              <a:ea typeface="宋体" charset="-122"/>
            </a:endParaRPr>
          </a:p>
          <a:p>
            <a:r>
              <a:rPr lang="zh-CN" altLang="en-US" sz="1600" dirty="0" smtClean="0">
                <a:solidFill>
                  <a:schemeClr val="tx1"/>
                </a:solidFill>
                <a:latin typeface="宋体" pitchFamily="2" charset="-122"/>
                <a:ea typeface="宋体" pitchFamily="2" charset="-122"/>
              </a:rPr>
              <a:t>●</a:t>
            </a:r>
            <a:r>
              <a:rPr lang="zh-CN" altLang="en-US" sz="1600" dirty="0" smtClean="0">
                <a:solidFill>
                  <a:schemeClr val="tx1"/>
                </a:solidFill>
                <a:latin typeface="+mn-ea"/>
                <a:ea typeface="+mn-ea"/>
              </a:rPr>
              <a:t>患者列表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●患者详细信息</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●就诊索引视图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●住院视图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●门诊视图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●时间轴视图 </a:t>
            </a:r>
            <a:endParaRPr lang="zh-CN" altLang="en-US" sz="1600" dirty="0">
              <a:solidFill>
                <a:schemeClr val="tx1"/>
              </a:solidFill>
              <a:latin typeface="+mn-ea"/>
              <a:ea typeface="+mn-ea"/>
            </a:endParaRPr>
          </a:p>
        </p:txBody>
      </p:sp>
      <p:sp>
        <p:nvSpPr>
          <p:cNvPr id="8" name="Text Box 138"/>
          <p:cNvSpPr txBox="1">
            <a:spLocks noChangeArrowheads="1"/>
          </p:cNvSpPr>
          <p:nvPr/>
        </p:nvSpPr>
        <p:spPr bwMode="auto">
          <a:xfrm>
            <a:off x="2375992" y="1412776"/>
            <a:ext cx="2124000" cy="1846659"/>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摘要信息</a:t>
            </a:r>
            <a:endParaRPr lang="zh-CN" altLang="en-US" sz="1800" b="1" u="sng" dirty="0">
              <a:solidFill>
                <a:srgbClr val="FF0000"/>
              </a:solidFill>
              <a:latin typeface="Arial" charset="0"/>
              <a:ea typeface="宋体" charset="-122"/>
            </a:endParaRPr>
          </a:p>
          <a:p>
            <a:r>
              <a:rPr lang="zh-CN" altLang="en-US" sz="1600" dirty="0" smtClean="0">
                <a:solidFill>
                  <a:schemeClr val="tx1"/>
                </a:solidFill>
                <a:latin typeface="+mn-ea"/>
                <a:ea typeface="+mn-ea"/>
              </a:rPr>
              <a:t>●就诊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●诊断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●检查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●检验</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●长期药物医嘱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●临时药物医嘱 </a:t>
            </a:r>
          </a:p>
        </p:txBody>
      </p:sp>
      <p:sp>
        <p:nvSpPr>
          <p:cNvPr id="10" name="Text Box 138"/>
          <p:cNvSpPr txBox="1">
            <a:spLocks noChangeArrowheads="1"/>
          </p:cNvSpPr>
          <p:nvPr/>
        </p:nvSpPr>
        <p:spPr bwMode="auto">
          <a:xfrm>
            <a:off x="4644480" y="1412776"/>
            <a:ext cx="2124000" cy="1846659"/>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就诊</a:t>
            </a:r>
            <a:endParaRPr lang="zh-CN" altLang="en-US" sz="1800" b="1" u="sng" dirty="0">
              <a:solidFill>
                <a:srgbClr val="FF0000"/>
              </a:solidFill>
              <a:latin typeface="Arial" charset="0"/>
              <a:ea typeface="宋体" charset="-122"/>
            </a:endParaRPr>
          </a:p>
          <a:p>
            <a:r>
              <a:rPr lang="zh-CN" altLang="en-US" sz="1600" dirty="0" smtClean="0">
                <a:solidFill>
                  <a:schemeClr val="tx1"/>
                </a:solidFill>
                <a:latin typeface="+mn-ea"/>
                <a:ea typeface="+mn-ea"/>
              </a:rPr>
              <a:t>●就诊信息列表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●就诊详细信息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●输血申请单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●取血单</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●转区</a:t>
            </a:r>
            <a:r>
              <a:rPr lang="en-US" altLang="zh-CN" sz="1600" dirty="0" smtClean="0">
                <a:solidFill>
                  <a:schemeClr val="tx1"/>
                </a:solidFill>
                <a:latin typeface="+mn-ea"/>
                <a:ea typeface="+mn-ea"/>
              </a:rPr>
              <a:t>/</a:t>
            </a:r>
            <a:r>
              <a:rPr lang="zh-CN" altLang="en-US" sz="1600" dirty="0" smtClean="0">
                <a:solidFill>
                  <a:schemeClr val="tx1"/>
                </a:solidFill>
                <a:latin typeface="+mn-ea"/>
                <a:ea typeface="+mn-ea"/>
              </a:rPr>
              <a:t>转科</a:t>
            </a:r>
            <a:r>
              <a:rPr lang="en-US" altLang="zh-CN" sz="1600" dirty="0" smtClean="0">
                <a:solidFill>
                  <a:schemeClr val="tx1"/>
                </a:solidFill>
                <a:latin typeface="+mn-ea"/>
                <a:ea typeface="+mn-ea"/>
              </a:rPr>
              <a:t>/</a:t>
            </a:r>
            <a:r>
              <a:rPr lang="zh-CN" altLang="en-US" sz="1600" dirty="0" smtClean="0">
                <a:solidFill>
                  <a:schemeClr val="tx1"/>
                </a:solidFill>
                <a:latin typeface="+mn-ea"/>
                <a:ea typeface="+mn-ea"/>
              </a:rPr>
              <a:t>转床信息 </a:t>
            </a:r>
            <a:endParaRPr lang="zh-CN" altLang="en-US" sz="1600" dirty="0">
              <a:solidFill>
                <a:schemeClr val="tx1"/>
              </a:solidFill>
              <a:latin typeface="+mn-ea"/>
              <a:ea typeface="+mn-ea"/>
            </a:endParaRPr>
          </a:p>
        </p:txBody>
      </p:sp>
      <p:sp>
        <p:nvSpPr>
          <p:cNvPr id="11" name="Text Box 138"/>
          <p:cNvSpPr txBox="1">
            <a:spLocks noChangeArrowheads="1"/>
          </p:cNvSpPr>
          <p:nvPr/>
        </p:nvSpPr>
        <p:spPr bwMode="auto">
          <a:xfrm>
            <a:off x="6912496" y="1412776"/>
            <a:ext cx="2124000" cy="4708981"/>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过敏</a:t>
            </a:r>
            <a:r>
              <a:rPr lang="en-US" altLang="zh-CN" sz="1800" b="1" u="sng" dirty="0" smtClean="0">
                <a:solidFill>
                  <a:srgbClr val="FF0000"/>
                </a:solidFill>
                <a:latin typeface="Arial" charset="0"/>
                <a:ea typeface="宋体" charset="-122"/>
              </a:rPr>
              <a:t>/</a:t>
            </a:r>
            <a:r>
              <a:rPr lang="zh-CN" altLang="en-US" sz="1800" b="1" u="sng" dirty="0" smtClean="0">
                <a:solidFill>
                  <a:srgbClr val="FF0000"/>
                </a:solidFill>
                <a:latin typeface="Arial" charset="0"/>
                <a:ea typeface="宋体" charset="-122"/>
              </a:rPr>
              <a:t>不良反应</a:t>
            </a:r>
            <a:endParaRPr lang="zh-CN" altLang="en-US" sz="1800" b="1" u="sng" dirty="0">
              <a:solidFill>
                <a:srgbClr val="FF0000"/>
              </a:solidFill>
              <a:latin typeface="Arial" charset="0"/>
              <a:ea typeface="宋体" charset="-122"/>
            </a:endParaRPr>
          </a:p>
          <a:p>
            <a:r>
              <a:rPr lang="zh-CN" altLang="en-US" sz="1600" dirty="0" smtClean="0">
                <a:solidFill>
                  <a:schemeClr val="tx1"/>
                </a:solidFill>
                <a:latin typeface="+mn-ea"/>
                <a:ea typeface="+mn-ea"/>
              </a:rPr>
              <a:t>●过敏不良反应信息列表</a:t>
            </a:r>
            <a:endParaRPr lang="en-US" altLang="zh-CN" sz="1600" dirty="0" smtClean="0">
              <a:solidFill>
                <a:schemeClr val="tx1"/>
              </a:solidFill>
              <a:latin typeface="+mn-ea"/>
              <a:ea typeface="+mn-ea"/>
            </a:endParaRPr>
          </a:p>
          <a:p>
            <a:pPr eaLnBrk="0" hangingPunct="0"/>
            <a:r>
              <a:rPr lang="zh-CN" altLang="en-US" sz="1800" b="1" u="sng" dirty="0" smtClean="0">
                <a:solidFill>
                  <a:srgbClr val="FF0000"/>
                </a:solidFill>
                <a:latin typeface="Arial" charset="0"/>
                <a:ea typeface="宋体" charset="-122"/>
              </a:rPr>
              <a:t>诊断</a:t>
            </a:r>
            <a:endParaRPr lang="en-US" altLang="zh-CN" sz="1800" b="1" u="sng" dirty="0" smtClean="0">
              <a:solidFill>
                <a:srgbClr val="FF0000"/>
              </a:solidFill>
              <a:latin typeface="Arial" charset="0"/>
              <a:ea typeface="宋体" charset="-122"/>
            </a:endParaRPr>
          </a:p>
          <a:p>
            <a:pPr eaLnBrk="0" hangingPunct="0"/>
            <a:r>
              <a:rPr lang="zh-CN" altLang="en-US" sz="1800" dirty="0" smtClean="0">
                <a:solidFill>
                  <a:schemeClr val="tx1"/>
                </a:solidFill>
                <a:latin typeface="+mn-ea"/>
                <a:ea typeface="+mn-ea"/>
              </a:rPr>
              <a:t>●诊断信息列表 ●诊断详细信息</a:t>
            </a:r>
            <a:endParaRPr lang="en-US" altLang="zh-CN" sz="1800" dirty="0" smtClean="0">
              <a:solidFill>
                <a:schemeClr val="tx1"/>
              </a:solidFill>
              <a:latin typeface="+mn-ea"/>
              <a:ea typeface="+mn-ea"/>
            </a:endParaRPr>
          </a:p>
          <a:p>
            <a:pPr eaLnBrk="0" hangingPunct="0"/>
            <a:r>
              <a:rPr lang="zh-CN" altLang="en-US" sz="1800" b="1" u="sng" dirty="0" smtClean="0">
                <a:solidFill>
                  <a:srgbClr val="FF0000"/>
                </a:solidFill>
                <a:latin typeface="+mn-ea"/>
                <a:ea typeface="+mn-ea"/>
              </a:rPr>
              <a:t>手术</a:t>
            </a:r>
            <a:endParaRPr lang="en-US" altLang="zh-CN" sz="1800" b="1" u="sng" dirty="0" smtClean="0">
              <a:solidFill>
                <a:srgbClr val="FF0000"/>
              </a:solidFill>
              <a:latin typeface="+mn-ea"/>
              <a:ea typeface="+mn-ea"/>
            </a:endParaRPr>
          </a:p>
          <a:p>
            <a:pPr eaLnBrk="0" hangingPunct="0"/>
            <a:r>
              <a:rPr lang="zh-CN" altLang="en-US" sz="1600" dirty="0" smtClean="0">
                <a:solidFill>
                  <a:schemeClr val="tx1"/>
                </a:solidFill>
                <a:latin typeface="+mn-ea"/>
                <a:ea typeface="+mn-ea"/>
              </a:rPr>
              <a:t>●手术信息列表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●手术详细信息</a:t>
            </a:r>
            <a:endParaRPr lang="en-US" altLang="zh-CN" sz="1800" dirty="0" smtClean="0">
              <a:solidFill>
                <a:schemeClr val="tx1"/>
              </a:solidFill>
              <a:latin typeface="+mn-ea"/>
              <a:ea typeface="+mn-ea"/>
            </a:endParaRPr>
          </a:p>
          <a:p>
            <a:pPr eaLnBrk="0" hangingPunct="0"/>
            <a:r>
              <a:rPr lang="zh-CN" altLang="en-US" sz="1800" b="1" u="sng" dirty="0" smtClean="0">
                <a:solidFill>
                  <a:srgbClr val="FF0000"/>
                </a:solidFill>
                <a:latin typeface="+mn-ea"/>
                <a:ea typeface="+mn-ea"/>
              </a:rPr>
              <a:t>病历文书</a:t>
            </a:r>
            <a:endParaRPr lang="en-US" altLang="zh-CN" sz="1800" b="1" u="sng" dirty="0" smtClean="0">
              <a:solidFill>
                <a:srgbClr val="FF0000"/>
              </a:solidFill>
              <a:latin typeface="+mn-ea"/>
              <a:ea typeface="+mn-ea"/>
            </a:endParaRPr>
          </a:p>
          <a:p>
            <a:pPr eaLnBrk="0" hangingPunct="0"/>
            <a:r>
              <a:rPr lang="zh-CN" altLang="en-US" sz="1600" dirty="0" smtClean="0">
                <a:solidFill>
                  <a:schemeClr val="tx1"/>
                </a:solidFill>
                <a:latin typeface="+mn-ea"/>
                <a:ea typeface="+mn-ea"/>
              </a:rPr>
              <a:t>●门急诊病历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●手术操作记录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●护理记录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●病案首页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●入院记录</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●病程记录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●出院记录</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●知情告知信息</a:t>
            </a:r>
            <a:endParaRPr lang="en-US" altLang="zh-CN" sz="1600" dirty="0" smtClean="0">
              <a:solidFill>
                <a:schemeClr val="tx1"/>
              </a:solidFill>
              <a:latin typeface="+mn-ea"/>
              <a:ea typeface="+mn-ea"/>
            </a:endParaRPr>
          </a:p>
        </p:txBody>
      </p:sp>
      <p:sp>
        <p:nvSpPr>
          <p:cNvPr id="12" name="Text Box 138"/>
          <p:cNvSpPr txBox="1">
            <a:spLocks noChangeArrowheads="1"/>
          </p:cNvSpPr>
          <p:nvPr/>
        </p:nvSpPr>
        <p:spPr bwMode="auto">
          <a:xfrm>
            <a:off x="143744" y="3717032"/>
            <a:ext cx="2124000" cy="2092881"/>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医嘱</a:t>
            </a:r>
            <a:endParaRPr lang="zh-CN" altLang="en-US" sz="1800" b="1" u="sng" dirty="0">
              <a:solidFill>
                <a:srgbClr val="FF0000"/>
              </a:solidFill>
              <a:latin typeface="Arial" charset="0"/>
              <a:ea typeface="宋体" charset="-122"/>
            </a:endParaRPr>
          </a:p>
          <a:p>
            <a:r>
              <a:rPr lang="zh-CN" altLang="en-US" sz="1600" dirty="0" smtClean="0">
                <a:solidFill>
                  <a:schemeClr val="tx1"/>
                </a:solidFill>
                <a:latin typeface="+mn-ea"/>
                <a:ea typeface="+mn-ea"/>
              </a:rPr>
              <a:t>●药物医嘱列表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●药物医嘱详细信息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●处方信息</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●发药记录 </a:t>
            </a:r>
            <a:endParaRPr lang="en-US" altLang="zh-CN" sz="1600" dirty="0" smtClean="0">
              <a:solidFill>
                <a:schemeClr val="tx1"/>
              </a:solidFill>
              <a:latin typeface="+mn-ea"/>
              <a:ea typeface="+mn-ea"/>
            </a:endParaRPr>
          </a:p>
          <a:p>
            <a:r>
              <a:rPr lang="zh-CN" altLang="en-US" sz="1600" dirty="0" smtClean="0">
                <a:solidFill>
                  <a:schemeClr val="tx1"/>
                </a:solidFill>
                <a:latin typeface="+mn-ea"/>
                <a:ea typeface="+mn-ea"/>
              </a:rPr>
              <a:t>●非药物医嘱详细信息 </a:t>
            </a:r>
            <a:endParaRPr lang="en-US" altLang="zh-CN" sz="1600" dirty="0" smtClean="0">
              <a:solidFill>
                <a:schemeClr val="tx1"/>
              </a:solidFill>
              <a:latin typeface="+mn-ea"/>
              <a:ea typeface="+mn-ea"/>
            </a:endParaRPr>
          </a:p>
          <a:p>
            <a:endParaRPr lang="zh-CN" altLang="en-US" sz="1600" dirty="0">
              <a:solidFill>
                <a:schemeClr val="tx1"/>
              </a:solidFill>
              <a:latin typeface="+mn-ea"/>
              <a:ea typeface="+mn-ea"/>
            </a:endParaRPr>
          </a:p>
        </p:txBody>
      </p:sp>
      <p:sp>
        <p:nvSpPr>
          <p:cNvPr id="13" name="Text Box 138"/>
          <p:cNvSpPr txBox="1">
            <a:spLocks noChangeArrowheads="1"/>
          </p:cNvSpPr>
          <p:nvPr/>
        </p:nvSpPr>
        <p:spPr bwMode="auto">
          <a:xfrm>
            <a:off x="2375992" y="3717032"/>
            <a:ext cx="2124000" cy="1600438"/>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检查</a:t>
            </a:r>
            <a:endParaRPr lang="en-US" altLang="zh-CN" sz="1800" b="1" u="sng" dirty="0" smtClean="0">
              <a:solidFill>
                <a:srgbClr val="FF0000"/>
              </a:solidFill>
              <a:latin typeface="Arial" charset="0"/>
              <a:ea typeface="宋体" charset="-122"/>
            </a:endParaRPr>
          </a:p>
          <a:p>
            <a:pPr eaLnBrk="0" hangingPunct="0"/>
            <a:r>
              <a:rPr lang="zh-CN" altLang="en-US" sz="1600" dirty="0" smtClean="0">
                <a:solidFill>
                  <a:schemeClr val="tx1"/>
                </a:solidFill>
                <a:latin typeface="+mn-ea"/>
                <a:ea typeface="+mn-ea"/>
              </a:rPr>
              <a:t>●检查信息列表</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●检查医嘱详细信息</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●检查报告详细信息</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●关联检查信息</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●检查医嘱闭环信息 </a:t>
            </a:r>
          </a:p>
        </p:txBody>
      </p:sp>
      <p:sp>
        <p:nvSpPr>
          <p:cNvPr id="14" name="Text Box 138"/>
          <p:cNvSpPr txBox="1">
            <a:spLocks noChangeArrowheads="1"/>
          </p:cNvSpPr>
          <p:nvPr/>
        </p:nvSpPr>
        <p:spPr bwMode="auto">
          <a:xfrm>
            <a:off x="4644480" y="3717032"/>
            <a:ext cx="2124000" cy="2339102"/>
          </a:xfrm>
          <a:prstGeom prst="rect">
            <a:avLst/>
          </a:prstGeom>
          <a:solidFill>
            <a:schemeClr val="bg1">
              <a:alpha val="61176"/>
            </a:schemeClr>
          </a:solidFill>
          <a:ln w="9525" algn="ctr">
            <a:solidFill>
              <a:srgbClr val="FF9933"/>
            </a:solidFill>
            <a:miter lim="800000"/>
            <a:headEnd/>
            <a:tailEnd/>
          </a:ln>
        </p:spPr>
        <p:txBody>
          <a:bodyPr wrap="square">
            <a:spAutoFit/>
          </a:bodyPr>
          <a:lstStyle/>
          <a:p>
            <a:pPr eaLnBrk="0" hangingPunct="0"/>
            <a:r>
              <a:rPr lang="zh-CN" altLang="en-US" sz="1800" b="1" u="sng" dirty="0" smtClean="0">
                <a:solidFill>
                  <a:srgbClr val="FF0000"/>
                </a:solidFill>
                <a:latin typeface="Arial" charset="0"/>
                <a:ea typeface="宋体" charset="-122"/>
              </a:rPr>
              <a:t>检验</a:t>
            </a:r>
            <a:endParaRPr lang="en-US" altLang="zh-CN" sz="1800" b="1" u="sng" dirty="0" smtClean="0">
              <a:solidFill>
                <a:srgbClr val="FF0000"/>
              </a:solidFill>
              <a:latin typeface="Arial" charset="0"/>
              <a:ea typeface="宋体" charset="-122"/>
            </a:endParaRPr>
          </a:p>
          <a:p>
            <a:pPr eaLnBrk="0" hangingPunct="0"/>
            <a:r>
              <a:rPr lang="zh-CN" altLang="en-US" sz="1600" dirty="0" smtClean="0">
                <a:solidFill>
                  <a:schemeClr val="tx1"/>
                </a:solidFill>
                <a:latin typeface="+mn-ea"/>
                <a:ea typeface="+mn-ea"/>
              </a:rPr>
              <a:t>●检验信息列表 </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●检验医嘱详细信息</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●检验医嘱闭环信息</a:t>
            </a:r>
            <a:endParaRPr lang="en-US" altLang="zh-CN" sz="1600" dirty="0" smtClean="0">
              <a:solidFill>
                <a:schemeClr val="tx1"/>
              </a:solidFill>
              <a:latin typeface="+mn-ea"/>
              <a:ea typeface="+mn-ea"/>
            </a:endParaRPr>
          </a:p>
          <a:p>
            <a:pPr eaLnBrk="0" hangingPunct="0"/>
            <a:r>
              <a:rPr lang="zh-CN" altLang="en-US" sz="1600" dirty="0" smtClean="0">
                <a:solidFill>
                  <a:schemeClr val="tx1"/>
                </a:solidFill>
                <a:latin typeface="+mn-ea"/>
                <a:ea typeface="+mn-ea"/>
              </a:rPr>
              <a:t>●检查报告详细信息 </a:t>
            </a:r>
            <a:endParaRPr lang="en-US" altLang="zh-CN" sz="1600" dirty="0" smtClean="0">
              <a:solidFill>
                <a:schemeClr val="tx1"/>
              </a:solidFill>
              <a:latin typeface="+mn-ea"/>
              <a:ea typeface="+mn-ea"/>
            </a:endParaRPr>
          </a:p>
          <a:p>
            <a:pPr eaLnBrk="0" hangingPunct="0"/>
            <a:endParaRPr lang="zh-CN" altLang="en-US" sz="1600" dirty="0" smtClean="0">
              <a:solidFill>
                <a:schemeClr val="tx1"/>
              </a:solidFill>
              <a:latin typeface="+mn-ea"/>
              <a:ea typeface="+mn-ea"/>
            </a:endParaRPr>
          </a:p>
        </p:txBody>
      </p:sp>
      <p:sp>
        <p:nvSpPr>
          <p:cNvPr id="2" name="标题 1"/>
          <p:cNvSpPr>
            <a:spLocks noGrp="1"/>
          </p:cNvSpPr>
          <p:nvPr>
            <p:ph type="title"/>
          </p:nvPr>
        </p:nvSpPr>
        <p:spPr/>
        <p:txBody>
          <a:bodyPr/>
          <a:lstStyle/>
          <a:p>
            <a:r>
              <a:rPr lang="en-US" altLang="zh-CN" dirty="0" smtClean="0"/>
              <a:t>CDR</a:t>
            </a:r>
            <a:r>
              <a:rPr lang="zh-CN" altLang="en-US" dirty="0" smtClean="0"/>
              <a:t>接入范围</a:t>
            </a:r>
            <a:endParaRPr lang="zh-CN" altLang="en-US" dirty="0"/>
          </a:p>
        </p:txBody>
      </p:sp>
    </p:spTree>
    <p:extLst>
      <p:ext uri="{BB962C8B-B14F-4D97-AF65-F5344CB8AC3E}">
        <p14:creationId xmlns:p14="http://schemas.microsoft.com/office/powerpoint/2010/main" val="303508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4"/>
          <p:cNvSpPr>
            <a:spLocks noChangeArrowheads="1"/>
          </p:cNvSpPr>
          <p:nvPr/>
        </p:nvSpPr>
        <p:spPr bwMode="auto">
          <a:xfrm>
            <a:off x="1116013" y="1341438"/>
            <a:ext cx="3168650" cy="1943100"/>
          </a:xfrm>
          <a:prstGeom prst="rect">
            <a:avLst/>
          </a:prstGeom>
          <a:solidFill>
            <a:schemeClr val="accent1"/>
          </a:solidFill>
          <a:ln w="9525" algn="ctr">
            <a:solidFill>
              <a:schemeClr val="tx1"/>
            </a:solidFill>
            <a:round/>
            <a:headEnd/>
            <a:tailEnd/>
          </a:ln>
        </p:spPr>
        <p:txBody>
          <a:bodyPr lIns="79200" tIns="39600" rIns="79200" bIns="39600"/>
          <a:lstStyle>
            <a:lvl1pPr defTabSz="801688">
              <a:defRPr kumimoji="1" sz="3600">
                <a:solidFill>
                  <a:schemeClr val="tx1"/>
                </a:solidFill>
                <a:latin typeface="Times New Roman" panose="02020603050405020304" pitchFamily="18" charset="0"/>
                <a:ea typeface="宋体" panose="02010600030101010101" pitchFamily="2" charset="-122"/>
              </a:defRPr>
            </a:lvl1pPr>
            <a:lvl2pPr marL="742950" indent="-285750" defTabSz="801688">
              <a:defRPr kumimoji="1" sz="3600">
                <a:solidFill>
                  <a:schemeClr val="tx1"/>
                </a:solidFill>
                <a:latin typeface="Times New Roman" panose="02020603050405020304" pitchFamily="18" charset="0"/>
                <a:ea typeface="宋体" panose="02010600030101010101" pitchFamily="2" charset="-122"/>
              </a:defRPr>
            </a:lvl2pPr>
            <a:lvl3pPr marL="1143000" indent="-228600" defTabSz="801688">
              <a:defRPr kumimoji="1" sz="3600">
                <a:solidFill>
                  <a:schemeClr val="tx1"/>
                </a:solidFill>
                <a:latin typeface="Times New Roman" panose="02020603050405020304" pitchFamily="18" charset="0"/>
                <a:ea typeface="宋体" panose="02010600030101010101" pitchFamily="2" charset="-122"/>
              </a:defRPr>
            </a:lvl3pPr>
            <a:lvl4pPr marL="1600200" indent="-228600" defTabSz="801688">
              <a:defRPr kumimoji="1" sz="3600">
                <a:solidFill>
                  <a:schemeClr val="tx1"/>
                </a:solidFill>
                <a:latin typeface="Times New Roman" panose="02020603050405020304" pitchFamily="18" charset="0"/>
                <a:ea typeface="宋体" panose="02010600030101010101" pitchFamily="2" charset="-122"/>
              </a:defRPr>
            </a:lvl4pPr>
            <a:lvl5pPr marL="2057400" indent="-228600" defTabSz="801688">
              <a:defRPr kumimoji="1" sz="3600">
                <a:solidFill>
                  <a:schemeClr val="tx1"/>
                </a:solidFill>
                <a:latin typeface="Times New Roman" panose="02020603050405020304" pitchFamily="18" charset="0"/>
                <a:ea typeface="宋体" panose="02010600030101010101" pitchFamily="2" charset="-122"/>
              </a:defRPr>
            </a:lvl5pPr>
            <a:lvl6pPr marL="25146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000">
                <a:solidFill>
                  <a:schemeClr val="bg1"/>
                </a:solidFill>
                <a:latin typeface="微软雅黑" panose="020B0503020204020204" pitchFamily="34" charset="-122"/>
                <a:ea typeface="微软雅黑" panose="020B0503020204020204" pitchFamily="34" charset="-122"/>
              </a:rPr>
              <a:t>33</a:t>
            </a:r>
            <a:r>
              <a:rPr lang="zh-CN" altLang="en-US" sz="2400">
                <a:solidFill>
                  <a:schemeClr val="bg1"/>
                </a:solidFill>
                <a:latin typeface="微软雅黑" panose="020B0503020204020204" pitchFamily="34" charset="-122"/>
                <a:ea typeface="微软雅黑" panose="020B0503020204020204" pitchFamily="34" charset="-122"/>
              </a:rPr>
              <a:t>个系统</a:t>
            </a:r>
            <a:endParaRPr lang="en-US" altLang="zh-CN" sz="2400">
              <a:solidFill>
                <a:schemeClr val="bg1"/>
              </a:solidFill>
              <a:latin typeface="微软雅黑" panose="020B0503020204020204" pitchFamily="34" charset="-122"/>
              <a:ea typeface="微软雅黑" panose="020B0503020204020204" pitchFamily="34" charset="-122"/>
            </a:endParaRPr>
          </a:p>
          <a:p>
            <a:pPr eaLnBrk="1" hangingPunct="1"/>
            <a:r>
              <a:rPr lang="en-US" altLang="zh-CN" sz="4000">
                <a:solidFill>
                  <a:schemeClr val="bg1"/>
                </a:solidFill>
                <a:latin typeface="微软雅黑" panose="020B0503020204020204" pitchFamily="34" charset="-122"/>
                <a:ea typeface="微软雅黑" panose="020B0503020204020204" pitchFamily="34" charset="-122"/>
              </a:rPr>
              <a:t>18</a:t>
            </a:r>
            <a:r>
              <a:rPr lang="zh-CN" altLang="en-US" sz="2400">
                <a:solidFill>
                  <a:schemeClr val="bg1"/>
                </a:solidFill>
                <a:latin typeface="微软雅黑" panose="020B0503020204020204" pitchFamily="34" charset="-122"/>
                <a:ea typeface="微软雅黑" panose="020B0503020204020204" pitchFamily="34" charset="-122"/>
              </a:rPr>
              <a:t>个应用软件商</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50180" name="矩形 5"/>
          <p:cNvSpPr>
            <a:spLocks noChangeArrowheads="1"/>
          </p:cNvSpPr>
          <p:nvPr/>
        </p:nvSpPr>
        <p:spPr bwMode="auto">
          <a:xfrm>
            <a:off x="4859338" y="1341438"/>
            <a:ext cx="3168650" cy="1943100"/>
          </a:xfrm>
          <a:prstGeom prst="rect">
            <a:avLst/>
          </a:prstGeom>
          <a:solidFill>
            <a:srgbClr val="92D050"/>
          </a:solidFill>
          <a:ln w="9525" algn="ctr">
            <a:solidFill>
              <a:schemeClr val="tx1"/>
            </a:solidFill>
            <a:round/>
            <a:headEnd/>
            <a:tailEnd/>
          </a:ln>
        </p:spPr>
        <p:txBody>
          <a:bodyPr lIns="79200" tIns="39600" rIns="79200" bIns="39600"/>
          <a:lstStyle>
            <a:lvl1pPr defTabSz="801688">
              <a:defRPr kumimoji="1" sz="3600">
                <a:solidFill>
                  <a:schemeClr val="tx1"/>
                </a:solidFill>
                <a:latin typeface="Times New Roman" panose="02020603050405020304" pitchFamily="18" charset="0"/>
                <a:ea typeface="宋体" panose="02010600030101010101" pitchFamily="2" charset="-122"/>
              </a:defRPr>
            </a:lvl1pPr>
            <a:lvl2pPr marL="742950" indent="-285750" defTabSz="801688">
              <a:defRPr kumimoji="1" sz="3600">
                <a:solidFill>
                  <a:schemeClr val="tx1"/>
                </a:solidFill>
                <a:latin typeface="Times New Roman" panose="02020603050405020304" pitchFamily="18" charset="0"/>
                <a:ea typeface="宋体" panose="02010600030101010101" pitchFamily="2" charset="-122"/>
              </a:defRPr>
            </a:lvl2pPr>
            <a:lvl3pPr marL="1143000" indent="-228600" defTabSz="801688">
              <a:defRPr kumimoji="1" sz="3600">
                <a:solidFill>
                  <a:schemeClr val="tx1"/>
                </a:solidFill>
                <a:latin typeface="Times New Roman" panose="02020603050405020304" pitchFamily="18" charset="0"/>
                <a:ea typeface="宋体" panose="02010600030101010101" pitchFamily="2" charset="-122"/>
              </a:defRPr>
            </a:lvl3pPr>
            <a:lvl4pPr marL="1600200" indent="-228600" defTabSz="801688">
              <a:defRPr kumimoji="1" sz="3600">
                <a:solidFill>
                  <a:schemeClr val="tx1"/>
                </a:solidFill>
                <a:latin typeface="Times New Roman" panose="02020603050405020304" pitchFamily="18" charset="0"/>
                <a:ea typeface="宋体" panose="02010600030101010101" pitchFamily="2" charset="-122"/>
              </a:defRPr>
            </a:lvl4pPr>
            <a:lvl5pPr marL="2057400" indent="-228600" defTabSz="801688">
              <a:defRPr kumimoji="1" sz="3600">
                <a:solidFill>
                  <a:schemeClr val="tx1"/>
                </a:solidFill>
                <a:latin typeface="Times New Roman" panose="02020603050405020304" pitchFamily="18" charset="0"/>
                <a:ea typeface="宋体" panose="02010600030101010101" pitchFamily="2" charset="-122"/>
              </a:defRPr>
            </a:lvl5pPr>
            <a:lvl6pPr marL="25146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r>
              <a:rPr lang="en-US" altLang="zh-CN" sz="4000">
                <a:solidFill>
                  <a:schemeClr val="bg1"/>
                </a:solidFill>
                <a:latin typeface="微软雅黑" panose="020B0503020204020204" pitchFamily="34" charset="-122"/>
                <a:ea typeface="微软雅黑" panose="020B0503020204020204" pitchFamily="34" charset="-122"/>
              </a:rPr>
              <a:t>380</a:t>
            </a:r>
            <a:r>
              <a:rPr lang="zh-CN" altLang="en-US" sz="4000">
                <a:solidFill>
                  <a:schemeClr val="bg1"/>
                </a:solidFill>
                <a:latin typeface="微软雅黑" panose="020B0503020204020204" pitchFamily="34" charset="-122"/>
                <a:ea typeface="微软雅黑" panose="020B0503020204020204" pitchFamily="34" charset="-122"/>
              </a:rPr>
              <a:t>万</a:t>
            </a:r>
            <a:r>
              <a:rPr lang="zh-CN" altLang="en-US" sz="2400">
                <a:solidFill>
                  <a:schemeClr val="bg1"/>
                </a:solidFill>
                <a:latin typeface="微软雅黑" panose="020B0503020204020204" pitchFamily="34" charset="-122"/>
                <a:ea typeface="微软雅黑" panose="020B0503020204020204" pitchFamily="34" charset="-122"/>
              </a:rPr>
              <a:t>患者记录</a:t>
            </a:r>
            <a:endParaRPr lang="en-US" altLang="zh-CN" sz="2400">
              <a:solidFill>
                <a:schemeClr val="bg1"/>
              </a:solidFill>
              <a:latin typeface="微软雅黑" panose="020B0503020204020204" pitchFamily="34" charset="-122"/>
              <a:ea typeface="微软雅黑" panose="020B0503020204020204" pitchFamily="34" charset="-122"/>
            </a:endParaRPr>
          </a:p>
          <a:p>
            <a:r>
              <a:rPr lang="en-US" altLang="zh-CN" sz="4000">
                <a:solidFill>
                  <a:schemeClr val="bg1"/>
                </a:solidFill>
                <a:latin typeface="微软雅黑" panose="020B0503020204020204" pitchFamily="34" charset="-122"/>
                <a:ea typeface="微软雅黑" panose="020B0503020204020204" pitchFamily="34" charset="-122"/>
              </a:rPr>
              <a:t>2.4</a:t>
            </a:r>
            <a:r>
              <a:rPr lang="zh-CN" altLang="en-US" sz="4000">
                <a:solidFill>
                  <a:schemeClr val="bg1"/>
                </a:solidFill>
                <a:latin typeface="微软雅黑" panose="020B0503020204020204" pitchFamily="34" charset="-122"/>
                <a:ea typeface="微软雅黑" panose="020B0503020204020204" pitchFamily="34" charset="-122"/>
              </a:rPr>
              <a:t>亿</a:t>
            </a:r>
            <a:r>
              <a:rPr lang="zh-CN" altLang="en-US" sz="2400">
                <a:solidFill>
                  <a:schemeClr val="bg1"/>
                </a:solidFill>
                <a:latin typeface="微软雅黑" panose="020B0503020204020204" pitchFamily="34" charset="-122"/>
                <a:ea typeface="微软雅黑" panose="020B0503020204020204" pitchFamily="34" charset="-122"/>
              </a:rPr>
              <a:t>条临床记录</a:t>
            </a:r>
            <a:endParaRPr lang="en-US" altLang="zh-CN" sz="2400">
              <a:solidFill>
                <a:schemeClr val="bg1"/>
              </a:solidFill>
              <a:latin typeface="微软雅黑" panose="020B0503020204020204" pitchFamily="34" charset="-122"/>
              <a:ea typeface="微软雅黑" panose="020B0503020204020204" pitchFamily="34" charset="-122"/>
            </a:endParaRPr>
          </a:p>
          <a:p>
            <a:endParaRPr lang="zh-CN" altLang="en-US" sz="2400">
              <a:solidFill>
                <a:schemeClr val="bg1"/>
              </a:solidFill>
              <a:latin typeface="微软雅黑" panose="020B0503020204020204" pitchFamily="34" charset="-122"/>
              <a:ea typeface="微软雅黑" panose="020B0503020204020204" pitchFamily="34" charset="-122"/>
            </a:endParaRPr>
          </a:p>
          <a:p>
            <a:pPr eaLnBrk="1" hangingPunct="1"/>
            <a:endParaRPr kumimoji="0" lang="zh-CN" altLang="en-US" sz="1400">
              <a:solidFill>
                <a:schemeClr val="bg1"/>
              </a:solidFill>
              <a:latin typeface="FrutigerNext LT Regular"/>
              <a:ea typeface="MS PGothic" panose="020B0600070205080204" pitchFamily="34" charset="-128"/>
            </a:endParaRPr>
          </a:p>
        </p:txBody>
      </p:sp>
      <p:sp>
        <p:nvSpPr>
          <p:cNvPr id="8" name="矩形 7"/>
          <p:cNvSpPr/>
          <p:nvPr/>
        </p:nvSpPr>
        <p:spPr bwMode="auto">
          <a:xfrm>
            <a:off x="1116013" y="3644900"/>
            <a:ext cx="3168650" cy="1944688"/>
          </a:xfrm>
          <a:prstGeom prst="rect">
            <a:avLst/>
          </a:prstGeom>
          <a:solidFill>
            <a:schemeClr val="accent6"/>
          </a:solidFill>
          <a:ln w="9525" cap="flat" cmpd="sng" algn="ctr">
            <a:solidFill>
              <a:schemeClr val="tx1"/>
            </a:solidFill>
            <a:prstDash val="solid"/>
            <a:round/>
            <a:headEnd type="none" w="med" len="med"/>
            <a:tailEnd type="none" w="med" len="med"/>
          </a:ln>
          <a:effectLst/>
        </p:spPr>
        <p:txBody>
          <a:bodyPr lIns="79200" tIns="39600" rIns="79200" bIns="39600"/>
          <a:lstStyle/>
          <a:p>
            <a:pPr defTabSz="801688">
              <a:defRPr/>
            </a:pPr>
            <a:r>
              <a:rPr lang="en-US" altLang="zh-CN" sz="4000" dirty="0">
                <a:solidFill>
                  <a:schemeClr val="bg1"/>
                </a:solidFill>
                <a:latin typeface="微软雅黑" pitchFamily="34" charset="-122"/>
                <a:ea typeface="微软雅黑" pitchFamily="34" charset="-122"/>
              </a:rPr>
              <a:t>25</a:t>
            </a:r>
            <a:r>
              <a:rPr lang="zh-CN" altLang="en-US" sz="4000" dirty="0">
                <a:solidFill>
                  <a:schemeClr val="bg1"/>
                </a:solidFill>
                <a:latin typeface="微软雅黑" pitchFamily="34" charset="-122"/>
                <a:ea typeface="微软雅黑" pitchFamily="34" charset="-122"/>
              </a:rPr>
              <a:t>万</a:t>
            </a:r>
            <a:r>
              <a:rPr lang="zh-CN" altLang="en-US" sz="2400" dirty="0">
                <a:solidFill>
                  <a:schemeClr val="bg1"/>
                </a:solidFill>
                <a:latin typeface="微软雅黑" pitchFamily="34" charset="-122"/>
                <a:ea typeface="微软雅黑" pitchFamily="34" charset="-122"/>
              </a:rPr>
              <a:t>平台数据交互量</a:t>
            </a:r>
            <a:r>
              <a:rPr lang="en-US" altLang="zh-CN" sz="2400" dirty="0">
                <a:solidFill>
                  <a:schemeClr val="bg1"/>
                </a:solidFill>
                <a:latin typeface="微软雅黑" pitchFamily="34" charset="-122"/>
                <a:ea typeface="微软雅黑" pitchFamily="34" charset="-122"/>
              </a:rPr>
              <a:t>/</a:t>
            </a:r>
            <a:r>
              <a:rPr lang="zh-CN" altLang="en-US" sz="2400" dirty="0">
                <a:solidFill>
                  <a:schemeClr val="bg1"/>
                </a:solidFill>
                <a:latin typeface="微软雅黑" pitchFamily="34" charset="-122"/>
                <a:ea typeface="微软雅黑" pitchFamily="34" charset="-122"/>
              </a:rPr>
              <a:t>日均</a:t>
            </a:r>
            <a:endParaRPr lang="en-US" altLang="zh-CN" sz="2400" dirty="0">
              <a:solidFill>
                <a:schemeClr val="bg1"/>
              </a:solidFill>
              <a:latin typeface="微软雅黑" pitchFamily="34" charset="-122"/>
              <a:ea typeface="微软雅黑" pitchFamily="34" charset="-122"/>
            </a:endParaRPr>
          </a:p>
        </p:txBody>
      </p:sp>
      <p:sp>
        <p:nvSpPr>
          <p:cNvPr id="50182" name="矩形 8"/>
          <p:cNvSpPr>
            <a:spLocks noChangeArrowheads="1"/>
          </p:cNvSpPr>
          <p:nvPr/>
        </p:nvSpPr>
        <p:spPr bwMode="auto">
          <a:xfrm>
            <a:off x="4859338" y="3644900"/>
            <a:ext cx="3168650" cy="1944688"/>
          </a:xfrm>
          <a:prstGeom prst="rect">
            <a:avLst/>
          </a:prstGeom>
          <a:solidFill>
            <a:srgbClr val="00B0F0"/>
          </a:solidFill>
          <a:ln w="9525" algn="ctr">
            <a:solidFill>
              <a:schemeClr val="tx1"/>
            </a:solidFill>
            <a:round/>
            <a:headEnd/>
            <a:tailEnd/>
          </a:ln>
        </p:spPr>
        <p:txBody>
          <a:bodyPr lIns="79200" tIns="39600" rIns="79200" bIns="39600"/>
          <a:lstStyle>
            <a:lvl1pPr defTabSz="801688">
              <a:defRPr kumimoji="1" sz="3600">
                <a:solidFill>
                  <a:schemeClr val="tx1"/>
                </a:solidFill>
                <a:latin typeface="Times New Roman" panose="02020603050405020304" pitchFamily="18" charset="0"/>
                <a:ea typeface="宋体" panose="02010600030101010101" pitchFamily="2" charset="-122"/>
              </a:defRPr>
            </a:lvl1pPr>
            <a:lvl2pPr marL="742950" indent="-285750" defTabSz="801688">
              <a:defRPr kumimoji="1" sz="3600">
                <a:solidFill>
                  <a:schemeClr val="tx1"/>
                </a:solidFill>
                <a:latin typeface="Times New Roman" panose="02020603050405020304" pitchFamily="18" charset="0"/>
                <a:ea typeface="宋体" panose="02010600030101010101" pitchFamily="2" charset="-122"/>
              </a:defRPr>
            </a:lvl2pPr>
            <a:lvl3pPr marL="1143000" indent="-228600" defTabSz="801688">
              <a:defRPr kumimoji="1" sz="3600">
                <a:solidFill>
                  <a:schemeClr val="tx1"/>
                </a:solidFill>
                <a:latin typeface="Times New Roman" panose="02020603050405020304" pitchFamily="18" charset="0"/>
                <a:ea typeface="宋体" panose="02010600030101010101" pitchFamily="2" charset="-122"/>
              </a:defRPr>
            </a:lvl3pPr>
            <a:lvl4pPr marL="1600200" indent="-228600" defTabSz="801688">
              <a:defRPr kumimoji="1" sz="3600">
                <a:solidFill>
                  <a:schemeClr val="tx1"/>
                </a:solidFill>
                <a:latin typeface="Times New Roman" panose="02020603050405020304" pitchFamily="18" charset="0"/>
                <a:ea typeface="宋体" panose="02010600030101010101" pitchFamily="2" charset="-122"/>
              </a:defRPr>
            </a:lvl4pPr>
            <a:lvl5pPr marL="2057400" indent="-228600" defTabSz="801688">
              <a:defRPr kumimoji="1" sz="3600">
                <a:solidFill>
                  <a:schemeClr val="tx1"/>
                </a:solidFill>
                <a:latin typeface="Times New Roman" panose="02020603050405020304" pitchFamily="18" charset="0"/>
                <a:ea typeface="宋体" panose="02010600030101010101" pitchFamily="2" charset="-122"/>
              </a:defRPr>
            </a:lvl5pPr>
            <a:lvl6pPr marL="25146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defTabSz="801688"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r>
              <a:rPr lang="en-US" altLang="zh-CN" sz="4000">
                <a:solidFill>
                  <a:schemeClr val="bg1"/>
                </a:solidFill>
                <a:latin typeface="微软雅黑" panose="020B0503020204020204" pitchFamily="34" charset="-122"/>
                <a:ea typeface="微软雅黑" panose="020B0503020204020204" pitchFamily="34" charset="-122"/>
              </a:rPr>
              <a:t>1000</a:t>
            </a:r>
            <a:r>
              <a:rPr lang="zh-CN" altLang="en-US" sz="4000">
                <a:solidFill>
                  <a:schemeClr val="bg1"/>
                </a:solidFill>
                <a:latin typeface="微软雅黑" panose="020B0503020204020204" pitchFamily="34" charset="-122"/>
                <a:ea typeface="微软雅黑" panose="020B0503020204020204" pitchFamily="34" charset="-122"/>
              </a:rPr>
              <a:t>万</a:t>
            </a:r>
            <a:r>
              <a:rPr lang="zh-CN" altLang="en-US" sz="2400">
                <a:solidFill>
                  <a:schemeClr val="bg1"/>
                </a:solidFill>
                <a:latin typeface="微软雅黑" panose="020B0503020204020204" pitchFamily="34" charset="-122"/>
                <a:ea typeface="微软雅黑" panose="020B0503020204020204" pitchFamily="34" charset="-122"/>
              </a:rPr>
              <a:t>临床记录增长</a:t>
            </a:r>
            <a:r>
              <a:rPr lang="en-US" altLang="zh-CN" sz="2400">
                <a:solidFill>
                  <a:schemeClr val="bg1"/>
                </a:solidFill>
                <a:latin typeface="微软雅黑" panose="020B0503020204020204" pitchFamily="34" charset="-122"/>
                <a:ea typeface="微软雅黑" panose="020B0503020204020204" pitchFamily="34" charset="-122"/>
              </a:rPr>
              <a:t>/</a:t>
            </a:r>
            <a:r>
              <a:rPr lang="zh-CN" altLang="en-US" sz="2400">
                <a:solidFill>
                  <a:schemeClr val="bg1"/>
                </a:solidFill>
                <a:latin typeface="微软雅黑" panose="020B0503020204020204" pitchFamily="34" charset="-122"/>
                <a:ea typeface="微软雅黑" panose="020B0503020204020204" pitchFamily="34" charset="-122"/>
              </a:rPr>
              <a:t>月均</a:t>
            </a:r>
            <a:endParaRPr lang="en-US" altLang="zh-CN" sz="2400">
              <a:solidFill>
                <a:schemeClr val="bg1"/>
              </a:solidFill>
              <a:latin typeface="微软雅黑" panose="020B0503020204020204" pitchFamily="34" charset="-122"/>
              <a:ea typeface="微软雅黑" panose="020B0503020204020204" pitchFamily="34" charset="-122"/>
            </a:endParaRPr>
          </a:p>
          <a:p>
            <a:pPr eaLnBrk="1" hangingPunct="1"/>
            <a:endParaRPr kumimoji="0" lang="zh-CN" altLang="en-US" sz="1400">
              <a:solidFill>
                <a:schemeClr val="bg1"/>
              </a:solidFill>
              <a:latin typeface="FrutigerNext LT Regular"/>
              <a:ea typeface="MS PGothic" panose="020B0600070205080204" pitchFamily="34" charset="-128"/>
            </a:endParaRPr>
          </a:p>
        </p:txBody>
      </p:sp>
      <p:sp>
        <p:nvSpPr>
          <p:cNvPr id="2" name="标题 1"/>
          <p:cNvSpPr>
            <a:spLocks noGrp="1"/>
          </p:cNvSpPr>
          <p:nvPr>
            <p:ph type="title"/>
          </p:nvPr>
        </p:nvSpPr>
        <p:spPr/>
        <p:txBody>
          <a:bodyPr/>
          <a:lstStyle/>
          <a:p>
            <a:r>
              <a:rPr lang="zh-CN" altLang="en-US" dirty="0" smtClean="0"/>
              <a:t>某三甲医院数据量统计</a:t>
            </a:r>
            <a:endParaRPr lang="zh-CN" altLang="en-US" dirty="0"/>
          </a:p>
        </p:txBody>
      </p:sp>
    </p:spTree>
    <p:extLst>
      <p:ext uri="{BB962C8B-B14F-4D97-AF65-F5344CB8AC3E}">
        <p14:creationId xmlns:p14="http://schemas.microsoft.com/office/powerpoint/2010/main" val="3424192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17445"/>
          <a:stretch/>
        </p:blipFill>
        <p:spPr>
          <a:xfrm>
            <a:off x="251520" y="1340768"/>
            <a:ext cx="8632497" cy="5040560"/>
          </a:xfrm>
          <a:prstGeom prst="rect">
            <a:avLst/>
          </a:prstGeom>
        </p:spPr>
      </p:pic>
      <p:sp>
        <p:nvSpPr>
          <p:cNvPr id="4" name="标题 3"/>
          <p:cNvSpPr>
            <a:spLocks noGrp="1"/>
          </p:cNvSpPr>
          <p:nvPr>
            <p:ph type="title"/>
          </p:nvPr>
        </p:nvSpPr>
        <p:spPr/>
        <p:txBody>
          <a:bodyPr/>
          <a:lstStyle/>
          <a:p>
            <a:r>
              <a:rPr lang="zh-CN" altLang="en-US" dirty="0" smtClean="0"/>
              <a:t>在</a:t>
            </a:r>
            <a:r>
              <a:rPr lang="en-US" altLang="zh-CN" dirty="0" smtClean="0"/>
              <a:t>CDR</a:t>
            </a:r>
            <a:r>
              <a:rPr lang="zh-CN" altLang="en-US" dirty="0" smtClean="0"/>
              <a:t>中实现闭环管理</a:t>
            </a:r>
            <a:endParaRPr lang="zh-CN" altLang="en-US" dirty="0"/>
          </a:p>
        </p:txBody>
      </p:sp>
    </p:spTree>
    <p:extLst>
      <p:ext uri="{BB962C8B-B14F-4D97-AF65-F5344CB8AC3E}">
        <p14:creationId xmlns:p14="http://schemas.microsoft.com/office/powerpoint/2010/main" val="4189110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a:t>
            </a:r>
            <a:r>
              <a:rPr lang="en-US" altLang="zh-CN" dirty="0" smtClean="0"/>
              <a:t>CDR</a:t>
            </a:r>
            <a:r>
              <a:rPr lang="zh-CN" altLang="en-US" dirty="0" smtClean="0"/>
              <a:t>中实现闭环管理（医嘱闭环）</a:t>
            </a:r>
            <a:endParaRPr lang="zh-CN" altLang="en-US" dirty="0"/>
          </a:p>
        </p:txBody>
      </p:sp>
      <p:pic>
        <p:nvPicPr>
          <p:cNvPr id="5" name="图片 4"/>
          <p:cNvPicPr>
            <a:picLocks noChangeAspect="1"/>
          </p:cNvPicPr>
          <p:nvPr/>
        </p:nvPicPr>
        <p:blipFill rotWithShape="1">
          <a:blip r:embed="rId3"/>
          <a:srcRect l="3402"/>
          <a:stretch/>
        </p:blipFill>
        <p:spPr>
          <a:xfrm>
            <a:off x="395536" y="1052736"/>
            <a:ext cx="8352928" cy="5541084"/>
          </a:xfrm>
          <a:prstGeom prst="rect">
            <a:avLst/>
          </a:prstGeom>
        </p:spPr>
      </p:pic>
    </p:spTree>
    <p:extLst>
      <p:ext uri="{BB962C8B-B14F-4D97-AF65-F5344CB8AC3E}">
        <p14:creationId xmlns:p14="http://schemas.microsoft.com/office/powerpoint/2010/main" val="112792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49" y="1556792"/>
            <a:ext cx="8332715" cy="4896544"/>
          </a:xfrm>
          <a:prstGeom prst="rect">
            <a:avLst/>
          </a:prstGeom>
        </p:spPr>
      </p:pic>
      <p:sp>
        <p:nvSpPr>
          <p:cNvPr id="4" name="文本框 3"/>
          <p:cNvSpPr txBox="1"/>
          <p:nvPr/>
        </p:nvSpPr>
        <p:spPr>
          <a:xfrm>
            <a:off x="2411760" y="1556792"/>
            <a:ext cx="4608512" cy="2595582"/>
          </a:xfrm>
          <a:prstGeom prst="rect">
            <a:avLst/>
          </a:prstGeom>
          <a:solidFill>
            <a:schemeClr val="accent1">
              <a:lumMod val="7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fontAlgn="auto" latinLnBrk="1" hangingPunct="0">
              <a:spcBef>
                <a:spcPts val="0"/>
              </a:spcBef>
              <a:spcAft>
                <a:spcPts val="0"/>
              </a:spcAft>
            </a:pPr>
            <a:r>
              <a:rPr lang="en-US" altLang="zh-CN" sz="5400" b="1" dirty="0">
                <a:latin typeface="微软雅黑" panose="020B0503020204020204" pitchFamily="34" charset="-122"/>
                <a:ea typeface="微软雅黑" panose="020B0503020204020204" pitchFamily="34" charset="-122"/>
              </a:rPr>
              <a:t>5</a:t>
            </a:r>
            <a:r>
              <a:rPr lang="zh-CN" altLang="en-US" sz="5400" b="1" dirty="0">
                <a:latin typeface="微软雅黑" panose="020B0503020204020204" pitchFamily="34" charset="-122"/>
                <a:ea typeface="微软雅黑" panose="020B0503020204020204" pitchFamily="34" charset="-122"/>
              </a:rPr>
              <a:t>大</a:t>
            </a:r>
            <a:r>
              <a:rPr lang="zh-CN" altLang="en-US" sz="5400" b="1" dirty="0" smtClean="0">
                <a:latin typeface="微软雅黑" panose="020B0503020204020204" pitchFamily="34" charset="-122"/>
                <a:ea typeface="微软雅黑" panose="020B0503020204020204" pitchFamily="34" charset="-122"/>
              </a:rPr>
              <a:t>领域</a:t>
            </a:r>
            <a:endParaRPr lang="en-US" altLang="zh-CN" sz="5400" b="1" dirty="0" smtClean="0">
              <a:latin typeface="微软雅黑" panose="020B0503020204020204" pitchFamily="34" charset="-122"/>
              <a:ea typeface="微软雅黑" panose="020B0503020204020204" pitchFamily="34" charset="-122"/>
            </a:endParaRPr>
          </a:p>
          <a:p>
            <a:pPr algn="ctr" defTabSz="825500" fontAlgn="auto" latinLnBrk="1" hangingPunct="0">
              <a:spcBef>
                <a:spcPts val="0"/>
              </a:spcBef>
              <a:spcAft>
                <a:spcPts val="0"/>
              </a:spcAft>
            </a:pPr>
            <a:r>
              <a:rPr lang="en-US" altLang="zh-CN" sz="5400" b="1" dirty="0" smtClean="0">
                <a:latin typeface="微软雅黑" panose="020B0503020204020204" pitchFamily="34" charset="-122"/>
                <a:ea typeface="微软雅黑" panose="020B0503020204020204" pitchFamily="34" charset="-122"/>
              </a:rPr>
              <a:t>73</a:t>
            </a:r>
            <a:r>
              <a:rPr lang="zh-CN" altLang="en-US" sz="5400" b="1" dirty="0" smtClean="0">
                <a:latin typeface="微软雅黑" panose="020B0503020204020204" pitchFamily="34" charset="-122"/>
                <a:ea typeface="微软雅黑" panose="020B0503020204020204" pitchFamily="34" charset="-122"/>
              </a:rPr>
              <a:t>系统</a:t>
            </a:r>
            <a:endParaRPr lang="en-US" altLang="zh-CN" sz="5400" b="1" dirty="0" smtClean="0">
              <a:latin typeface="微软雅黑" panose="020B0503020204020204" pitchFamily="34" charset="-122"/>
              <a:ea typeface="微软雅黑" panose="020B0503020204020204" pitchFamily="34" charset="-122"/>
            </a:endParaRPr>
          </a:p>
          <a:p>
            <a:pPr algn="ctr" defTabSz="825500" fontAlgn="auto" latinLnBrk="1" hangingPunct="0">
              <a:spcBef>
                <a:spcPts val="0"/>
              </a:spcBef>
              <a:spcAft>
                <a:spcPts val="0"/>
              </a:spcAft>
            </a:pPr>
            <a:r>
              <a:rPr lang="en-US" altLang="zh-CN" sz="5400" b="1" dirty="0" smtClean="0">
                <a:latin typeface="微软雅黑" panose="020B0503020204020204" pitchFamily="34" charset="-122"/>
                <a:ea typeface="微软雅黑" panose="020B0503020204020204" pitchFamily="34" charset="-122"/>
              </a:rPr>
              <a:t>204</a:t>
            </a:r>
            <a:r>
              <a:rPr lang="zh-CN" altLang="en-US" sz="5400" b="1" dirty="0">
                <a:latin typeface="微软雅黑" panose="020B0503020204020204" pitchFamily="34" charset="-122"/>
                <a:ea typeface="微软雅黑" panose="020B0503020204020204" pitchFamily="34" charset="-122"/>
              </a:rPr>
              <a:t>子系统</a:t>
            </a:r>
            <a:endParaRPr kumimoji="0" lang="zh-CN" altLang="en-US" sz="50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sp>
        <p:nvSpPr>
          <p:cNvPr id="5" name="标题 4"/>
          <p:cNvSpPr>
            <a:spLocks noGrp="1"/>
          </p:cNvSpPr>
          <p:nvPr>
            <p:ph type="title"/>
          </p:nvPr>
        </p:nvSpPr>
        <p:spPr/>
        <p:txBody>
          <a:bodyPr/>
          <a:lstStyle/>
          <a:p>
            <a:r>
              <a:rPr lang="zh-CN" altLang="en-US" dirty="0" smtClean="0"/>
              <a:t>典型院内信息系统</a:t>
            </a:r>
            <a:endParaRPr lang="zh-CN" altLang="en-US" dirty="0"/>
          </a:p>
        </p:txBody>
      </p:sp>
    </p:spTree>
    <p:extLst>
      <p:ext uri="{BB962C8B-B14F-4D97-AF65-F5344CB8AC3E}">
        <p14:creationId xmlns:p14="http://schemas.microsoft.com/office/powerpoint/2010/main" val="267881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3731976247"/>
              </p:ext>
            </p:extLst>
          </p:nvPr>
        </p:nvGraphicFramePr>
        <p:xfrm>
          <a:off x="755576" y="1776813"/>
          <a:ext cx="7621538" cy="3596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250551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62" y="188913"/>
            <a:ext cx="5749329" cy="647700"/>
          </a:xfrm>
        </p:spPr>
        <p:txBody>
          <a:bodyPr/>
          <a:lstStyle/>
          <a:p>
            <a:r>
              <a:rPr lang="zh-CN" altLang="en-US" dirty="0" smtClean="0">
                <a:solidFill>
                  <a:schemeClr val="bg1"/>
                </a:solidFill>
              </a:rPr>
              <a:t>集成平台实施流程</a:t>
            </a:r>
            <a:endParaRPr lang="zh-CN" altLang="en-US" dirty="0">
              <a:solidFill>
                <a:schemeClr val="bg1"/>
              </a:solidFill>
            </a:endParaRPr>
          </a:p>
        </p:txBody>
      </p:sp>
      <p:graphicFrame>
        <p:nvGraphicFramePr>
          <p:cNvPr id="22" name="表格 21"/>
          <p:cNvGraphicFramePr>
            <a:graphicFrameLocks noGrp="1"/>
          </p:cNvGraphicFramePr>
          <p:nvPr>
            <p:extLst>
              <p:ext uri="{D42A27DB-BD31-4B8C-83A1-F6EECF244321}">
                <p14:modId xmlns:p14="http://schemas.microsoft.com/office/powerpoint/2010/main" val="2067092620"/>
              </p:ext>
            </p:extLst>
          </p:nvPr>
        </p:nvGraphicFramePr>
        <p:xfrm>
          <a:off x="719572" y="1124745"/>
          <a:ext cx="7704856" cy="5308729"/>
        </p:xfrm>
        <a:graphic>
          <a:graphicData uri="http://schemas.openxmlformats.org/drawingml/2006/table">
            <a:tbl>
              <a:tblPr firstRow="1" bandRow="1">
                <a:tableStyleId>{5C22544A-7EE6-4342-B048-85BDC9FD1C3A}</a:tableStyleId>
              </a:tblPr>
              <a:tblGrid>
                <a:gridCol w="1872208"/>
                <a:gridCol w="5832648"/>
              </a:tblGrid>
              <a:tr h="828169">
                <a:tc>
                  <a:txBody>
                    <a:bodyPr/>
                    <a:lstStyle/>
                    <a:p>
                      <a:pPr algn="ctr"/>
                      <a:r>
                        <a:rPr lang="zh-CN" altLang="en-US" sz="1400" dirty="0" smtClean="0">
                          <a:latin typeface="微软雅黑" pitchFamily="34" charset="-122"/>
                          <a:ea typeface="微软雅黑" pitchFamily="34" charset="-122"/>
                        </a:rPr>
                        <a:t>实施阶段</a:t>
                      </a:r>
                      <a:endParaRPr lang="zh-CN" altLang="en-US" sz="1400" dirty="0">
                        <a:latin typeface="微软雅黑" pitchFamily="34" charset="-122"/>
                        <a:ea typeface="微软雅黑" pitchFamily="34" charset="-122"/>
                      </a:endParaRPr>
                    </a:p>
                  </a:txBody>
                  <a:tcPr anchor="ctr"/>
                </a:tc>
                <a:tc>
                  <a:txBody>
                    <a:bodyPr/>
                    <a:lstStyle/>
                    <a:p>
                      <a:pPr algn="ctr"/>
                      <a:r>
                        <a:rPr lang="zh-CN" altLang="en-US" sz="1400" dirty="0" smtClean="0">
                          <a:latin typeface="微软雅黑" pitchFamily="34" charset="-122"/>
                          <a:ea typeface="微软雅黑" pitchFamily="34" charset="-122"/>
                        </a:rPr>
                        <a:t>参考文档</a:t>
                      </a:r>
                      <a:endParaRPr lang="zh-CN" altLang="en-US" sz="1400" dirty="0">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微软雅黑" pitchFamily="34" charset="-122"/>
                          <a:ea typeface="微软雅黑" pitchFamily="34" charset="-122"/>
                        </a:rPr>
                        <a:t>AsIs</a:t>
                      </a:r>
                      <a:r>
                        <a:rPr lang="zh-CN" altLang="en-US" sz="1400" dirty="0" smtClean="0">
                          <a:latin typeface="微软雅黑" pitchFamily="34" charset="-122"/>
                          <a:ea typeface="微软雅黑" pitchFamily="34" charset="-122"/>
                        </a:rPr>
                        <a:t>接口调研</a:t>
                      </a:r>
                      <a:endParaRPr lang="zh-CN" altLang="en-US" sz="1400" dirty="0">
                        <a:latin typeface="微软雅黑" pitchFamily="34" charset="-122"/>
                        <a:ea typeface="微软雅黑" pitchFamily="34" charset="-122"/>
                      </a:endParaRPr>
                    </a:p>
                  </a:txBody>
                  <a:tcPr anchor="ctr"/>
                </a:tc>
                <a:tc>
                  <a:txBody>
                    <a:bodyPr/>
                    <a:lstStyle/>
                    <a:p>
                      <a:pPr indent="457200">
                        <a:lnSpc>
                          <a:spcPct val="150000"/>
                        </a:lnSpc>
                      </a:pPr>
                      <a:r>
                        <a:rPr lang="en-US" altLang="zh-CN" sz="1400" dirty="0" smtClean="0">
                          <a:solidFill>
                            <a:schemeClr val="tx1"/>
                          </a:solidFill>
                          <a:latin typeface="微软雅黑" pitchFamily="34" charset="-122"/>
                          <a:ea typeface="微软雅黑" pitchFamily="34" charset="-122"/>
                        </a:rPr>
                        <a:t>AsIs</a:t>
                      </a:r>
                      <a:r>
                        <a:rPr lang="zh-CN" altLang="en-US" sz="1400" dirty="0" smtClean="0">
                          <a:solidFill>
                            <a:schemeClr val="tx1"/>
                          </a:solidFill>
                          <a:latin typeface="微软雅黑" pitchFamily="34" charset="-122"/>
                          <a:ea typeface="微软雅黑" pitchFamily="34" charset="-122"/>
                        </a:rPr>
                        <a:t>接口调研模板</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微软雅黑" pitchFamily="34" charset="-122"/>
                          <a:ea typeface="微软雅黑" pitchFamily="34" charset="-122"/>
                        </a:rPr>
                        <a:t>ToBe</a:t>
                      </a:r>
                      <a:r>
                        <a:rPr lang="zh-CN" altLang="en-US" sz="1400" dirty="0" smtClean="0">
                          <a:solidFill>
                            <a:schemeClr val="tx1"/>
                          </a:solidFill>
                          <a:latin typeface="微软雅黑" pitchFamily="34" charset="-122"/>
                          <a:ea typeface="微软雅黑" pitchFamily="34" charset="-122"/>
                        </a:rPr>
                        <a:t>业务流程整理</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标准化业务流程</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微软雅黑" pitchFamily="34" charset="-122"/>
                          <a:ea typeface="微软雅黑" pitchFamily="34" charset="-122"/>
                        </a:rPr>
                        <a:t>ToBe</a:t>
                      </a:r>
                      <a:r>
                        <a:rPr lang="zh-CN" altLang="en-US" sz="1400" dirty="0" smtClean="0">
                          <a:solidFill>
                            <a:schemeClr val="tx1"/>
                          </a:solidFill>
                          <a:latin typeface="微软雅黑" pitchFamily="34" charset="-122"/>
                          <a:ea typeface="微软雅黑" pitchFamily="34" charset="-122"/>
                        </a:rPr>
                        <a:t>服务设计</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标准化服务设计书</a:t>
                      </a:r>
                      <a:endParaRPr lang="en-US" altLang="zh-CN" sz="1400" dirty="0" smtClean="0">
                        <a:solidFill>
                          <a:schemeClr val="tx1"/>
                        </a:solidFill>
                        <a:latin typeface="微软雅黑" pitchFamily="34" charset="-122"/>
                        <a:ea typeface="微软雅黑" pitchFamily="34" charset="-122"/>
                      </a:endParaRPr>
                    </a:p>
                    <a:p>
                      <a:pPr indent="457200">
                        <a:lnSpc>
                          <a:spcPct val="150000"/>
                        </a:lnSpc>
                      </a:pPr>
                      <a:r>
                        <a:rPr lang="zh-CN" altLang="en-US" sz="1400" dirty="0" smtClean="0">
                          <a:solidFill>
                            <a:schemeClr val="tx1"/>
                          </a:solidFill>
                          <a:latin typeface="微软雅黑" pitchFamily="34" charset="-122"/>
                          <a:ea typeface="微软雅黑" pitchFamily="34" charset="-122"/>
                        </a:rPr>
                        <a:t>服务设计书模板</a:t>
                      </a:r>
                      <a:endParaRPr lang="en-US" altLang="zh-CN" sz="1400" dirty="0" smtClean="0">
                        <a:solidFill>
                          <a:schemeClr val="tx1"/>
                        </a:solidFill>
                        <a:latin typeface="微软雅黑" pitchFamily="34" charset="-122"/>
                        <a:ea typeface="微软雅黑" pitchFamily="34" charset="-122"/>
                      </a:endParaRPr>
                    </a:p>
                    <a:p>
                      <a:pPr indent="457200">
                        <a:lnSpc>
                          <a:spcPct val="150000"/>
                        </a:lnSpc>
                      </a:pPr>
                      <a:r>
                        <a:rPr lang="en-US" altLang="zh-CN" sz="1400" dirty="0" smtClean="0">
                          <a:solidFill>
                            <a:schemeClr val="tx1"/>
                          </a:solidFill>
                          <a:latin typeface="微软雅黑" pitchFamily="34" charset="-122"/>
                          <a:ea typeface="微软雅黑" pitchFamily="34" charset="-122"/>
                        </a:rPr>
                        <a:t>OID</a:t>
                      </a:r>
                      <a:r>
                        <a:rPr lang="zh-CN" altLang="en-US" sz="1400" dirty="0" smtClean="0">
                          <a:solidFill>
                            <a:schemeClr val="tx1"/>
                          </a:solidFill>
                          <a:latin typeface="微软雅黑" pitchFamily="34" charset="-122"/>
                          <a:ea typeface="微软雅黑" pitchFamily="34" charset="-122"/>
                        </a:rPr>
                        <a:t>列表</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微软雅黑" pitchFamily="34" charset="-122"/>
                          <a:ea typeface="微软雅黑" pitchFamily="34" charset="-122"/>
                        </a:rPr>
                        <a:t>服务设计开发</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第三方系统开发计划</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rPr>
                        <a:t>第三方系统疏通</a:t>
                      </a: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疏通测试报告模板</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rPr>
                        <a:t>集成测试</a:t>
                      </a: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集成测试用例知识库</a:t>
                      </a:r>
                      <a:endParaRPr lang="en-US" altLang="zh-CN" sz="1400" dirty="0" smtClean="0">
                        <a:solidFill>
                          <a:schemeClr val="tx1"/>
                        </a:solidFill>
                        <a:latin typeface="微软雅黑" pitchFamily="34" charset="-122"/>
                        <a:ea typeface="微软雅黑" pitchFamily="34" charset="-122"/>
                      </a:endParaRPr>
                    </a:p>
                    <a:p>
                      <a:pPr indent="457200">
                        <a:lnSpc>
                          <a:spcPct val="150000"/>
                        </a:lnSpc>
                      </a:pPr>
                      <a:r>
                        <a:rPr lang="zh-CN" altLang="en-US" sz="1400" dirty="0" smtClean="0">
                          <a:solidFill>
                            <a:schemeClr val="tx1"/>
                          </a:solidFill>
                          <a:latin typeface="微软雅黑" pitchFamily="34" charset="-122"/>
                          <a:ea typeface="微软雅黑" pitchFamily="34" charset="-122"/>
                        </a:rPr>
                        <a:t>集成测试用例模板</a:t>
                      </a:r>
                      <a:endParaRPr lang="en-US" altLang="zh-CN" sz="1400" dirty="0" smtClean="0">
                        <a:solidFill>
                          <a:schemeClr val="tx1"/>
                        </a:solidFill>
                        <a:latin typeface="微软雅黑" pitchFamily="34" charset="-122"/>
                        <a:ea typeface="微软雅黑" pitchFamily="34" charset="-122"/>
                      </a:endParaRPr>
                    </a:p>
                    <a:p>
                      <a:pPr indent="457200">
                        <a:lnSpc>
                          <a:spcPct val="150000"/>
                        </a:lnSpc>
                      </a:pPr>
                      <a:r>
                        <a:rPr lang="zh-CN" altLang="en-US" sz="1400" dirty="0" smtClean="0">
                          <a:solidFill>
                            <a:schemeClr val="tx1"/>
                          </a:solidFill>
                          <a:latin typeface="微软雅黑" pitchFamily="34" charset="-122"/>
                          <a:ea typeface="微软雅黑" pitchFamily="34" charset="-122"/>
                        </a:rPr>
                        <a:t>集成测试报告模板</a:t>
                      </a:r>
                      <a:endParaRPr lang="en-US" altLang="zh-CN" sz="1400" dirty="0" smtClean="0">
                        <a:solidFill>
                          <a:schemeClr val="tx1"/>
                        </a:solidFill>
                        <a:latin typeface="微软雅黑" pitchFamily="34" charset="-122"/>
                        <a:ea typeface="微软雅黑" pitchFamily="34" charset="-122"/>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rPr>
                        <a:t>验证上线</a:t>
                      </a:r>
                    </a:p>
                  </a:txBody>
                  <a:tcPr anchor="ctr"/>
                </a:tc>
                <a:tc>
                  <a:txBody>
                    <a:bodyPr/>
                    <a:lstStyle/>
                    <a:p>
                      <a:pPr indent="457200">
                        <a:lnSpc>
                          <a:spcPct val="150000"/>
                        </a:lnSpc>
                      </a:pPr>
                      <a:r>
                        <a:rPr lang="zh-CN" altLang="en-US" sz="1400" dirty="0" smtClean="0">
                          <a:solidFill>
                            <a:schemeClr val="tx1"/>
                          </a:solidFill>
                          <a:latin typeface="微软雅黑" pitchFamily="34" charset="-122"/>
                          <a:ea typeface="微软雅黑" pitchFamily="34" charset="-122"/>
                        </a:rPr>
                        <a:t>消息验证报告模板</a:t>
                      </a:r>
                      <a:endParaRPr lang="en-US" altLang="zh-CN" sz="1400" dirty="0" smtClean="0">
                        <a:solidFill>
                          <a:schemeClr val="tx1"/>
                        </a:solidFill>
                        <a:latin typeface="微软雅黑" pitchFamily="34" charset="-122"/>
                        <a:ea typeface="微软雅黑" pitchFamily="34" charset="-122"/>
                      </a:endParaRPr>
                    </a:p>
                    <a:p>
                      <a:pPr indent="457200">
                        <a:lnSpc>
                          <a:spcPct val="150000"/>
                        </a:lnSpc>
                      </a:pPr>
                      <a:r>
                        <a:rPr lang="zh-CN" altLang="en-US" sz="1400" dirty="0" smtClean="0">
                          <a:solidFill>
                            <a:schemeClr val="tx1"/>
                          </a:solidFill>
                          <a:latin typeface="微软雅黑" pitchFamily="34" charset="-122"/>
                          <a:ea typeface="微软雅黑" pitchFamily="34" charset="-122"/>
                        </a:rPr>
                        <a:t>业务数据验证报告模板</a:t>
                      </a:r>
                      <a:endParaRPr lang="en-US" altLang="zh-CN" sz="1400" dirty="0" smtClean="0">
                        <a:solidFill>
                          <a:schemeClr val="tx1"/>
                        </a:solidFill>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3902391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377394719"/>
              </p:ext>
            </p:extLst>
          </p:nvPr>
        </p:nvGraphicFramePr>
        <p:xfrm>
          <a:off x="628650" y="1295400"/>
          <a:ext cx="7886700"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zh-CN" altLang="en-US" dirty="0" smtClean="0"/>
              <a:t>集成平台设计思路</a:t>
            </a:r>
            <a:endParaRPr lang="zh-CN" altLang="en-US" dirty="0"/>
          </a:p>
        </p:txBody>
      </p:sp>
    </p:spTree>
    <p:extLst>
      <p:ext uri="{BB962C8B-B14F-4D97-AF65-F5344CB8AC3E}">
        <p14:creationId xmlns:p14="http://schemas.microsoft.com/office/powerpoint/2010/main" val="292686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185334641"/>
              </p:ext>
            </p:extLst>
          </p:nvPr>
        </p:nvGraphicFramePr>
        <p:xfrm>
          <a:off x="990600" y="1337964"/>
          <a:ext cx="7010400"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8" name="矩形 1"/>
          <p:cNvSpPr>
            <a:spLocks noChangeArrowheads="1"/>
          </p:cNvSpPr>
          <p:nvPr/>
        </p:nvSpPr>
        <p:spPr bwMode="auto">
          <a:xfrm>
            <a:off x="533400" y="5181426"/>
            <a:ext cx="8077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、梳理现有业务系统间的</a:t>
            </a:r>
            <a:r>
              <a:rPr lang="zh-CN" altLang="en-US" sz="2000" b="1" dirty="0">
                <a:solidFill>
                  <a:srgbClr val="FF0000"/>
                </a:solidFill>
                <a:latin typeface="微软雅黑" pitchFamily="34" charset="-122"/>
                <a:ea typeface="微软雅黑" pitchFamily="34" charset="-122"/>
              </a:rPr>
              <a:t>接口</a:t>
            </a:r>
            <a:r>
              <a:rPr lang="zh-CN" altLang="en-US" sz="2000" dirty="0">
                <a:latin typeface="微软雅黑" pitchFamily="34" charset="-122"/>
                <a:ea typeface="微软雅黑" pitchFamily="34" charset="-122"/>
              </a:rPr>
              <a:t>，提高安全性、稳定性，帮助</a:t>
            </a:r>
            <a:r>
              <a:rPr lang="zh-CN" altLang="en-US" sz="2000" b="1" dirty="0">
                <a:solidFill>
                  <a:srgbClr val="FF0000"/>
                </a:solidFill>
                <a:latin typeface="微软雅黑" pitchFamily="34" charset="-122"/>
                <a:ea typeface="微软雅黑" pitchFamily="34" charset="-122"/>
              </a:rPr>
              <a:t>新进业务系统</a:t>
            </a:r>
            <a:r>
              <a:rPr lang="zh-CN" altLang="en-US" sz="2000" dirty="0">
                <a:latin typeface="微软雅黑" pitchFamily="34" charset="-122"/>
                <a:ea typeface="微软雅黑" pitchFamily="34" charset="-122"/>
              </a:rPr>
              <a:t>更容易、更有机的融入医院的</a:t>
            </a:r>
            <a:r>
              <a:rPr lang="en-US" altLang="zh-CN" sz="2000" dirty="0">
                <a:latin typeface="微软雅黑" pitchFamily="34" charset="-122"/>
                <a:ea typeface="微软雅黑" pitchFamily="34" charset="-122"/>
              </a:rPr>
              <a:t>IT</a:t>
            </a:r>
            <a:r>
              <a:rPr lang="zh-CN" altLang="en-US" sz="2000" dirty="0">
                <a:latin typeface="微软雅黑" pitchFamily="34" charset="-122"/>
                <a:ea typeface="微软雅黑" pitchFamily="34" charset="-122"/>
              </a:rPr>
              <a:t>环境中。</a:t>
            </a:r>
          </a:p>
          <a:p>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、理清各业务部门的信息化职能，</a:t>
            </a:r>
            <a:r>
              <a:rPr lang="zh-CN" altLang="en-US" sz="2000" b="1" dirty="0">
                <a:solidFill>
                  <a:srgbClr val="FF0000"/>
                </a:solidFill>
                <a:latin typeface="微软雅黑" pitchFamily="34" charset="-122"/>
                <a:ea typeface="微软雅黑" pitchFamily="34" charset="-122"/>
              </a:rPr>
              <a:t>增强信息共享</a:t>
            </a:r>
            <a:r>
              <a:rPr lang="zh-CN" altLang="en-US" sz="2000" dirty="0">
                <a:latin typeface="微软雅黑" pitchFamily="34" charset="-122"/>
                <a:ea typeface="微软雅黑" pitchFamily="34" charset="-122"/>
              </a:rPr>
              <a:t>，改善用户体验。</a:t>
            </a:r>
          </a:p>
          <a:p>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、建立</a:t>
            </a:r>
            <a:r>
              <a:rPr lang="zh-CN" altLang="en-US" sz="2000" b="1" dirty="0">
                <a:solidFill>
                  <a:srgbClr val="FF0000"/>
                </a:solidFill>
                <a:latin typeface="微软雅黑" pitchFamily="34" charset="-122"/>
                <a:ea typeface="微软雅黑" pitchFamily="34" charset="-122"/>
              </a:rPr>
              <a:t>开放</a:t>
            </a:r>
            <a:r>
              <a:rPr lang="zh-CN" altLang="en-US" sz="2000"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受控</a:t>
            </a:r>
            <a:r>
              <a:rPr lang="zh-CN" altLang="en-US" sz="2000" dirty="0">
                <a:latin typeface="微软雅黑" pitchFamily="34" charset="-122"/>
                <a:ea typeface="微软雅黑" pitchFamily="34" charset="-122"/>
              </a:rPr>
              <a:t>的数据中心，允许</a:t>
            </a:r>
            <a:r>
              <a:rPr lang="zh-CN" altLang="en-US" sz="2000" b="1" dirty="0">
                <a:solidFill>
                  <a:srgbClr val="FF0000"/>
                </a:solidFill>
                <a:latin typeface="微软雅黑" pitchFamily="34" charset="-122"/>
                <a:ea typeface="微软雅黑" pitchFamily="34" charset="-122"/>
              </a:rPr>
              <a:t>任何授权供应商</a:t>
            </a:r>
            <a:r>
              <a:rPr lang="zh-CN" altLang="en-US" sz="2000" dirty="0">
                <a:latin typeface="微软雅黑" pitchFamily="34" charset="-122"/>
                <a:ea typeface="微软雅黑" pitchFamily="34" charset="-122"/>
              </a:rPr>
              <a:t>开发基于数据中心之上的应用功能，加大信息化服务力度。</a:t>
            </a:r>
          </a:p>
        </p:txBody>
      </p:sp>
      <p:sp>
        <p:nvSpPr>
          <p:cNvPr id="2" name="标题 1"/>
          <p:cNvSpPr>
            <a:spLocks noGrp="1"/>
          </p:cNvSpPr>
          <p:nvPr>
            <p:ph type="title"/>
          </p:nvPr>
        </p:nvSpPr>
        <p:spPr/>
        <p:txBody>
          <a:bodyPr/>
          <a:lstStyle/>
          <a:p>
            <a:r>
              <a:rPr lang="zh-CN" altLang="en-US" dirty="0" smtClean="0"/>
              <a:t>集成平台业务调研流程</a:t>
            </a:r>
            <a:endParaRPr lang="zh-CN" altLang="en-US" dirty="0"/>
          </a:p>
        </p:txBody>
      </p:sp>
    </p:spTree>
    <p:extLst>
      <p:ext uri="{BB962C8B-B14F-4D97-AF65-F5344CB8AC3E}">
        <p14:creationId xmlns:p14="http://schemas.microsoft.com/office/powerpoint/2010/main" val="3634164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3"/>
          <p:cNvSpPr>
            <a:spLocks noEditPoints="1"/>
          </p:cNvSpPr>
          <p:nvPr/>
        </p:nvSpPr>
        <p:spPr bwMode="auto">
          <a:xfrm>
            <a:off x="7214378" y="5155849"/>
            <a:ext cx="531403" cy="453387"/>
          </a:xfrm>
          <a:custGeom>
            <a:avLst/>
            <a:gdLst>
              <a:gd name="T0" fmla="*/ 14 w 148"/>
              <a:gd name="T1" fmla="*/ 75 h 105"/>
              <a:gd name="T2" fmla="*/ 20 w 148"/>
              <a:gd name="T3" fmla="*/ 69 h 105"/>
              <a:gd name="T4" fmla="*/ 14 w 148"/>
              <a:gd name="T5" fmla="*/ 61 h 105"/>
              <a:gd name="T6" fmla="*/ 13 w 148"/>
              <a:gd name="T7" fmla="*/ 56 h 105"/>
              <a:gd name="T8" fmla="*/ 14 w 148"/>
              <a:gd name="T9" fmla="*/ 56 h 105"/>
              <a:gd name="T10" fmla="*/ 37 w 148"/>
              <a:gd name="T11" fmla="*/ 42 h 105"/>
              <a:gd name="T12" fmla="*/ 41 w 148"/>
              <a:gd name="T13" fmla="*/ 56 h 105"/>
              <a:gd name="T14" fmla="*/ 42 w 148"/>
              <a:gd name="T15" fmla="*/ 57 h 105"/>
              <a:gd name="T16" fmla="*/ 39 w 148"/>
              <a:gd name="T17" fmla="*/ 63 h 105"/>
              <a:gd name="T18" fmla="*/ 38 w 148"/>
              <a:gd name="T19" fmla="*/ 74 h 105"/>
              <a:gd name="T20" fmla="*/ 48 w 148"/>
              <a:gd name="T21" fmla="*/ 75 h 105"/>
              <a:gd name="T22" fmla="*/ 0 w 148"/>
              <a:gd name="T23" fmla="*/ 99 h 105"/>
              <a:gd name="T24" fmla="*/ 70 w 148"/>
              <a:gd name="T25" fmla="*/ 84 h 105"/>
              <a:gd name="T26" fmla="*/ 76 w 148"/>
              <a:gd name="T27" fmla="*/ 84 h 105"/>
              <a:gd name="T28" fmla="*/ 75 w 148"/>
              <a:gd name="T29" fmla="*/ 78 h 105"/>
              <a:gd name="T30" fmla="*/ 73 w 148"/>
              <a:gd name="T31" fmla="*/ 75 h 105"/>
              <a:gd name="T32" fmla="*/ 74 w 148"/>
              <a:gd name="T33" fmla="*/ 74 h 105"/>
              <a:gd name="T34" fmla="*/ 75 w 148"/>
              <a:gd name="T35" fmla="*/ 67 h 105"/>
              <a:gd name="T36" fmla="*/ 88 w 148"/>
              <a:gd name="T37" fmla="*/ 74 h 105"/>
              <a:gd name="T38" fmla="*/ 88 w 148"/>
              <a:gd name="T39" fmla="*/ 74 h 105"/>
              <a:gd name="T40" fmla="*/ 88 w 148"/>
              <a:gd name="T41" fmla="*/ 77 h 105"/>
              <a:gd name="T42" fmla="*/ 85 w 148"/>
              <a:gd name="T43" fmla="*/ 81 h 105"/>
              <a:gd name="T44" fmla="*/ 89 w 148"/>
              <a:gd name="T45" fmla="*/ 84 h 105"/>
              <a:gd name="T46" fmla="*/ 94 w 148"/>
              <a:gd name="T47" fmla="*/ 87 h 105"/>
              <a:gd name="T48" fmla="*/ 100 w 148"/>
              <a:gd name="T49" fmla="*/ 84 h 105"/>
              <a:gd name="T50" fmla="*/ 93 w 148"/>
              <a:gd name="T51" fmla="*/ 80 h 105"/>
              <a:gd name="T52" fmla="*/ 111 w 148"/>
              <a:gd name="T53" fmla="*/ 64 h 105"/>
              <a:gd name="T54" fmla="*/ 111 w 148"/>
              <a:gd name="T55" fmla="*/ 80 h 105"/>
              <a:gd name="T56" fmla="*/ 108 w 148"/>
              <a:gd name="T57" fmla="*/ 87 h 105"/>
              <a:gd name="T58" fmla="*/ 114 w 148"/>
              <a:gd name="T59" fmla="*/ 83 h 105"/>
              <a:gd name="T60" fmla="*/ 121 w 148"/>
              <a:gd name="T61" fmla="*/ 82 h 105"/>
              <a:gd name="T62" fmla="*/ 120 w 148"/>
              <a:gd name="T63" fmla="*/ 75 h 105"/>
              <a:gd name="T64" fmla="*/ 118 w 148"/>
              <a:gd name="T65" fmla="*/ 70 h 105"/>
              <a:gd name="T66" fmla="*/ 119 w 148"/>
              <a:gd name="T67" fmla="*/ 70 h 105"/>
              <a:gd name="T68" fmla="*/ 121 w 148"/>
              <a:gd name="T69" fmla="*/ 60 h 105"/>
              <a:gd name="T70" fmla="*/ 137 w 148"/>
              <a:gd name="T71" fmla="*/ 69 h 105"/>
              <a:gd name="T72" fmla="*/ 138 w 148"/>
              <a:gd name="T73" fmla="*/ 70 h 105"/>
              <a:gd name="T74" fmla="*/ 137 w 148"/>
              <a:gd name="T75" fmla="*/ 73 h 105"/>
              <a:gd name="T76" fmla="*/ 134 w 148"/>
              <a:gd name="T77" fmla="*/ 79 h 105"/>
              <a:gd name="T78" fmla="*/ 138 w 148"/>
              <a:gd name="T79" fmla="*/ 83 h 105"/>
              <a:gd name="T80" fmla="*/ 147 w 148"/>
              <a:gd name="T81" fmla="*/ 99 h 105"/>
              <a:gd name="T82" fmla="*/ 90 w 148"/>
              <a:gd name="T83" fmla="*/ 99 h 105"/>
              <a:gd name="T84" fmla="*/ 70 w 148"/>
              <a:gd name="T85" fmla="*/ 84 h 105"/>
              <a:gd name="T86" fmla="*/ 33 w 148"/>
              <a:gd name="T87" fmla="*/ 26 h 105"/>
              <a:gd name="T88" fmla="*/ 50 w 148"/>
              <a:gd name="T89" fmla="*/ 54 h 105"/>
              <a:gd name="T90" fmla="*/ 45 w 148"/>
              <a:gd name="T91" fmla="*/ 64 h 105"/>
              <a:gd name="T92" fmla="*/ 62 w 148"/>
              <a:gd name="T93" fmla="*/ 53 h 105"/>
              <a:gd name="T94" fmla="*/ 70 w 148"/>
              <a:gd name="T95" fmla="*/ 51 h 105"/>
              <a:gd name="T96" fmla="*/ 70 w 148"/>
              <a:gd name="T97" fmla="*/ 0 h 105"/>
              <a:gd name="T98" fmla="*/ 25 w 148"/>
              <a:gd name="T99" fmla="*/ 79 h 105"/>
              <a:gd name="T100" fmla="*/ 23 w 148"/>
              <a:gd name="T101" fmla="*/ 95 h 105"/>
              <a:gd name="T102" fmla="*/ 28 w 148"/>
              <a:gd name="T103" fmla="*/ 99 h 105"/>
              <a:gd name="T104" fmla="*/ 29 w 148"/>
              <a:gd name="T105" fmla="*/ 99 h 105"/>
              <a:gd name="T106" fmla="*/ 34 w 148"/>
              <a:gd name="T107" fmla="*/ 95 h 105"/>
              <a:gd name="T108" fmla="*/ 32 w 148"/>
              <a:gd name="T109" fmla="*/ 79 h 105"/>
              <a:gd name="T110" fmla="*/ 28 w 148"/>
              <a:gd name="T111" fmla="*/ 7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05">
                <a:moveTo>
                  <a:pt x="8" y="75"/>
                </a:moveTo>
                <a:cubicBezTo>
                  <a:pt x="10" y="75"/>
                  <a:pt x="12" y="75"/>
                  <a:pt x="14" y="75"/>
                </a:cubicBezTo>
                <a:cubicBezTo>
                  <a:pt x="16" y="75"/>
                  <a:pt x="17" y="75"/>
                  <a:pt x="18" y="74"/>
                </a:cubicBezTo>
                <a:cubicBezTo>
                  <a:pt x="19" y="73"/>
                  <a:pt x="19" y="71"/>
                  <a:pt x="20" y="69"/>
                </a:cubicBezTo>
                <a:cubicBezTo>
                  <a:pt x="18" y="68"/>
                  <a:pt x="17" y="66"/>
                  <a:pt x="16" y="64"/>
                </a:cubicBezTo>
                <a:cubicBezTo>
                  <a:pt x="15" y="63"/>
                  <a:pt x="15" y="62"/>
                  <a:pt x="14" y="61"/>
                </a:cubicBezTo>
                <a:cubicBezTo>
                  <a:pt x="14" y="60"/>
                  <a:pt x="13" y="59"/>
                  <a:pt x="13" y="57"/>
                </a:cubicBezTo>
                <a:cubicBezTo>
                  <a:pt x="13" y="56"/>
                  <a:pt x="13" y="56"/>
                  <a:pt x="13" y="56"/>
                </a:cubicBezTo>
                <a:cubicBezTo>
                  <a:pt x="14" y="56"/>
                  <a:pt x="14" y="56"/>
                  <a:pt x="14" y="56"/>
                </a:cubicBezTo>
                <a:cubicBezTo>
                  <a:pt x="14" y="56"/>
                  <a:pt x="14" y="56"/>
                  <a:pt x="14" y="56"/>
                </a:cubicBezTo>
                <a:cubicBezTo>
                  <a:pt x="13" y="48"/>
                  <a:pt x="14" y="45"/>
                  <a:pt x="17" y="42"/>
                </a:cubicBezTo>
                <a:cubicBezTo>
                  <a:pt x="22" y="38"/>
                  <a:pt x="32" y="38"/>
                  <a:pt x="37" y="42"/>
                </a:cubicBezTo>
                <a:cubicBezTo>
                  <a:pt x="40" y="45"/>
                  <a:pt x="42" y="49"/>
                  <a:pt x="41" y="56"/>
                </a:cubicBezTo>
                <a:cubicBezTo>
                  <a:pt x="41" y="56"/>
                  <a:pt x="41" y="56"/>
                  <a:pt x="41" y="56"/>
                </a:cubicBezTo>
                <a:cubicBezTo>
                  <a:pt x="42" y="56"/>
                  <a:pt x="42" y="56"/>
                  <a:pt x="42" y="56"/>
                </a:cubicBezTo>
                <a:cubicBezTo>
                  <a:pt x="42" y="57"/>
                  <a:pt x="42" y="57"/>
                  <a:pt x="42" y="57"/>
                </a:cubicBezTo>
                <a:cubicBezTo>
                  <a:pt x="42" y="59"/>
                  <a:pt x="41" y="60"/>
                  <a:pt x="41" y="61"/>
                </a:cubicBezTo>
                <a:cubicBezTo>
                  <a:pt x="41" y="62"/>
                  <a:pt x="40" y="63"/>
                  <a:pt x="39" y="63"/>
                </a:cubicBezTo>
                <a:cubicBezTo>
                  <a:pt x="39" y="66"/>
                  <a:pt x="37" y="68"/>
                  <a:pt x="36" y="69"/>
                </a:cubicBezTo>
                <a:cubicBezTo>
                  <a:pt x="36" y="71"/>
                  <a:pt x="37" y="73"/>
                  <a:pt x="38" y="74"/>
                </a:cubicBezTo>
                <a:cubicBezTo>
                  <a:pt x="39" y="75"/>
                  <a:pt x="41" y="75"/>
                  <a:pt x="42" y="75"/>
                </a:cubicBezTo>
                <a:cubicBezTo>
                  <a:pt x="44" y="75"/>
                  <a:pt x="46" y="75"/>
                  <a:pt x="48" y="75"/>
                </a:cubicBezTo>
                <a:cubicBezTo>
                  <a:pt x="53" y="80"/>
                  <a:pt x="56" y="91"/>
                  <a:pt x="55" y="99"/>
                </a:cubicBezTo>
                <a:cubicBezTo>
                  <a:pt x="47" y="104"/>
                  <a:pt x="6" y="105"/>
                  <a:pt x="0" y="99"/>
                </a:cubicBezTo>
                <a:cubicBezTo>
                  <a:pt x="0" y="92"/>
                  <a:pt x="1" y="81"/>
                  <a:pt x="8" y="75"/>
                </a:cubicBezTo>
                <a:close/>
                <a:moveTo>
                  <a:pt x="70" y="84"/>
                </a:moveTo>
                <a:cubicBezTo>
                  <a:pt x="72" y="84"/>
                  <a:pt x="73" y="84"/>
                  <a:pt x="74" y="84"/>
                </a:cubicBezTo>
                <a:cubicBezTo>
                  <a:pt x="75" y="84"/>
                  <a:pt x="75" y="84"/>
                  <a:pt x="76" y="84"/>
                </a:cubicBezTo>
                <a:cubicBezTo>
                  <a:pt x="76" y="83"/>
                  <a:pt x="76" y="82"/>
                  <a:pt x="77" y="81"/>
                </a:cubicBezTo>
                <a:cubicBezTo>
                  <a:pt x="76" y="80"/>
                  <a:pt x="75" y="79"/>
                  <a:pt x="75" y="78"/>
                </a:cubicBezTo>
                <a:cubicBezTo>
                  <a:pt x="74" y="78"/>
                  <a:pt x="74" y="77"/>
                  <a:pt x="74" y="77"/>
                </a:cubicBezTo>
                <a:cubicBezTo>
                  <a:pt x="74" y="76"/>
                  <a:pt x="73" y="75"/>
                  <a:pt x="73" y="75"/>
                </a:cubicBezTo>
                <a:cubicBezTo>
                  <a:pt x="73" y="74"/>
                  <a:pt x="73" y="74"/>
                  <a:pt x="73" y="74"/>
                </a:cubicBezTo>
                <a:cubicBezTo>
                  <a:pt x="74" y="74"/>
                  <a:pt x="74" y="74"/>
                  <a:pt x="74" y="74"/>
                </a:cubicBezTo>
                <a:cubicBezTo>
                  <a:pt x="74" y="74"/>
                  <a:pt x="74" y="74"/>
                  <a:pt x="74" y="74"/>
                </a:cubicBezTo>
                <a:cubicBezTo>
                  <a:pt x="73" y="70"/>
                  <a:pt x="74" y="68"/>
                  <a:pt x="75" y="67"/>
                </a:cubicBezTo>
                <a:cubicBezTo>
                  <a:pt x="78" y="65"/>
                  <a:pt x="83" y="65"/>
                  <a:pt x="86" y="67"/>
                </a:cubicBezTo>
                <a:cubicBezTo>
                  <a:pt x="88" y="68"/>
                  <a:pt x="88" y="70"/>
                  <a:pt x="88" y="74"/>
                </a:cubicBezTo>
                <a:cubicBezTo>
                  <a:pt x="88" y="74"/>
                  <a:pt x="88" y="74"/>
                  <a:pt x="88" y="74"/>
                </a:cubicBezTo>
                <a:cubicBezTo>
                  <a:pt x="88" y="74"/>
                  <a:pt x="88" y="74"/>
                  <a:pt x="88" y="74"/>
                </a:cubicBezTo>
                <a:cubicBezTo>
                  <a:pt x="88" y="75"/>
                  <a:pt x="88" y="75"/>
                  <a:pt x="88" y="75"/>
                </a:cubicBezTo>
                <a:cubicBezTo>
                  <a:pt x="88" y="75"/>
                  <a:pt x="88" y="76"/>
                  <a:pt x="88" y="77"/>
                </a:cubicBezTo>
                <a:cubicBezTo>
                  <a:pt x="88" y="77"/>
                  <a:pt x="88" y="78"/>
                  <a:pt x="87" y="78"/>
                </a:cubicBezTo>
                <a:cubicBezTo>
                  <a:pt x="87" y="79"/>
                  <a:pt x="86" y="80"/>
                  <a:pt x="85" y="81"/>
                </a:cubicBezTo>
                <a:cubicBezTo>
                  <a:pt x="86" y="82"/>
                  <a:pt x="86" y="83"/>
                  <a:pt x="87" y="84"/>
                </a:cubicBezTo>
                <a:cubicBezTo>
                  <a:pt x="87" y="84"/>
                  <a:pt x="88" y="84"/>
                  <a:pt x="89" y="84"/>
                </a:cubicBezTo>
                <a:cubicBezTo>
                  <a:pt x="90" y="84"/>
                  <a:pt x="91" y="84"/>
                  <a:pt x="92" y="84"/>
                </a:cubicBezTo>
                <a:cubicBezTo>
                  <a:pt x="92" y="85"/>
                  <a:pt x="93" y="86"/>
                  <a:pt x="94" y="87"/>
                </a:cubicBezTo>
                <a:cubicBezTo>
                  <a:pt x="96" y="87"/>
                  <a:pt x="98" y="87"/>
                  <a:pt x="99" y="87"/>
                </a:cubicBezTo>
                <a:cubicBezTo>
                  <a:pt x="99" y="86"/>
                  <a:pt x="100" y="85"/>
                  <a:pt x="100" y="84"/>
                </a:cubicBezTo>
                <a:cubicBezTo>
                  <a:pt x="98" y="83"/>
                  <a:pt x="97" y="81"/>
                  <a:pt x="97" y="80"/>
                </a:cubicBezTo>
                <a:cubicBezTo>
                  <a:pt x="96" y="80"/>
                  <a:pt x="94" y="80"/>
                  <a:pt x="93" y="80"/>
                </a:cubicBezTo>
                <a:cubicBezTo>
                  <a:pt x="93" y="74"/>
                  <a:pt x="94" y="66"/>
                  <a:pt x="96" y="64"/>
                </a:cubicBezTo>
                <a:cubicBezTo>
                  <a:pt x="99" y="62"/>
                  <a:pt x="107" y="62"/>
                  <a:pt x="111" y="64"/>
                </a:cubicBezTo>
                <a:cubicBezTo>
                  <a:pt x="113" y="66"/>
                  <a:pt x="115" y="74"/>
                  <a:pt x="114" y="79"/>
                </a:cubicBezTo>
                <a:cubicBezTo>
                  <a:pt x="113" y="80"/>
                  <a:pt x="111" y="79"/>
                  <a:pt x="111" y="80"/>
                </a:cubicBezTo>
                <a:cubicBezTo>
                  <a:pt x="110" y="81"/>
                  <a:pt x="109" y="83"/>
                  <a:pt x="107" y="84"/>
                </a:cubicBezTo>
                <a:cubicBezTo>
                  <a:pt x="108" y="85"/>
                  <a:pt x="108" y="86"/>
                  <a:pt x="108" y="87"/>
                </a:cubicBezTo>
                <a:cubicBezTo>
                  <a:pt x="109" y="87"/>
                  <a:pt x="110" y="87"/>
                  <a:pt x="111" y="87"/>
                </a:cubicBezTo>
                <a:cubicBezTo>
                  <a:pt x="112" y="85"/>
                  <a:pt x="113" y="84"/>
                  <a:pt x="114" y="83"/>
                </a:cubicBezTo>
                <a:cubicBezTo>
                  <a:pt x="116" y="83"/>
                  <a:pt x="117" y="83"/>
                  <a:pt x="118" y="83"/>
                </a:cubicBezTo>
                <a:cubicBezTo>
                  <a:pt x="120" y="83"/>
                  <a:pt x="121" y="83"/>
                  <a:pt x="121" y="82"/>
                </a:cubicBezTo>
                <a:cubicBezTo>
                  <a:pt x="122" y="81"/>
                  <a:pt x="122" y="80"/>
                  <a:pt x="122" y="79"/>
                </a:cubicBezTo>
                <a:cubicBezTo>
                  <a:pt x="121" y="78"/>
                  <a:pt x="121" y="76"/>
                  <a:pt x="120" y="75"/>
                </a:cubicBezTo>
                <a:cubicBezTo>
                  <a:pt x="119" y="74"/>
                  <a:pt x="119" y="74"/>
                  <a:pt x="119" y="73"/>
                </a:cubicBezTo>
                <a:cubicBezTo>
                  <a:pt x="118" y="72"/>
                  <a:pt x="118" y="71"/>
                  <a:pt x="118" y="70"/>
                </a:cubicBezTo>
                <a:cubicBezTo>
                  <a:pt x="118" y="70"/>
                  <a:pt x="118" y="70"/>
                  <a:pt x="118" y="70"/>
                </a:cubicBezTo>
                <a:cubicBezTo>
                  <a:pt x="119" y="70"/>
                  <a:pt x="119" y="70"/>
                  <a:pt x="119" y="70"/>
                </a:cubicBezTo>
                <a:cubicBezTo>
                  <a:pt x="119" y="69"/>
                  <a:pt x="119" y="69"/>
                  <a:pt x="119" y="69"/>
                </a:cubicBezTo>
                <a:cubicBezTo>
                  <a:pt x="118" y="64"/>
                  <a:pt x="119" y="62"/>
                  <a:pt x="121" y="60"/>
                </a:cubicBezTo>
                <a:cubicBezTo>
                  <a:pt x="124" y="57"/>
                  <a:pt x="131" y="57"/>
                  <a:pt x="135" y="60"/>
                </a:cubicBezTo>
                <a:cubicBezTo>
                  <a:pt x="137" y="61"/>
                  <a:pt x="138" y="65"/>
                  <a:pt x="137" y="69"/>
                </a:cubicBezTo>
                <a:cubicBezTo>
                  <a:pt x="137" y="69"/>
                  <a:pt x="137" y="69"/>
                  <a:pt x="138" y="70"/>
                </a:cubicBezTo>
                <a:cubicBezTo>
                  <a:pt x="138" y="70"/>
                  <a:pt x="138" y="70"/>
                  <a:pt x="138" y="70"/>
                </a:cubicBezTo>
                <a:cubicBezTo>
                  <a:pt x="138" y="70"/>
                  <a:pt x="138" y="70"/>
                  <a:pt x="138" y="70"/>
                </a:cubicBezTo>
                <a:cubicBezTo>
                  <a:pt x="138" y="71"/>
                  <a:pt x="138" y="72"/>
                  <a:pt x="137" y="73"/>
                </a:cubicBezTo>
                <a:cubicBezTo>
                  <a:pt x="137" y="74"/>
                  <a:pt x="137" y="74"/>
                  <a:pt x="136" y="75"/>
                </a:cubicBezTo>
                <a:cubicBezTo>
                  <a:pt x="136" y="76"/>
                  <a:pt x="135" y="77"/>
                  <a:pt x="134" y="79"/>
                </a:cubicBezTo>
                <a:cubicBezTo>
                  <a:pt x="134" y="80"/>
                  <a:pt x="135" y="82"/>
                  <a:pt x="135" y="82"/>
                </a:cubicBezTo>
                <a:cubicBezTo>
                  <a:pt x="136" y="83"/>
                  <a:pt x="137" y="83"/>
                  <a:pt x="138" y="83"/>
                </a:cubicBezTo>
                <a:cubicBezTo>
                  <a:pt x="139" y="83"/>
                  <a:pt x="141" y="83"/>
                  <a:pt x="142" y="83"/>
                </a:cubicBezTo>
                <a:cubicBezTo>
                  <a:pt x="145" y="86"/>
                  <a:pt x="148" y="94"/>
                  <a:pt x="147" y="99"/>
                </a:cubicBezTo>
                <a:cubicBezTo>
                  <a:pt x="143" y="103"/>
                  <a:pt x="119" y="105"/>
                  <a:pt x="110" y="100"/>
                </a:cubicBezTo>
                <a:cubicBezTo>
                  <a:pt x="104" y="101"/>
                  <a:pt x="95" y="101"/>
                  <a:pt x="90" y="99"/>
                </a:cubicBezTo>
                <a:cubicBezTo>
                  <a:pt x="83" y="101"/>
                  <a:pt x="70" y="100"/>
                  <a:pt x="66" y="97"/>
                </a:cubicBezTo>
                <a:cubicBezTo>
                  <a:pt x="66" y="93"/>
                  <a:pt x="67" y="87"/>
                  <a:pt x="70" y="84"/>
                </a:cubicBezTo>
                <a:close/>
                <a:moveTo>
                  <a:pt x="70" y="0"/>
                </a:moveTo>
                <a:cubicBezTo>
                  <a:pt x="49" y="0"/>
                  <a:pt x="33" y="12"/>
                  <a:pt x="33" y="26"/>
                </a:cubicBezTo>
                <a:cubicBezTo>
                  <a:pt x="33" y="36"/>
                  <a:pt x="41" y="44"/>
                  <a:pt x="54" y="48"/>
                </a:cubicBezTo>
                <a:cubicBezTo>
                  <a:pt x="50" y="54"/>
                  <a:pt x="50" y="54"/>
                  <a:pt x="50" y="54"/>
                </a:cubicBezTo>
                <a:cubicBezTo>
                  <a:pt x="58" y="56"/>
                  <a:pt x="58" y="56"/>
                  <a:pt x="58" y="56"/>
                </a:cubicBezTo>
                <a:cubicBezTo>
                  <a:pt x="45" y="64"/>
                  <a:pt x="45" y="64"/>
                  <a:pt x="45" y="64"/>
                </a:cubicBezTo>
                <a:cubicBezTo>
                  <a:pt x="66" y="59"/>
                  <a:pt x="66" y="59"/>
                  <a:pt x="66" y="59"/>
                </a:cubicBezTo>
                <a:cubicBezTo>
                  <a:pt x="62" y="53"/>
                  <a:pt x="62" y="53"/>
                  <a:pt x="62" y="53"/>
                </a:cubicBezTo>
                <a:cubicBezTo>
                  <a:pt x="68" y="51"/>
                  <a:pt x="68" y="51"/>
                  <a:pt x="68" y="51"/>
                </a:cubicBezTo>
                <a:cubicBezTo>
                  <a:pt x="69" y="51"/>
                  <a:pt x="69" y="51"/>
                  <a:pt x="70" y="51"/>
                </a:cubicBezTo>
                <a:cubicBezTo>
                  <a:pt x="90" y="51"/>
                  <a:pt x="107" y="39"/>
                  <a:pt x="107" y="26"/>
                </a:cubicBezTo>
                <a:cubicBezTo>
                  <a:pt x="107" y="12"/>
                  <a:pt x="90" y="0"/>
                  <a:pt x="70" y="0"/>
                </a:cubicBezTo>
                <a:close/>
                <a:moveTo>
                  <a:pt x="27" y="75"/>
                </a:moveTo>
                <a:cubicBezTo>
                  <a:pt x="25" y="79"/>
                  <a:pt x="25" y="79"/>
                  <a:pt x="25" y="79"/>
                </a:cubicBezTo>
                <a:cubicBezTo>
                  <a:pt x="27" y="80"/>
                  <a:pt x="27" y="80"/>
                  <a:pt x="27" y="80"/>
                </a:cubicBezTo>
                <a:cubicBezTo>
                  <a:pt x="23" y="95"/>
                  <a:pt x="23" y="95"/>
                  <a:pt x="23" y="95"/>
                </a:cubicBezTo>
                <a:cubicBezTo>
                  <a:pt x="28" y="99"/>
                  <a:pt x="28" y="99"/>
                  <a:pt x="28" y="99"/>
                </a:cubicBezTo>
                <a:cubicBezTo>
                  <a:pt x="28" y="99"/>
                  <a:pt x="28" y="99"/>
                  <a:pt x="28" y="99"/>
                </a:cubicBezTo>
                <a:cubicBezTo>
                  <a:pt x="28" y="99"/>
                  <a:pt x="28" y="99"/>
                  <a:pt x="28" y="99"/>
                </a:cubicBezTo>
                <a:cubicBezTo>
                  <a:pt x="29" y="99"/>
                  <a:pt x="29" y="99"/>
                  <a:pt x="29" y="99"/>
                </a:cubicBezTo>
                <a:cubicBezTo>
                  <a:pt x="29" y="99"/>
                  <a:pt x="29" y="99"/>
                  <a:pt x="29" y="99"/>
                </a:cubicBezTo>
                <a:cubicBezTo>
                  <a:pt x="34" y="95"/>
                  <a:pt x="34" y="95"/>
                  <a:pt x="34" y="95"/>
                </a:cubicBezTo>
                <a:cubicBezTo>
                  <a:pt x="30" y="80"/>
                  <a:pt x="30" y="80"/>
                  <a:pt x="30" y="80"/>
                </a:cubicBezTo>
                <a:cubicBezTo>
                  <a:pt x="32" y="79"/>
                  <a:pt x="32" y="79"/>
                  <a:pt x="32" y="79"/>
                </a:cubicBezTo>
                <a:cubicBezTo>
                  <a:pt x="30" y="75"/>
                  <a:pt x="30" y="75"/>
                  <a:pt x="30" y="75"/>
                </a:cubicBezTo>
                <a:cubicBezTo>
                  <a:pt x="28" y="75"/>
                  <a:pt x="28" y="75"/>
                  <a:pt x="28" y="75"/>
                </a:cubicBezTo>
                <a:lnTo>
                  <a:pt x="27" y="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013">
              <a:solidFill>
                <a:schemeClr val="tx1"/>
              </a:solidFill>
              <a:latin typeface="Adobe Gothic Std B" panose="020B0800000000000000" pitchFamily="34" charset="-128"/>
            </a:endParaRPr>
          </a:p>
        </p:txBody>
      </p:sp>
      <p:sp>
        <p:nvSpPr>
          <p:cNvPr id="12" name="圆柱形 11"/>
          <p:cNvSpPr/>
          <p:nvPr/>
        </p:nvSpPr>
        <p:spPr>
          <a:xfrm>
            <a:off x="803059" y="1474416"/>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HIS</a:t>
            </a:r>
            <a:endParaRPr lang="zh-CN" altLang="en-US" dirty="0">
              <a:solidFill>
                <a:schemeClr val="tx1"/>
              </a:solidFill>
            </a:endParaRPr>
          </a:p>
        </p:txBody>
      </p:sp>
      <p:sp>
        <p:nvSpPr>
          <p:cNvPr id="13" name="圆柱形 12"/>
          <p:cNvSpPr/>
          <p:nvPr/>
        </p:nvSpPr>
        <p:spPr>
          <a:xfrm>
            <a:off x="803059" y="2161354"/>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ECD</a:t>
            </a:r>
            <a:endParaRPr lang="zh-CN" altLang="en-US" dirty="0">
              <a:solidFill>
                <a:schemeClr val="tx1"/>
              </a:solidFill>
            </a:endParaRPr>
          </a:p>
        </p:txBody>
      </p:sp>
      <p:sp>
        <p:nvSpPr>
          <p:cNvPr id="14" name="圆柱形 13"/>
          <p:cNvSpPr/>
          <p:nvPr/>
        </p:nvSpPr>
        <p:spPr>
          <a:xfrm>
            <a:off x="803059" y="2848292"/>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LIS</a:t>
            </a:r>
            <a:endParaRPr lang="zh-CN" altLang="en-US" dirty="0">
              <a:solidFill>
                <a:schemeClr val="tx1"/>
              </a:solidFill>
            </a:endParaRPr>
          </a:p>
        </p:txBody>
      </p:sp>
      <p:sp>
        <p:nvSpPr>
          <p:cNvPr id="15" name="圆柱形 14"/>
          <p:cNvSpPr/>
          <p:nvPr/>
        </p:nvSpPr>
        <p:spPr>
          <a:xfrm>
            <a:off x="803059" y="3535230"/>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RIS</a:t>
            </a:r>
            <a:endParaRPr lang="zh-CN" altLang="en-US" dirty="0">
              <a:solidFill>
                <a:schemeClr val="tx1"/>
              </a:solidFill>
            </a:endParaRPr>
          </a:p>
        </p:txBody>
      </p:sp>
      <p:sp>
        <p:nvSpPr>
          <p:cNvPr id="16" name="圆柱形 15"/>
          <p:cNvSpPr/>
          <p:nvPr/>
        </p:nvSpPr>
        <p:spPr>
          <a:xfrm>
            <a:off x="803059" y="4222168"/>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OPT</a:t>
            </a:r>
            <a:endParaRPr lang="zh-CN" altLang="en-US" dirty="0">
              <a:solidFill>
                <a:schemeClr val="tx1"/>
              </a:solidFill>
            </a:endParaRPr>
          </a:p>
        </p:txBody>
      </p:sp>
      <p:sp>
        <p:nvSpPr>
          <p:cNvPr id="17" name="TextBox 16"/>
          <p:cNvSpPr txBox="1"/>
          <p:nvPr/>
        </p:nvSpPr>
        <p:spPr>
          <a:xfrm>
            <a:off x="607997" y="1091828"/>
            <a:ext cx="1082348" cy="307777"/>
          </a:xfrm>
          <a:prstGeom prst="rect">
            <a:avLst/>
          </a:prstGeom>
          <a:noFill/>
        </p:spPr>
        <p:txBody>
          <a:bodyPr wrap="non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业务数据库</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圆柱形 17"/>
          <p:cNvSpPr/>
          <p:nvPr/>
        </p:nvSpPr>
        <p:spPr>
          <a:xfrm>
            <a:off x="803059" y="4909106"/>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HRP</a:t>
            </a:r>
            <a:endParaRPr lang="zh-CN" altLang="en-US" dirty="0">
              <a:solidFill>
                <a:schemeClr val="tx1"/>
              </a:solidFill>
            </a:endParaRPr>
          </a:p>
        </p:txBody>
      </p:sp>
      <p:sp>
        <p:nvSpPr>
          <p:cNvPr id="19" name="圆柱形 18"/>
          <p:cNvSpPr/>
          <p:nvPr/>
        </p:nvSpPr>
        <p:spPr>
          <a:xfrm>
            <a:off x="803059" y="5596041"/>
            <a:ext cx="766432"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t>
            </a:r>
            <a:endParaRPr lang="zh-CN" altLang="en-US" dirty="0">
              <a:solidFill>
                <a:schemeClr val="tx1"/>
              </a:solidFill>
            </a:endParaRPr>
          </a:p>
        </p:txBody>
      </p:sp>
      <p:sp>
        <p:nvSpPr>
          <p:cNvPr id="21" name="任意多边形 20"/>
          <p:cNvSpPr/>
          <p:nvPr/>
        </p:nvSpPr>
        <p:spPr>
          <a:xfrm rot="16200000">
            <a:off x="2347221" y="920354"/>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a:solidFill>
                  <a:schemeClr val="tx1"/>
                </a:solidFill>
                <a:latin typeface="微软雅黑" panose="020B0503020204020204" pitchFamily="34" charset="-122"/>
                <a:ea typeface="微软雅黑" panose="020B0503020204020204" pitchFamily="34" charset="-122"/>
              </a:rPr>
              <a:t>医疗服务及</a:t>
            </a:r>
            <a:r>
              <a:rPr lang="zh-CN" altLang="en-US" dirty="0" smtClean="0">
                <a:solidFill>
                  <a:schemeClr val="tx1"/>
                </a:solidFill>
                <a:latin typeface="微软雅黑" panose="020B0503020204020204" pitchFamily="34" charset="-122"/>
                <a:ea typeface="微软雅黑" panose="020B0503020204020204" pitchFamily="34" charset="-122"/>
              </a:rPr>
              <a:t>管理系统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任意多边形 22"/>
          <p:cNvSpPr/>
          <p:nvPr/>
        </p:nvSpPr>
        <p:spPr>
          <a:xfrm rot="16200000">
            <a:off x="2347221" y="1595918"/>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a:solidFill>
                  <a:schemeClr val="tx1"/>
                </a:solidFill>
                <a:latin typeface="微软雅黑" panose="020B0503020204020204" pitchFamily="34" charset="-122"/>
                <a:ea typeface="微软雅黑" panose="020B0503020204020204" pitchFamily="34" charset="-122"/>
              </a:rPr>
              <a:t>电子</a:t>
            </a:r>
            <a:r>
              <a:rPr lang="zh-CN" altLang="en-US" dirty="0" smtClean="0">
                <a:solidFill>
                  <a:schemeClr val="tx1"/>
                </a:solidFill>
                <a:latin typeface="微软雅黑" panose="020B0503020204020204" pitchFamily="34" charset="-122"/>
                <a:ea typeface="微软雅黑" panose="020B0503020204020204" pitchFamily="34" charset="-122"/>
              </a:rPr>
              <a:t>临床文书系统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4" name="任意多边形 23"/>
          <p:cNvSpPr/>
          <p:nvPr/>
        </p:nvSpPr>
        <p:spPr>
          <a:xfrm rot="16200000">
            <a:off x="2347221" y="2271482"/>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smtClean="0">
                <a:solidFill>
                  <a:schemeClr val="tx1"/>
                </a:solidFill>
                <a:latin typeface="微软雅黑" panose="020B0503020204020204" pitchFamily="34" charset="-122"/>
                <a:ea typeface="微软雅黑" panose="020B0503020204020204" pitchFamily="34" charset="-122"/>
              </a:rPr>
              <a:t>检验信息系统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任意多边形 24"/>
          <p:cNvSpPr/>
          <p:nvPr/>
        </p:nvSpPr>
        <p:spPr>
          <a:xfrm rot="16200000">
            <a:off x="2347221" y="2947046"/>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smtClean="0">
                <a:solidFill>
                  <a:schemeClr val="tx1"/>
                </a:solidFill>
                <a:latin typeface="微软雅黑" panose="020B0503020204020204" pitchFamily="34" charset="-122"/>
                <a:ea typeface="微软雅黑" panose="020B0503020204020204" pitchFamily="34" charset="-122"/>
              </a:rPr>
              <a:t>放射信息系统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6" name="任意多边形 25"/>
          <p:cNvSpPr/>
          <p:nvPr/>
        </p:nvSpPr>
        <p:spPr>
          <a:xfrm rot="16200000">
            <a:off x="2347221" y="3622610"/>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smtClean="0">
                <a:solidFill>
                  <a:schemeClr val="tx1"/>
                </a:solidFill>
                <a:latin typeface="微软雅黑" panose="020B0503020204020204" pitchFamily="34" charset="-122"/>
                <a:ea typeface="微软雅黑" panose="020B0503020204020204" pitchFamily="34" charset="-122"/>
              </a:rPr>
              <a:t>手术麻醉信息系统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任意多边形 26"/>
          <p:cNvSpPr/>
          <p:nvPr/>
        </p:nvSpPr>
        <p:spPr>
          <a:xfrm rot="16200000">
            <a:off x="2347221" y="4298174"/>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smtClean="0">
                <a:solidFill>
                  <a:schemeClr val="tx1"/>
                </a:solidFill>
                <a:latin typeface="微软雅黑" panose="020B0503020204020204" pitchFamily="34" charset="-122"/>
                <a:ea typeface="微软雅黑" panose="020B0503020204020204" pitchFamily="34" charset="-122"/>
              </a:rPr>
              <a:t>运营管理系统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8" name="任意多边形 27"/>
          <p:cNvSpPr/>
          <p:nvPr/>
        </p:nvSpPr>
        <p:spPr>
          <a:xfrm rot="16200000">
            <a:off x="2347221" y="4973739"/>
            <a:ext cx="423186" cy="1830447"/>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r>
              <a:rPr lang="zh-CN" altLang="en-US" dirty="0">
                <a:solidFill>
                  <a:schemeClr val="tx1"/>
                </a:solidFill>
                <a:latin typeface="微软雅黑" panose="020B0503020204020204" pitchFamily="34" charset="-122"/>
                <a:ea typeface="微软雅黑" panose="020B0503020204020204" pitchFamily="34" charset="-122"/>
              </a:rPr>
              <a:t>其他</a:t>
            </a:r>
            <a:r>
              <a:rPr lang="zh-CN" altLang="en-US" dirty="0" smtClean="0">
                <a:solidFill>
                  <a:schemeClr val="tx1"/>
                </a:solidFill>
                <a:latin typeface="微软雅黑" panose="020B0503020204020204" pitchFamily="34" charset="-122"/>
                <a:ea typeface="微软雅黑" panose="020B0503020204020204" pitchFamily="34" charset="-122"/>
              </a:rPr>
              <a:t>业务系统</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0" name="流程图: 多文档 29"/>
          <p:cNvSpPr/>
          <p:nvPr/>
        </p:nvSpPr>
        <p:spPr>
          <a:xfrm>
            <a:off x="3084394" y="6223381"/>
            <a:ext cx="512473" cy="491319"/>
          </a:xfrm>
          <a:prstGeom prst="flowChartMultidocument">
            <a:avLst/>
          </a:prstGeom>
          <a:solidFill>
            <a:srgbClr val="CCDF21">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5400000">
            <a:off x="2170631" y="5793420"/>
            <a:ext cx="423186" cy="1364785"/>
          </a:xfrm>
          <a:custGeom>
            <a:avLst/>
            <a:gdLst>
              <a:gd name="connsiteX0" fmla="*/ 1182500 w 1182500"/>
              <a:gd name="connsiteY0" fmla="*/ 226804 h 2808639"/>
              <a:gd name="connsiteX1" fmla="*/ 1182500 w 1182500"/>
              <a:gd name="connsiteY1" fmla="*/ 2808639 h 2808639"/>
              <a:gd name="connsiteX2" fmla="*/ 0 w 1182500"/>
              <a:gd name="connsiteY2" fmla="*/ 2808639 h 2808639"/>
              <a:gd name="connsiteX3" fmla="*/ 0 w 1182500"/>
              <a:gd name="connsiteY3" fmla="*/ 226804 h 2808639"/>
              <a:gd name="connsiteX4" fmla="*/ 459704 w 1182500"/>
              <a:gd name="connsiteY4" fmla="*/ 226804 h 2808639"/>
              <a:gd name="connsiteX5" fmla="*/ 591250 w 1182500"/>
              <a:gd name="connsiteY5" fmla="*/ 0 h 2808639"/>
              <a:gd name="connsiteX6" fmla="*/ 722796 w 1182500"/>
              <a:gd name="connsiteY6" fmla="*/ 226804 h 280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00" h="2808639">
                <a:moveTo>
                  <a:pt x="1182500" y="226804"/>
                </a:moveTo>
                <a:lnTo>
                  <a:pt x="1182500" y="2808639"/>
                </a:lnTo>
                <a:lnTo>
                  <a:pt x="0" y="2808639"/>
                </a:lnTo>
                <a:lnTo>
                  <a:pt x="0" y="226804"/>
                </a:lnTo>
                <a:lnTo>
                  <a:pt x="459704" y="226804"/>
                </a:lnTo>
                <a:lnTo>
                  <a:pt x="591250" y="0"/>
                </a:lnTo>
                <a:lnTo>
                  <a:pt x="722796" y="226804"/>
                </a:ln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zh-CN" altLang="en-US" dirty="0" smtClean="0">
                <a:solidFill>
                  <a:schemeClr val="tx1"/>
                </a:solidFill>
                <a:latin typeface="微软雅黑" panose="020B0503020204020204" pitchFamily="34" charset="-122"/>
                <a:ea typeface="微软雅黑" panose="020B0503020204020204" pitchFamily="34" charset="-122"/>
              </a:rPr>
              <a:t>其他手工业务</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2" name="圆柱形 31"/>
          <p:cNvSpPr/>
          <p:nvPr/>
        </p:nvSpPr>
        <p:spPr>
          <a:xfrm rot="10800000">
            <a:off x="3842519" y="1692328"/>
            <a:ext cx="218366" cy="4353635"/>
          </a:xfrm>
          <a:prstGeom prst="can">
            <a:avLst>
              <a:gd name="adj" fmla="val 57203"/>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3487679" y="1897045"/>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501326" y="2483899"/>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501326" y="3179935"/>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501326" y="3835027"/>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487678" y="4531063"/>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487678" y="5186156"/>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514974" y="5868544"/>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4305864" y="1656951"/>
            <a:ext cx="915080" cy="758710"/>
          </a:xfrm>
          <a:prstGeom prst="ellipse">
            <a:avLst/>
          </a:prstGeom>
          <a:solidFill>
            <a:schemeClr val="bg1">
              <a:alpha val="9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住院</a:t>
            </a:r>
            <a:r>
              <a:rPr lang="zh-CN" altLang="en-US" sz="1600" dirty="0" smtClean="0">
                <a:solidFill>
                  <a:schemeClr val="tx1"/>
                </a:solidFill>
                <a:latin typeface="微软雅黑" panose="020B0503020204020204" pitchFamily="34" charset="-122"/>
                <a:ea typeface="微软雅黑" panose="020B0503020204020204" pitchFamily="34" charset="-122"/>
              </a:rPr>
              <a:t>首页</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7146139" y="2050386"/>
            <a:ext cx="589443" cy="440933"/>
            <a:chOff x="1516587" y="4513061"/>
            <a:chExt cx="1137379" cy="955502"/>
          </a:xfrm>
        </p:grpSpPr>
        <p:sp>
          <p:nvSpPr>
            <p:cNvPr id="56" name="Oval 18"/>
            <p:cNvSpPr>
              <a:spLocks noChangeArrowheads="1"/>
            </p:cNvSpPr>
            <p:nvPr/>
          </p:nvSpPr>
          <p:spPr bwMode="auto">
            <a:xfrm>
              <a:off x="1895713" y="4513061"/>
              <a:ext cx="381689" cy="384250"/>
            </a:xfrm>
            <a:prstGeom prst="ellipse">
              <a:avLst/>
            </a:prstGeom>
            <a:solidFill>
              <a:srgbClr val="D40D7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solidFill>
                <a:effectLst/>
                <a:uLnTx/>
                <a:uFillTx/>
                <a:latin typeface="Arial"/>
                <a:ea typeface="微软雅黑"/>
                <a:sym typeface="Arial"/>
              </a:endParaRPr>
            </a:p>
          </p:txBody>
        </p:sp>
        <p:sp>
          <p:nvSpPr>
            <p:cNvPr id="57" name="Freeform 19"/>
            <p:cNvSpPr>
              <a:spLocks/>
            </p:cNvSpPr>
            <p:nvPr/>
          </p:nvSpPr>
          <p:spPr bwMode="auto">
            <a:xfrm>
              <a:off x="1780439" y="4928051"/>
              <a:ext cx="612239" cy="540512"/>
            </a:xfrm>
            <a:custGeom>
              <a:avLst/>
              <a:gdLst>
                <a:gd name="T0" fmla="*/ 173 w 260"/>
                <a:gd name="T1" fmla="*/ 0 h 230"/>
                <a:gd name="T2" fmla="*/ 130 w 260"/>
                <a:gd name="T3" fmla="*/ 58 h 230"/>
                <a:gd name="T4" fmla="*/ 87 w 260"/>
                <a:gd name="T5" fmla="*/ 0 h 230"/>
                <a:gd name="T6" fmla="*/ 0 w 260"/>
                <a:gd name="T7" fmla="*/ 124 h 230"/>
                <a:gd name="T8" fmla="*/ 0 w 260"/>
                <a:gd name="T9" fmla="*/ 203 h 230"/>
                <a:gd name="T10" fmla="*/ 0 w 260"/>
                <a:gd name="T11" fmla="*/ 203 h 230"/>
                <a:gd name="T12" fmla="*/ 130 w 260"/>
                <a:gd name="T13" fmla="*/ 230 h 230"/>
                <a:gd name="T14" fmla="*/ 260 w 260"/>
                <a:gd name="T15" fmla="*/ 203 h 230"/>
                <a:gd name="T16" fmla="*/ 260 w 260"/>
                <a:gd name="T17" fmla="*/ 203 h 230"/>
                <a:gd name="T18" fmla="*/ 260 w 260"/>
                <a:gd name="T19" fmla="*/ 124 h 230"/>
                <a:gd name="T20" fmla="*/ 173 w 260"/>
                <a:gd name="T2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30">
                  <a:moveTo>
                    <a:pt x="173" y="0"/>
                  </a:moveTo>
                  <a:cubicBezTo>
                    <a:pt x="130" y="58"/>
                    <a:pt x="130" y="58"/>
                    <a:pt x="130" y="58"/>
                  </a:cubicBezTo>
                  <a:cubicBezTo>
                    <a:pt x="87" y="0"/>
                    <a:pt x="87" y="0"/>
                    <a:pt x="87" y="0"/>
                  </a:cubicBezTo>
                  <a:cubicBezTo>
                    <a:pt x="36" y="18"/>
                    <a:pt x="0" y="67"/>
                    <a:pt x="0" y="124"/>
                  </a:cubicBezTo>
                  <a:cubicBezTo>
                    <a:pt x="0" y="203"/>
                    <a:pt x="0" y="203"/>
                    <a:pt x="0" y="203"/>
                  </a:cubicBezTo>
                  <a:cubicBezTo>
                    <a:pt x="0" y="203"/>
                    <a:pt x="0" y="203"/>
                    <a:pt x="0" y="203"/>
                  </a:cubicBezTo>
                  <a:cubicBezTo>
                    <a:pt x="2" y="218"/>
                    <a:pt x="60" y="230"/>
                    <a:pt x="130" y="230"/>
                  </a:cubicBezTo>
                  <a:cubicBezTo>
                    <a:pt x="200" y="230"/>
                    <a:pt x="257" y="218"/>
                    <a:pt x="260" y="203"/>
                  </a:cubicBezTo>
                  <a:cubicBezTo>
                    <a:pt x="260" y="203"/>
                    <a:pt x="260" y="203"/>
                    <a:pt x="260" y="203"/>
                  </a:cubicBezTo>
                  <a:cubicBezTo>
                    <a:pt x="260" y="124"/>
                    <a:pt x="260" y="124"/>
                    <a:pt x="260" y="124"/>
                  </a:cubicBezTo>
                  <a:cubicBezTo>
                    <a:pt x="260" y="67"/>
                    <a:pt x="224" y="18"/>
                    <a:pt x="173" y="0"/>
                  </a:cubicBezTo>
                  <a:close/>
                </a:path>
              </a:pathLst>
            </a:custGeom>
            <a:solidFill>
              <a:srgbClr val="D40D7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solidFill>
                <a:effectLst/>
                <a:uLnTx/>
                <a:uFillTx/>
                <a:latin typeface="方正兰亭纤黑简体"/>
              </a:endParaRPr>
            </a:p>
          </p:txBody>
        </p:sp>
        <p:sp>
          <p:nvSpPr>
            <p:cNvPr id="58" name="Freeform 20"/>
            <p:cNvSpPr>
              <a:spLocks/>
            </p:cNvSpPr>
            <p:nvPr/>
          </p:nvSpPr>
          <p:spPr bwMode="auto">
            <a:xfrm>
              <a:off x="2054537" y="4907557"/>
              <a:ext cx="61480" cy="38426"/>
            </a:xfrm>
            <a:custGeom>
              <a:avLst/>
              <a:gdLst>
                <a:gd name="T0" fmla="*/ 26 w 26"/>
                <a:gd name="T1" fmla="*/ 1 h 16"/>
                <a:gd name="T2" fmla="*/ 13 w 26"/>
                <a:gd name="T3" fmla="*/ 0 h 16"/>
                <a:gd name="T4" fmla="*/ 1 w 26"/>
                <a:gd name="T5" fmla="*/ 1 h 16"/>
                <a:gd name="T6" fmla="*/ 6 w 26"/>
                <a:gd name="T7" fmla="*/ 16 h 16"/>
                <a:gd name="T8" fmla="*/ 21 w 26"/>
                <a:gd name="T9" fmla="*/ 16 h 16"/>
                <a:gd name="T10" fmla="*/ 26 w 26"/>
                <a:gd name="T11" fmla="*/ 1 h 16"/>
              </a:gdLst>
              <a:ahLst/>
              <a:cxnLst>
                <a:cxn ang="0">
                  <a:pos x="T0" y="T1"/>
                </a:cxn>
                <a:cxn ang="0">
                  <a:pos x="T2" y="T3"/>
                </a:cxn>
                <a:cxn ang="0">
                  <a:pos x="T4" y="T5"/>
                </a:cxn>
                <a:cxn ang="0">
                  <a:pos x="T6" y="T7"/>
                </a:cxn>
                <a:cxn ang="0">
                  <a:pos x="T8" y="T9"/>
                </a:cxn>
                <a:cxn ang="0">
                  <a:pos x="T10" y="T11"/>
                </a:cxn>
              </a:cxnLst>
              <a:rect l="0" t="0" r="r" b="b"/>
              <a:pathLst>
                <a:path w="26" h="16">
                  <a:moveTo>
                    <a:pt x="26" y="1"/>
                  </a:moveTo>
                  <a:cubicBezTo>
                    <a:pt x="22" y="0"/>
                    <a:pt x="17" y="0"/>
                    <a:pt x="13" y="0"/>
                  </a:cubicBezTo>
                  <a:cubicBezTo>
                    <a:pt x="9" y="0"/>
                    <a:pt x="5" y="0"/>
                    <a:pt x="1" y="1"/>
                  </a:cubicBezTo>
                  <a:cubicBezTo>
                    <a:pt x="1" y="1"/>
                    <a:pt x="0" y="9"/>
                    <a:pt x="6" y="16"/>
                  </a:cubicBezTo>
                  <a:cubicBezTo>
                    <a:pt x="6" y="16"/>
                    <a:pt x="16" y="16"/>
                    <a:pt x="21" y="16"/>
                  </a:cubicBezTo>
                  <a:cubicBezTo>
                    <a:pt x="21" y="16"/>
                    <a:pt x="26" y="10"/>
                    <a:pt x="26" y="1"/>
                  </a:cubicBezTo>
                  <a:close/>
                </a:path>
              </a:pathLst>
            </a:custGeom>
            <a:solidFill>
              <a:srgbClr val="D40D7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solidFill>
                <a:effectLst/>
                <a:uLnTx/>
                <a:uFillTx/>
                <a:latin typeface="方正兰亭纤黑简体"/>
              </a:endParaRPr>
            </a:p>
          </p:txBody>
        </p:sp>
        <p:sp>
          <p:nvSpPr>
            <p:cNvPr id="59" name="Freeform 21"/>
            <p:cNvSpPr>
              <a:spLocks/>
            </p:cNvSpPr>
            <p:nvPr/>
          </p:nvSpPr>
          <p:spPr bwMode="auto">
            <a:xfrm>
              <a:off x="2051976" y="4951107"/>
              <a:ext cx="66603" cy="92220"/>
            </a:xfrm>
            <a:custGeom>
              <a:avLst/>
              <a:gdLst>
                <a:gd name="T0" fmla="*/ 7 w 26"/>
                <a:gd name="T1" fmla="*/ 0 h 36"/>
                <a:gd name="T2" fmla="*/ 21 w 26"/>
                <a:gd name="T3" fmla="*/ 0 h 36"/>
                <a:gd name="T4" fmla="*/ 26 w 26"/>
                <a:gd name="T5" fmla="*/ 21 h 36"/>
                <a:gd name="T6" fmla="*/ 13 w 26"/>
                <a:gd name="T7" fmla="*/ 36 h 36"/>
                <a:gd name="T8" fmla="*/ 0 w 26"/>
                <a:gd name="T9" fmla="*/ 21 h 36"/>
                <a:gd name="T10" fmla="*/ 7 w 26"/>
                <a:gd name="T11" fmla="*/ 0 h 36"/>
              </a:gdLst>
              <a:ahLst/>
              <a:cxnLst>
                <a:cxn ang="0">
                  <a:pos x="T0" y="T1"/>
                </a:cxn>
                <a:cxn ang="0">
                  <a:pos x="T2" y="T3"/>
                </a:cxn>
                <a:cxn ang="0">
                  <a:pos x="T4" y="T5"/>
                </a:cxn>
                <a:cxn ang="0">
                  <a:pos x="T6" y="T7"/>
                </a:cxn>
                <a:cxn ang="0">
                  <a:pos x="T8" y="T9"/>
                </a:cxn>
                <a:cxn ang="0">
                  <a:pos x="T10" y="T11"/>
                </a:cxn>
              </a:cxnLst>
              <a:rect l="0" t="0" r="r" b="b"/>
              <a:pathLst>
                <a:path w="26" h="36">
                  <a:moveTo>
                    <a:pt x="7" y="0"/>
                  </a:moveTo>
                  <a:lnTo>
                    <a:pt x="21" y="0"/>
                  </a:lnTo>
                  <a:lnTo>
                    <a:pt x="26" y="21"/>
                  </a:lnTo>
                  <a:lnTo>
                    <a:pt x="13" y="36"/>
                  </a:lnTo>
                  <a:lnTo>
                    <a:pt x="0" y="21"/>
                  </a:lnTo>
                  <a:lnTo>
                    <a:pt x="7" y="0"/>
                  </a:lnTo>
                  <a:close/>
                </a:path>
              </a:pathLst>
            </a:custGeom>
            <a:solidFill>
              <a:srgbClr val="D40D7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solidFill>
                <a:effectLst/>
                <a:uLnTx/>
                <a:uFillTx/>
                <a:latin typeface="方正兰亭纤黑简体"/>
              </a:endParaRPr>
            </a:p>
          </p:txBody>
        </p:sp>
        <p:sp>
          <p:nvSpPr>
            <p:cNvPr id="60" name="Freeform 22"/>
            <p:cNvSpPr>
              <a:spLocks noEditPoints="1"/>
            </p:cNvSpPr>
            <p:nvPr/>
          </p:nvSpPr>
          <p:spPr bwMode="auto">
            <a:xfrm>
              <a:off x="1516587" y="4656514"/>
              <a:ext cx="1137379" cy="717266"/>
            </a:xfrm>
            <a:custGeom>
              <a:avLst/>
              <a:gdLst>
                <a:gd name="T0" fmla="*/ 390 w 482"/>
                <a:gd name="T1" fmla="*/ 137 h 303"/>
                <a:gd name="T2" fmla="*/ 394 w 482"/>
                <a:gd name="T3" fmla="*/ 126 h 303"/>
                <a:gd name="T4" fmla="*/ 385 w 482"/>
                <a:gd name="T5" fmla="*/ 125 h 303"/>
                <a:gd name="T6" fmla="*/ 375 w 482"/>
                <a:gd name="T7" fmla="*/ 126 h 303"/>
                <a:gd name="T8" fmla="*/ 379 w 482"/>
                <a:gd name="T9" fmla="*/ 137 h 303"/>
                <a:gd name="T10" fmla="*/ 390 w 482"/>
                <a:gd name="T11" fmla="*/ 137 h 303"/>
                <a:gd name="T12" fmla="*/ 384 w 482"/>
                <a:gd name="T13" fmla="*/ 168 h 303"/>
                <a:gd name="T14" fmla="*/ 395 w 482"/>
                <a:gd name="T15" fmla="*/ 156 h 303"/>
                <a:gd name="T16" fmla="*/ 390 w 482"/>
                <a:gd name="T17" fmla="*/ 139 h 303"/>
                <a:gd name="T18" fmla="*/ 379 w 482"/>
                <a:gd name="T19" fmla="*/ 139 h 303"/>
                <a:gd name="T20" fmla="*/ 373 w 482"/>
                <a:gd name="T21" fmla="*/ 156 h 303"/>
                <a:gd name="T22" fmla="*/ 384 w 482"/>
                <a:gd name="T23" fmla="*/ 168 h 303"/>
                <a:gd name="T24" fmla="*/ 384 w 482"/>
                <a:gd name="T25" fmla="*/ 121 h 303"/>
                <a:gd name="T26" fmla="*/ 445 w 482"/>
                <a:gd name="T27" fmla="*/ 60 h 303"/>
                <a:gd name="T28" fmla="*/ 384 w 482"/>
                <a:gd name="T29" fmla="*/ 0 h 303"/>
                <a:gd name="T30" fmla="*/ 324 w 482"/>
                <a:gd name="T31" fmla="*/ 60 h 303"/>
                <a:gd name="T32" fmla="*/ 384 w 482"/>
                <a:gd name="T33" fmla="*/ 121 h 303"/>
                <a:gd name="T34" fmla="*/ 98 w 482"/>
                <a:gd name="T35" fmla="*/ 168 h 303"/>
                <a:gd name="T36" fmla="*/ 108 w 482"/>
                <a:gd name="T37" fmla="*/ 156 h 303"/>
                <a:gd name="T38" fmla="*/ 103 w 482"/>
                <a:gd name="T39" fmla="*/ 139 h 303"/>
                <a:gd name="T40" fmla="*/ 92 w 482"/>
                <a:gd name="T41" fmla="*/ 139 h 303"/>
                <a:gd name="T42" fmla="*/ 87 w 482"/>
                <a:gd name="T43" fmla="*/ 156 h 303"/>
                <a:gd name="T44" fmla="*/ 98 w 482"/>
                <a:gd name="T45" fmla="*/ 168 h 303"/>
                <a:gd name="T46" fmla="*/ 130 w 482"/>
                <a:gd name="T47" fmla="*/ 131 h 303"/>
                <a:gd name="T48" fmla="*/ 97 w 482"/>
                <a:gd name="T49" fmla="*/ 174 h 303"/>
                <a:gd name="T50" fmla="*/ 65 w 482"/>
                <a:gd name="T51" fmla="*/ 131 h 303"/>
                <a:gd name="T52" fmla="*/ 0 w 482"/>
                <a:gd name="T53" fmla="*/ 224 h 303"/>
                <a:gd name="T54" fmla="*/ 0 w 482"/>
                <a:gd name="T55" fmla="*/ 283 h 303"/>
                <a:gd name="T56" fmla="*/ 0 w 482"/>
                <a:gd name="T57" fmla="*/ 283 h 303"/>
                <a:gd name="T58" fmla="*/ 97 w 482"/>
                <a:gd name="T59" fmla="*/ 303 h 303"/>
                <a:gd name="T60" fmla="*/ 99 w 482"/>
                <a:gd name="T61" fmla="*/ 303 h 303"/>
                <a:gd name="T62" fmla="*/ 99 w 482"/>
                <a:gd name="T63" fmla="*/ 238 h 303"/>
                <a:gd name="T64" fmla="*/ 141 w 482"/>
                <a:gd name="T65" fmla="*/ 136 h 303"/>
                <a:gd name="T66" fmla="*/ 130 w 482"/>
                <a:gd name="T67" fmla="*/ 131 h 303"/>
                <a:gd name="T68" fmla="*/ 103 w 482"/>
                <a:gd name="T69" fmla="*/ 137 h 303"/>
                <a:gd name="T70" fmla="*/ 107 w 482"/>
                <a:gd name="T71" fmla="*/ 126 h 303"/>
                <a:gd name="T72" fmla="*/ 98 w 482"/>
                <a:gd name="T73" fmla="*/ 125 h 303"/>
                <a:gd name="T74" fmla="*/ 89 w 482"/>
                <a:gd name="T75" fmla="*/ 126 h 303"/>
                <a:gd name="T76" fmla="*/ 92 w 482"/>
                <a:gd name="T77" fmla="*/ 137 h 303"/>
                <a:gd name="T78" fmla="*/ 103 w 482"/>
                <a:gd name="T79" fmla="*/ 137 h 303"/>
                <a:gd name="T80" fmla="*/ 97 w 482"/>
                <a:gd name="T81" fmla="*/ 121 h 303"/>
                <a:gd name="T82" fmla="*/ 158 w 482"/>
                <a:gd name="T83" fmla="*/ 60 h 303"/>
                <a:gd name="T84" fmla="*/ 97 w 482"/>
                <a:gd name="T85" fmla="*/ 0 h 303"/>
                <a:gd name="T86" fmla="*/ 37 w 482"/>
                <a:gd name="T87" fmla="*/ 60 h 303"/>
                <a:gd name="T88" fmla="*/ 97 w 482"/>
                <a:gd name="T89" fmla="*/ 121 h 303"/>
                <a:gd name="T90" fmla="*/ 417 w 482"/>
                <a:gd name="T91" fmla="*/ 131 h 303"/>
                <a:gd name="T92" fmla="*/ 384 w 482"/>
                <a:gd name="T93" fmla="*/ 174 h 303"/>
                <a:gd name="T94" fmla="*/ 352 w 482"/>
                <a:gd name="T95" fmla="*/ 131 h 303"/>
                <a:gd name="T96" fmla="*/ 341 w 482"/>
                <a:gd name="T97" fmla="*/ 136 h 303"/>
                <a:gd name="T98" fmla="*/ 383 w 482"/>
                <a:gd name="T99" fmla="*/ 238 h 303"/>
                <a:gd name="T100" fmla="*/ 383 w 482"/>
                <a:gd name="T101" fmla="*/ 303 h 303"/>
                <a:gd name="T102" fmla="*/ 384 w 482"/>
                <a:gd name="T103" fmla="*/ 303 h 303"/>
                <a:gd name="T104" fmla="*/ 482 w 482"/>
                <a:gd name="T105" fmla="*/ 283 h 303"/>
                <a:gd name="T106" fmla="*/ 482 w 482"/>
                <a:gd name="T107" fmla="*/ 283 h 303"/>
                <a:gd name="T108" fmla="*/ 482 w 482"/>
                <a:gd name="T109" fmla="*/ 224 h 303"/>
                <a:gd name="T110" fmla="*/ 417 w 482"/>
                <a:gd name="T111" fmla="*/ 13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2" h="303">
                  <a:moveTo>
                    <a:pt x="390" y="137"/>
                  </a:moveTo>
                  <a:cubicBezTo>
                    <a:pt x="390" y="137"/>
                    <a:pt x="394" y="133"/>
                    <a:pt x="394" y="126"/>
                  </a:cubicBezTo>
                  <a:cubicBezTo>
                    <a:pt x="391" y="125"/>
                    <a:pt x="388" y="125"/>
                    <a:pt x="385" y="125"/>
                  </a:cubicBezTo>
                  <a:cubicBezTo>
                    <a:pt x="382" y="125"/>
                    <a:pt x="378" y="125"/>
                    <a:pt x="375" y="126"/>
                  </a:cubicBezTo>
                  <a:cubicBezTo>
                    <a:pt x="375" y="126"/>
                    <a:pt x="375" y="132"/>
                    <a:pt x="379" y="137"/>
                  </a:cubicBezTo>
                  <a:cubicBezTo>
                    <a:pt x="379" y="137"/>
                    <a:pt x="386" y="137"/>
                    <a:pt x="390" y="137"/>
                  </a:cubicBezTo>
                  <a:close/>
                  <a:moveTo>
                    <a:pt x="384" y="168"/>
                  </a:moveTo>
                  <a:cubicBezTo>
                    <a:pt x="395" y="156"/>
                    <a:pt x="395" y="156"/>
                    <a:pt x="395" y="156"/>
                  </a:cubicBezTo>
                  <a:cubicBezTo>
                    <a:pt x="390" y="139"/>
                    <a:pt x="390" y="139"/>
                    <a:pt x="390" y="139"/>
                  </a:cubicBezTo>
                  <a:cubicBezTo>
                    <a:pt x="379" y="139"/>
                    <a:pt x="379" y="139"/>
                    <a:pt x="379" y="139"/>
                  </a:cubicBezTo>
                  <a:cubicBezTo>
                    <a:pt x="373" y="156"/>
                    <a:pt x="373" y="156"/>
                    <a:pt x="373" y="156"/>
                  </a:cubicBezTo>
                  <a:lnTo>
                    <a:pt x="384" y="168"/>
                  </a:lnTo>
                  <a:close/>
                  <a:moveTo>
                    <a:pt x="384" y="121"/>
                  </a:moveTo>
                  <a:cubicBezTo>
                    <a:pt x="418" y="121"/>
                    <a:pt x="445" y="94"/>
                    <a:pt x="445" y="60"/>
                  </a:cubicBezTo>
                  <a:cubicBezTo>
                    <a:pt x="445" y="27"/>
                    <a:pt x="418" y="0"/>
                    <a:pt x="384" y="0"/>
                  </a:cubicBezTo>
                  <a:cubicBezTo>
                    <a:pt x="351" y="0"/>
                    <a:pt x="324" y="27"/>
                    <a:pt x="324" y="60"/>
                  </a:cubicBezTo>
                  <a:cubicBezTo>
                    <a:pt x="324" y="94"/>
                    <a:pt x="351" y="121"/>
                    <a:pt x="384" y="121"/>
                  </a:cubicBezTo>
                  <a:close/>
                  <a:moveTo>
                    <a:pt x="98" y="168"/>
                  </a:moveTo>
                  <a:cubicBezTo>
                    <a:pt x="108" y="156"/>
                    <a:pt x="108" y="156"/>
                    <a:pt x="108" y="156"/>
                  </a:cubicBezTo>
                  <a:cubicBezTo>
                    <a:pt x="103" y="139"/>
                    <a:pt x="103" y="139"/>
                    <a:pt x="103" y="139"/>
                  </a:cubicBezTo>
                  <a:cubicBezTo>
                    <a:pt x="92" y="139"/>
                    <a:pt x="92" y="139"/>
                    <a:pt x="92" y="139"/>
                  </a:cubicBezTo>
                  <a:cubicBezTo>
                    <a:pt x="87" y="156"/>
                    <a:pt x="87" y="156"/>
                    <a:pt x="87" y="156"/>
                  </a:cubicBezTo>
                  <a:lnTo>
                    <a:pt x="98" y="168"/>
                  </a:lnTo>
                  <a:close/>
                  <a:moveTo>
                    <a:pt x="130" y="131"/>
                  </a:moveTo>
                  <a:cubicBezTo>
                    <a:pt x="97" y="174"/>
                    <a:pt x="97" y="174"/>
                    <a:pt x="97" y="174"/>
                  </a:cubicBezTo>
                  <a:cubicBezTo>
                    <a:pt x="65" y="131"/>
                    <a:pt x="65" y="131"/>
                    <a:pt x="65" y="131"/>
                  </a:cubicBezTo>
                  <a:cubicBezTo>
                    <a:pt x="27" y="145"/>
                    <a:pt x="0" y="181"/>
                    <a:pt x="0" y="224"/>
                  </a:cubicBezTo>
                  <a:cubicBezTo>
                    <a:pt x="0" y="283"/>
                    <a:pt x="0" y="283"/>
                    <a:pt x="0" y="283"/>
                  </a:cubicBezTo>
                  <a:cubicBezTo>
                    <a:pt x="0" y="283"/>
                    <a:pt x="0" y="283"/>
                    <a:pt x="0" y="283"/>
                  </a:cubicBezTo>
                  <a:cubicBezTo>
                    <a:pt x="2" y="295"/>
                    <a:pt x="45" y="303"/>
                    <a:pt x="97" y="303"/>
                  </a:cubicBezTo>
                  <a:cubicBezTo>
                    <a:pt x="98" y="303"/>
                    <a:pt x="98" y="303"/>
                    <a:pt x="99" y="303"/>
                  </a:cubicBezTo>
                  <a:cubicBezTo>
                    <a:pt x="99" y="238"/>
                    <a:pt x="99" y="238"/>
                    <a:pt x="99" y="238"/>
                  </a:cubicBezTo>
                  <a:cubicBezTo>
                    <a:pt x="99" y="198"/>
                    <a:pt x="115" y="162"/>
                    <a:pt x="141" y="136"/>
                  </a:cubicBezTo>
                  <a:cubicBezTo>
                    <a:pt x="137" y="134"/>
                    <a:pt x="134" y="132"/>
                    <a:pt x="130" y="131"/>
                  </a:cubicBezTo>
                  <a:close/>
                  <a:moveTo>
                    <a:pt x="103" y="137"/>
                  </a:moveTo>
                  <a:cubicBezTo>
                    <a:pt x="103" y="137"/>
                    <a:pt x="107" y="133"/>
                    <a:pt x="107" y="126"/>
                  </a:cubicBezTo>
                  <a:cubicBezTo>
                    <a:pt x="104" y="125"/>
                    <a:pt x="101" y="125"/>
                    <a:pt x="98" y="125"/>
                  </a:cubicBezTo>
                  <a:cubicBezTo>
                    <a:pt x="95" y="125"/>
                    <a:pt x="92" y="125"/>
                    <a:pt x="89" y="126"/>
                  </a:cubicBezTo>
                  <a:cubicBezTo>
                    <a:pt x="89" y="126"/>
                    <a:pt x="88" y="132"/>
                    <a:pt x="92" y="137"/>
                  </a:cubicBezTo>
                  <a:cubicBezTo>
                    <a:pt x="92" y="137"/>
                    <a:pt x="100" y="137"/>
                    <a:pt x="103" y="137"/>
                  </a:cubicBezTo>
                  <a:close/>
                  <a:moveTo>
                    <a:pt x="97" y="121"/>
                  </a:moveTo>
                  <a:cubicBezTo>
                    <a:pt x="131" y="121"/>
                    <a:pt x="158" y="94"/>
                    <a:pt x="158" y="60"/>
                  </a:cubicBezTo>
                  <a:cubicBezTo>
                    <a:pt x="158" y="27"/>
                    <a:pt x="131" y="0"/>
                    <a:pt x="97" y="0"/>
                  </a:cubicBezTo>
                  <a:cubicBezTo>
                    <a:pt x="64" y="0"/>
                    <a:pt x="37" y="27"/>
                    <a:pt x="37" y="60"/>
                  </a:cubicBezTo>
                  <a:cubicBezTo>
                    <a:pt x="37" y="94"/>
                    <a:pt x="64" y="121"/>
                    <a:pt x="97" y="121"/>
                  </a:cubicBezTo>
                  <a:close/>
                  <a:moveTo>
                    <a:pt x="417" y="131"/>
                  </a:moveTo>
                  <a:cubicBezTo>
                    <a:pt x="384" y="174"/>
                    <a:pt x="384" y="174"/>
                    <a:pt x="384" y="174"/>
                  </a:cubicBezTo>
                  <a:cubicBezTo>
                    <a:pt x="352" y="131"/>
                    <a:pt x="352" y="131"/>
                    <a:pt x="352" y="131"/>
                  </a:cubicBezTo>
                  <a:cubicBezTo>
                    <a:pt x="348" y="132"/>
                    <a:pt x="344" y="134"/>
                    <a:pt x="341" y="136"/>
                  </a:cubicBezTo>
                  <a:cubicBezTo>
                    <a:pt x="367" y="162"/>
                    <a:pt x="383" y="198"/>
                    <a:pt x="383" y="238"/>
                  </a:cubicBezTo>
                  <a:cubicBezTo>
                    <a:pt x="383" y="303"/>
                    <a:pt x="383" y="303"/>
                    <a:pt x="383" y="303"/>
                  </a:cubicBezTo>
                  <a:cubicBezTo>
                    <a:pt x="383" y="303"/>
                    <a:pt x="384" y="303"/>
                    <a:pt x="384" y="303"/>
                  </a:cubicBezTo>
                  <a:cubicBezTo>
                    <a:pt x="437" y="303"/>
                    <a:pt x="480" y="295"/>
                    <a:pt x="482" y="283"/>
                  </a:cubicBezTo>
                  <a:cubicBezTo>
                    <a:pt x="482" y="283"/>
                    <a:pt x="482" y="283"/>
                    <a:pt x="482" y="283"/>
                  </a:cubicBezTo>
                  <a:cubicBezTo>
                    <a:pt x="482" y="224"/>
                    <a:pt x="482" y="224"/>
                    <a:pt x="482" y="224"/>
                  </a:cubicBezTo>
                  <a:cubicBezTo>
                    <a:pt x="482" y="181"/>
                    <a:pt x="455" y="145"/>
                    <a:pt x="417" y="131"/>
                  </a:cubicBezTo>
                  <a:close/>
                </a:path>
              </a:pathLst>
            </a:custGeom>
            <a:solidFill>
              <a:sysClr val="windowText" lastClr="000000">
                <a:lumMod val="75000"/>
                <a:lumOff val="25000"/>
              </a:sys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solidFill>
                <a:effectLst/>
                <a:uLnTx/>
                <a:uFillTx/>
                <a:latin typeface="方正兰亭纤黑简体"/>
              </a:endParaRPr>
            </a:p>
          </p:txBody>
        </p:sp>
      </p:grpSp>
      <p:sp>
        <p:nvSpPr>
          <p:cNvPr id="61" name="椭圆 60"/>
          <p:cNvSpPr/>
          <p:nvPr/>
        </p:nvSpPr>
        <p:spPr>
          <a:xfrm>
            <a:off x="4305864" y="2584998"/>
            <a:ext cx="915080" cy="758710"/>
          </a:xfrm>
          <a:prstGeom prst="ellipse">
            <a:avLst/>
          </a:prstGeom>
          <a:solidFill>
            <a:schemeClr val="bg1">
              <a:alpha val="9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数据传输</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4088180" y="2047170"/>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179997" y="2060817"/>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圆柱形 62"/>
          <p:cNvSpPr/>
          <p:nvPr/>
        </p:nvSpPr>
        <p:spPr>
          <a:xfrm>
            <a:off x="5470591" y="1801963"/>
            <a:ext cx="978649"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EDMS</a:t>
            </a:r>
          </a:p>
          <a:p>
            <a:pPr algn="ctr"/>
            <a:r>
              <a:rPr lang="zh-CN" altLang="en-US" dirty="0" smtClean="0">
                <a:solidFill>
                  <a:schemeClr val="tx1"/>
                </a:solidFill>
              </a:rPr>
              <a:t>业务库</a:t>
            </a:r>
            <a:endParaRPr lang="zh-CN" altLang="en-US" dirty="0">
              <a:solidFill>
                <a:schemeClr val="tx1"/>
              </a:solidFill>
            </a:endParaRPr>
          </a:p>
        </p:txBody>
      </p:sp>
      <p:sp>
        <p:nvSpPr>
          <p:cNvPr id="65" name="圆柱形 64"/>
          <p:cNvSpPr/>
          <p:nvPr/>
        </p:nvSpPr>
        <p:spPr>
          <a:xfrm>
            <a:off x="5456943" y="2675420"/>
            <a:ext cx="978649" cy="518164"/>
          </a:xfrm>
          <a:prstGeom prst="can">
            <a:avLst/>
          </a:prstGeom>
          <a:solidFill>
            <a:srgbClr val="FF3300">
              <a:alpha val="90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STAT</a:t>
            </a:r>
          </a:p>
          <a:p>
            <a:pPr algn="ctr"/>
            <a:r>
              <a:rPr lang="zh-CN" altLang="en-US" dirty="0" smtClean="0">
                <a:solidFill>
                  <a:schemeClr val="tx1"/>
                </a:solidFill>
              </a:rPr>
              <a:t>业务库</a:t>
            </a:r>
            <a:endParaRPr lang="zh-CN" altLang="en-US" dirty="0">
              <a:solidFill>
                <a:schemeClr val="tx1"/>
              </a:solidFill>
            </a:endParaRPr>
          </a:p>
        </p:txBody>
      </p:sp>
      <p:cxnSp>
        <p:nvCxnSpPr>
          <p:cNvPr id="66" name="直接连接符 65"/>
          <p:cNvCxnSpPr/>
          <p:nvPr/>
        </p:nvCxnSpPr>
        <p:spPr>
          <a:xfrm>
            <a:off x="5152702" y="2947922"/>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480251" y="4113196"/>
            <a:ext cx="1261884" cy="1438849"/>
            <a:chOff x="4940489" y="3731051"/>
            <a:chExt cx="1496209" cy="1712154"/>
          </a:xfrm>
        </p:grpSpPr>
        <p:pic>
          <p:nvPicPr>
            <p:cNvPr id="3074" name="Picture 2"/>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120352" y="3731051"/>
              <a:ext cx="1200344" cy="12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4940489" y="5076967"/>
              <a:ext cx="1496209" cy="366238"/>
            </a:xfrm>
            <a:prstGeom prst="rect">
              <a:avLst/>
            </a:prstGeom>
            <a:noFill/>
          </p:spPr>
          <p:txBody>
            <a:bodyPr wrap="none" rtlCol="0">
              <a:spAutoFit/>
            </a:bodyPr>
            <a:lstStyle/>
            <a:p>
              <a:r>
                <a:rPr lang="zh-CN" altLang="en-US" sz="1400" b="1" dirty="0" smtClean="0">
                  <a:solidFill>
                    <a:schemeClr val="tx1"/>
                  </a:solidFill>
                  <a:latin typeface="微软雅黑" panose="020B0503020204020204" pitchFamily="34" charset="-122"/>
                  <a:ea typeface="微软雅黑" panose="020B0503020204020204" pitchFamily="34" charset="-122"/>
                </a:rPr>
                <a:t>纸张患者档案</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73" name="Freeform 13"/>
          <p:cNvSpPr>
            <a:spLocks noEditPoints="1"/>
          </p:cNvSpPr>
          <p:nvPr/>
        </p:nvSpPr>
        <p:spPr bwMode="auto">
          <a:xfrm>
            <a:off x="7228026" y="3562071"/>
            <a:ext cx="490460" cy="464024"/>
          </a:xfrm>
          <a:custGeom>
            <a:avLst/>
            <a:gdLst>
              <a:gd name="T0" fmla="*/ 160 w 200"/>
              <a:gd name="T1" fmla="*/ 194 h 196"/>
              <a:gd name="T2" fmla="*/ 120 w 200"/>
              <a:gd name="T3" fmla="*/ 154 h 196"/>
              <a:gd name="T4" fmla="*/ 160 w 200"/>
              <a:gd name="T5" fmla="*/ 114 h 196"/>
              <a:gd name="T6" fmla="*/ 200 w 200"/>
              <a:gd name="T7" fmla="*/ 154 h 196"/>
              <a:gd name="T8" fmla="*/ 160 w 200"/>
              <a:gd name="T9" fmla="*/ 194 h 196"/>
              <a:gd name="T10" fmla="*/ 184 w 200"/>
              <a:gd name="T11" fmla="*/ 148 h 196"/>
              <a:gd name="T12" fmla="*/ 168 w 200"/>
              <a:gd name="T13" fmla="*/ 148 h 196"/>
              <a:gd name="T14" fmla="*/ 168 w 200"/>
              <a:gd name="T15" fmla="*/ 132 h 196"/>
              <a:gd name="T16" fmla="*/ 152 w 200"/>
              <a:gd name="T17" fmla="*/ 132 h 196"/>
              <a:gd name="T18" fmla="*/ 152 w 200"/>
              <a:gd name="T19" fmla="*/ 148 h 196"/>
              <a:gd name="T20" fmla="*/ 136 w 200"/>
              <a:gd name="T21" fmla="*/ 148 h 196"/>
              <a:gd name="T22" fmla="*/ 136 w 200"/>
              <a:gd name="T23" fmla="*/ 164 h 196"/>
              <a:gd name="T24" fmla="*/ 152 w 200"/>
              <a:gd name="T25" fmla="*/ 164 h 196"/>
              <a:gd name="T26" fmla="*/ 152 w 200"/>
              <a:gd name="T27" fmla="*/ 180 h 196"/>
              <a:gd name="T28" fmla="*/ 168 w 200"/>
              <a:gd name="T29" fmla="*/ 180 h 196"/>
              <a:gd name="T30" fmla="*/ 168 w 200"/>
              <a:gd name="T31" fmla="*/ 164 h 196"/>
              <a:gd name="T32" fmla="*/ 184 w 200"/>
              <a:gd name="T33" fmla="*/ 164 h 196"/>
              <a:gd name="T34" fmla="*/ 184 w 200"/>
              <a:gd name="T35" fmla="*/ 148 h 196"/>
              <a:gd name="T36" fmla="*/ 80 w 200"/>
              <a:gd name="T37" fmla="*/ 128 h 196"/>
              <a:gd name="T38" fmla="*/ 16 w 200"/>
              <a:gd name="T39" fmla="*/ 64 h 196"/>
              <a:gd name="T40" fmla="*/ 80 w 200"/>
              <a:gd name="T41" fmla="*/ 0 h 196"/>
              <a:gd name="T42" fmla="*/ 144 w 200"/>
              <a:gd name="T43" fmla="*/ 64 h 196"/>
              <a:gd name="T44" fmla="*/ 80 w 200"/>
              <a:gd name="T45" fmla="*/ 128 h 196"/>
              <a:gd name="T46" fmla="*/ 70 w 200"/>
              <a:gd name="T47" fmla="*/ 17 h 196"/>
              <a:gd name="T48" fmla="*/ 31 w 200"/>
              <a:gd name="T49" fmla="*/ 64 h 196"/>
              <a:gd name="T50" fmla="*/ 80 w 200"/>
              <a:gd name="T51" fmla="*/ 113 h 196"/>
              <a:gd name="T52" fmla="*/ 129 w 200"/>
              <a:gd name="T53" fmla="*/ 64 h 196"/>
              <a:gd name="T54" fmla="*/ 70 w 200"/>
              <a:gd name="T55" fmla="*/ 17 h 196"/>
              <a:gd name="T56" fmla="*/ 40 w 200"/>
              <a:gd name="T57" fmla="*/ 132 h 196"/>
              <a:gd name="T58" fmla="*/ 113 w 200"/>
              <a:gd name="T59" fmla="*/ 132 h 196"/>
              <a:gd name="T60" fmla="*/ 108 w 200"/>
              <a:gd name="T61" fmla="*/ 154 h 196"/>
              <a:gd name="T62" fmla="*/ 129 w 200"/>
              <a:gd name="T63" fmla="*/ 196 h 196"/>
              <a:gd name="T64" fmla="*/ 0 w 200"/>
              <a:gd name="T65" fmla="*/ 196 h 196"/>
              <a:gd name="T66" fmla="*/ 20 w 200"/>
              <a:gd name="T67" fmla="*/ 148 h 196"/>
              <a:gd name="T68" fmla="*/ 40 w 200"/>
              <a:gd name="T69" fmla="*/ 13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96">
                <a:moveTo>
                  <a:pt x="160" y="194"/>
                </a:moveTo>
                <a:cubicBezTo>
                  <a:pt x="138" y="194"/>
                  <a:pt x="120" y="176"/>
                  <a:pt x="120" y="154"/>
                </a:cubicBezTo>
                <a:cubicBezTo>
                  <a:pt x="120" y="132"/>
                  <a:pt x="138" y="114"/>
                  <a:pt x="160" y="114"/>
                </a:cubicBezTo>
                <a:cubicBezTo>
                  <a:pt x="182" y="114"/>
                  <a:pt x="200" y="132"/>
                  <a:pt x="200" y="154"/>
                </a:cubicBezTo>
                <a:cubicBezTo>
                  <a:pt x="200" y="176"/>
                  <a:pt x="182" y="194"/>
                  <a:pt x="160" y="194"/>
                </a:cubicBezTo>
                <a:close/>
                <a:moveTo>
                  <a:pt x="184" y="148"/>
                </a:moveTo>
                <a:cubicBezTo>
                  <a:pt x="168" y="148"/>
                  <a:pt x="168" y="148"/>
                  <a:pt x="168" y="148"/>
                </a:cubicBezTo>
                <a:cubicBezTo>
                  <a:pt x="168" y="132"/>
                  <a:pt x="168" y="132"/>
                  <a:pt x="168" y="132"/>
                </a:cubicBezTo>
                <a:cubicBezTo>
                  <a:pt x="152" y="132"/>
                  <a:pt x="152" y="132"/>
                  <a:pt x="152" y="132"/>
                </a:cubicBezTo>
                <a:cubicBezTo>
                  <a:pt x="152" y="148"/>
                  <a:pt x="152" y="148"/>
                  <a:pt x="152" y="148"/>
                </a:cubicBezTo>
                <a:cubicBezTo>
                  <a:pt x="136" y="148"/>
                  <a:pt x="136" y="148"/>
                  <a:pt x="136" y="148"/>
                </a:cubicBezTo>
                <a:cubicBezTo>
                  <a:pt x="136" y="164"/>
                  <a:pt x="136" y="164"/>
                  <a:pt x="136" y="164"/>
                </a:cubicBezTo>
                <a:cubicBezTo>
                  <a:pt x="152" y="164"/>
                  <a:pt x="152" y="164"/>
                  <a:pt x="152" y="164"/>
                </a:cubicBezTo>
                <a:cubicBezTo>
                  <a:pt x="152" y="180"/>
                  <a:pt x="152" y="180"/>
                  <a:pt x="152" y="180"/>
                </a:cubicBezTo>
                <a:cubicBezTo>
                  <a:pt x="168" y="180"/>
                  <a:pt x="168" y="180"/>
                  <a:pt x="168" y="180"/>
                </a:cubicBezTo>
                <a:cubicBezTo>
                  <a:pt x="168" y="164"/>
                  <a:pt x="168" y="164"/>
                  <a:pt x="168" y="164"/>
                </a:cubicBezTo>
                <a:cubicBezTo>
                  <a:pt x="184" y="164"/>
                  <a:pt x="184" y="164"/>
                  <a:pt x="184" y="164"/>
                </a:cubicBezTo>
                <a:lnTo>
                  <a:pt x="184" y="148"/>
                </a:lnTo>
                <a:close/>
                <a:moveTo>
                  <a:pt x="80" y="128"/>
                </a:moveTo>
                <a:cubicBezTo>
                  <a:pt x="45" y="128"/>
                  <a:pt x="16" y="99"/>
                  <a:pt x="16" y="64"/>
                </a:cubicBezTo>
                <a:cubicBezTo>
                  <a:pt x="16" y="29"/>
                  <a:pt x="45" y="0"/>
                  <a:pt x="80" y="0"/>
                </a:cubicBezTo>
                <a:cubicBezTo>
                  <a:pt x="116" y="0"/>
                  <a:pt x="144" y="29"/>
                  <a:pt x="144" y="64"/>
                </a:cubicBezTo>
                <a:cubicBezTo>
                  <a:pt x="144" y="99"/>
                  <a:pt x="116" y="128"/>
                  <a:pt x="80" y="128"/>
                </a:cubicBezTo>
                <a:close/>
                <a:moveTo>
                  <a:pt x="70" y="17"/>
                </a:moveTo>
                <a:cubicBezTo>
                  <a:pt x="50" y="24"/>
                  <a:pt x="74" y="49"/>
                  <a:pt x="31" y="64"/>
                </a:cubicBezTo>
                <a:cubicBezTo>
                  <a:pt x="31" y="91"/>
                  <a:pt x="53" y="113"/>
                  <a:pt x="80" y="113"/>
                </a:cubicBezTo>
                <a:cubicBezTo>
                  <a:pt x="107" y="113"/>
                  <a:pt x="129" y="91"/>
                  <a:pt x="129" y="64"/>
                </a:cubicBezTo>
                <a:cubicBezTo>
                  <a:pt x="104" y="43"/>
                  <a:pt x="62" y="53"/>
                  <a:pt x="70" y="17"/>
                </a:cubicBezTo>
                <a:close/>
                <a:moveTo>
                  <a:pt x="40" y="132"/>
                </a:moveTo>
                <a:cubicBezTo>
                  <a:pt x="113" y="132"/>
                  <a:pt x="113" y="132"/>
                  <a:pt x="113" y="132"/>
                </a:cubicBezTo>
                <a:cubicBezTo>
                  <a:pt x="110" y="139"/>
                  <a:pt x="108" y="146"/>
                  <a:pt x="108" y="154"/>
                </a:cubicBezTo>
                <a:cubicBezTo>
                  <a:pt x="108" y="171"/>
                  <a:pt x="117" y="187"/>
                  <a:pt x="129" y="196"/>
                </a:cubicBezTo>
                <a:cubicBezTo>
                  <a:pt x="0" y="196"/>
                  <a:pt x="0" y="196"/>
                  <a:pt x="0" y="196"/>
                </a:cubicBezTo>
                <a:cubicBezTo>
                  <a:pt x="20" y="148"/>
                  <a:pt x="20" y="148"/>
                  <a:pt x="20" y="148"/>
                </a:cubicBezTo>
                <a:cubicBezTo>
                  <a:pt x="20" y="148"/>
                  <a:pt x="25" y="132"/>
                  <a:pt x="40"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72" name="右箭头 71"/>
          <p:cNvSpPr/>
          <p:nvPr/>
        </p:nvSpPr>
        <p:spPr>
          <a:xfrm>
            <a:off x="5029877" y="2538485"/>
            <a:ext cx="464023" cy="4026089"/>
          </a:xfrm>
          <a:prstGeom prst="rightArrow">
            <a:avLst/>
          </a:prstGeom>
          <a:solidFill>
            <a:srgbClr val="64B125">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5" name="对角圆角矩形 74"/>
          <p:cNvSpPr/>
          <p:nvPr/>
        </p:nvSpPr>
        <p:spPr>
          <a:xfrm>
            <a:off x="7827667" y="1856101"/>
            <a:ext cx="941696" cy="873457"/>
          </a:xfrm>
          <a:prstGeom prst="round2Diag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a:r>
              <a:rPr lang="zh-CN" altLang="en-US" sz="1200" dirty="0" smtClean="0">
                <a:solidFill>
                  <a:schemeClr val="tx1"/>
                </a:solidFill>
                <a:latin typeface="微软雅黑" panose="020B0503020204020204" pitchFamily="34" charset="-122"/>
                <a:ea typeface="微软雅黑" panose="020B0503020204020204" pitchFamily="34" charset="-122"/>
              </a:rPr>
              <a:t>统计分析</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a:solidFill>
                  <a:schemeClr val="tx1"/>
                </a:solidFill>
                <a:latin typeface="微软雅黑" panose="020B0503020204020204" pitchFamily="34" charset="-122"/>
                <a:ea typeface="微软雅黑" panose="020B0503020204020204" pitchFamily="34" charset="-122"/>
              </a:rPr>
              <a:t>决策</a:t>
            </a:r>
            <a:r>
              <a:rPr lang="zh-CN" altLang="en-US" sz="1200" dirty="0" smtClean="0">
                <a:solidFill>
                  <a:schemeClr val="tx1"/>
                </a:solidFill>
                <a:latin typeface="微软雅黑" panose="020B0503020204020204" pitchFamily="34" charset="-122"/>
                <a:ea typeface="微软雅黑" panose="020B0503020204020204" pitchFamily="34" charset="-122"/>
              </a:rPr>
              <a:t>支持</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smtClean="0">
                <a:solidFill>
                  <a:schemeClr val="tx1"/>
                </a:solidFill>
                <a:latin typeface="微软雅黑" panose="020B0503020204020204" pitchFamily="34" charset="-122"/>
                <a:ea typeface="微软雅黑" panose="020B0503020204020204" pitchFamily="34" charset="-122"/>
              </a:rPr>
              <a:t>医疗</a:t>
            </a:r>
            <a:r>
              <a:rPr lang="zh-CN" altLang="en-US" sz="1200" dirty="0">
                <a:solidFill>
                  <a:schemeClr val="tx1"/>
                </a:solidFill>
                <a:latin typeface="微软雅黑" panose="020B0503020204020204" pitchFamily="34" charset="-122"/>
                <a:ea typeface="微软雅黑" panose="020B0503020204020204" pitchFamily="34" charset="-122"/>
              </a:rPr>
              <a:t>管</a:t>
            </a:r>
            <a:r>
              <a:rPr lang="zh-CN" altLang="en-US" sz="1200" dirty="0" smtClean="0">
                <a:solidFill>
                  <a:schemeClr val="tx1"/>
                </a:solidFill>
                <a:latin typeface="微软雅黑" panose="020B0503020204020204" pitchFamily="34" charset="-122"/>
                <a:ea typeface="微软雅黑" panose="020B0503020204020204" pitchFamily="34" charset="-122"/>
              </a:rPr>
              <a:t>控</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smtClean="0">
                <a:solidFill>
                  <a:schemeClr val="tx1"/>
                </a:solidFill>
                <a:latin typeface="微软雅黑" panose="020B0503020204020204" pitchFamily="34" charset="-122"/>
                <a:ea typeface="微软雅黑" panose="020B0503020204020204" pitchFamily="34" charset="-122"/>
              </a:rPr>
              <a:t>运营管控</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78" name="右箭头 77"/>
          <p:cNvSpPr/>
          <p:nvPr/>
        </p:nvSpPr>
        <p:spPr>
          <a:xfrm>
            <a:off x="6776791" y="2579428"/>
            <a:ext cx="464023" cy="4026089"/>
          </a:xfrm>
          <a:prstGeom prst="rightArrow">
            <a:avLst/>
          </a:prstGeom>
          <a:solidFill>
            <a:srgbClr val="64B125">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2" name="对角圆角矩形 81"/>
          <p:cNvSpPr/>
          <p:nvPr/>
        </p:nvSpPr>
        <p:spPr>
          <a:xfrm>
            <a:off x="7827667" y="3432417"/>
            <a:ext cx="941696" cy="873457"/>
          </a:xfrm>
          <a:prstGeom prst="round2Diag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a:r>
              <a:rPr lang="zh-CN" altLang="en-US" sz="1200" dirty="0" smtClean="0">
                <a:solidFill>
                  <a:schemeClr val="tx1"/>
                </a:solidFill>
                <a:latin typeface="微软雅黑" panose="020B0503020204020204" pitchFamily="34" charset="-122"/>
                <a:ea typeface="微软雅黑" panose="020B0503020204020204" pitchFamily="34" charset="-122"/>
              </a:rPr>
              <a:t>医学研究</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smtClean="0">
                <a:solidFill>
                  <a:schemeClr val="tx1"/>
                </a:solidFill>
                <a:latin typeface="微软雅黑" panose="020B0503020204020204" pitchFamily="34" charset="-122"/>
                <a:ea typeface="微软雅黑" panose="020B0503020204020204" pitchFamily="34" charset="-122"/>
              </a:rPr>
              <a:t>患者就诊</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a:solidFill>
                  <a:schemeClr val="tx1"/>
                </a:solidFill>
                <a:latin typeface="微软雅黑" panose="020B0503020204020204" pitchFamily="34" charset="-122"/>
                <a:ea typeface="微软雅黑" panose="020B0503020204020204" pitchFamily="34" charset="-122"/>
              </a:rPr>
              <a:t>回顾</a:t>
            </a:r>
          </a:p>
        </p:txBody>
      </p:sp>
      <p:sp>
        <p:nvSpPr>
          <p:cNvPr id="83" name="对角圆角矩形 82"/>
          <p:cNvSpPr/>
          <p:nvPr/>
        </p:nvSpPr>
        <p:spPr>
          <a:xfrm>
            <a:off x="7827667" y="5008734"/>
            <a:ext cx="941696" cy="873457"/>
          </a:xfrm>
          <a:prstGeom prst="round2Diag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a:r>
              <a:rPr lang="zh-CN" altLang="en-US" sz="1200" dirty="0" smtClean="0">
                <a:solidFill>
                  <a:schemeClr val="tx1"/>
                </a:solidFill>
                <a:latin typeface="微软雅黑" panose="020B0503020204020204" pitchFamily="34" charset="-122"/>
                <a:ea typeface="微软雅黑" panose="020B0503020204020204" pitchFamily="34" charset="-122"/>
              </a:rPr>
              <a:t>上报数据</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r"/>
            <a:r>
              <a:rPr lang="zh-CN" altLang="en-US" sz="1200" dirty="0">
                <a:solidFill>
                  <a:schemeClr val="tx1"/>
                </a:solidFill>
                <a:latin typeface="微软雅黑" panose="020B0503020204020204" pitchFamily="34" charset="-122"/>
                <a:ea typeface="微软雅黑" panose="020B0503020204020204" pitchFamily="34" charset="-122"/>
              </a:rPr>
              <a:t>统计报表</a:t>
            </a:r>
          </a:p>
        </p:txBody>
      </p:sp>
      <p:sp>
        <p:nvSpPr>
          <p:cNvPr id="76" name="矩形 75"/>
          <p:cNvSpPr/>
          <p:nvPr/>
        </p:nvSpPr>
        <p:spPr>
          <a:xfrm>
            <a:off x="7083069" y="2538139"/>
            <a:ext cx="800219" cy="276999"/>
          </a:xfrm>
          <a:prstGeom prst="rect">
            <a:avLst/>
          </a:prstGeom>
        </p:spPr>
        <p:txBody>
          <a:bodyPr wrap="none">
            <a:spAutoFit/>
          </a:bodyPr>
          <a:lstStyle/>
          <a:p>
            <a:pPr algn="r"/>
            <a:r>
              <a:rPr lang="zh-CN" altLang="en-US" sz="1200" dirty="0">
                <a:solidFill>
                  <a:schemeClr val="tx1"/>
                </a:solidFill>
                <a:latin typeface="微软雅黑" panose="020B0503020204020204" pitchFamily="34" charset="-122"/>
                <a:ea typeface="微软雅黑" panose="020B0503020204020204" pitchFamily="34" charset="-122"/>
              </a:rPr>
              <a:t>管理</a:t>
            </a:r>
            <a:r>
              <a:rPr lang="zh-CN" altLang="en-US" sz="1200" dirty="0" smtClean="0">
                <a:solidFill>
                  <a:schemeClr val="tx1"/>
                </a:solidFill>
                <a:latin typeface="微软雅黑" panose="020B0503020204020204" pitchFamily="34" charset="-122"/>
                <a:ea typeface="微软雅黑" panose="020B0503020204020204" pitchFamily="34" charset="-122"/>
              </a:rPr>
              <a:t>人员</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7069421" y="4039393"/>
            <a:ext cx="800219" cy="276999"/>
          </a:xfrm>
          <a:prstGeom prst="rect">
            <a:avLst/>
          </a:prstGeom>
        </p:spPr>
        <p:txBody>
          <a:bodyPr wrap="none">
            <a:spAutoFit/>
          </a:bodyPr>
          <a:lstStyle/>
          <a:p>
            <a:pPr algn="r"/>
            <a:r>
              <a:rPr lang="zh-CN" altLang="en-US" sz="1200" dirty="0" smtClean="0">
                <a:solidFill>
                  <a:schemeClr val="tx1"/>
                </a:solidFill>
                <a:latin typeface="微软雅黑" panose="020B0503020204020204" pitchFamily="34" charset="-122"/>
                <a:ea typeface="微软雅黑" panose="020B0503020204020204" pitchFamily="34" charset="-122"/>
              </a:rPr>
              <a:t>医务人员</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86" name="矩形 85"/>
          <p:cNvSpPr/>
          <p:nvPr/>
        </p:nvSpPr>
        <p:spPr>
          <a:xfrm>
            <a:off x="7042125" y="5608886"/>
            <a:ext cx="800219" cy="276999"/>
          </a:xfrm>
          <a:prstGeom prst="rect">
            <a:avLst/>
          </a:prstGeom>
        </p:spPr>
        <p:txBody>
          <a:bodyPr wrap="none">
            <a:spAutoFit/>
          </a:bodyPr>
          <a:lstStyle/>
          <a:p>
            <a:pPr algn="r"/>
            <a:r>
              <a:rPr lang="zh-CN" altLang="en-US" sz="1200" dirty="0" smtClean="0">
                <a:solidFill>
                  <a:schemeClr val="tx1"/>
                </a:solidFill>
                <a:latin typeface="微软雅黑" panose="020B0503020204020204" pitchFamily="34" charset="-122"/>
                <a:ea typeface="微软雅黑" panose="020B0503020204020204" pitchFamily="34" charset="-122"/>
              </a:rPr>
              <a:t>上级单位</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6786225" y="3889619"/>
            <a:ext cx="369332" cy="707886"/>
          </a:xfrm>
          <a:prstGeom prst="rect">
            <a:avLst/>
          </a:prstGeom>
          <a:noFill/>
        </p:spPr>
        <p:txBody>
          <a:bodyPr vert="eaVert" wrap="none" rtlCol="0">
            <a:spAutoFit/>
          </a:bodyPr>
          <a:lstStyle/>
          <a:p>
            <a:r>
              <a:rPr lang="zh-CN" altLang="en-US" sz="1200" dirty="0" smtClean="0">
                <a:solidFill>
                  <a:schemeClr val="tx1"/>
                </a:solidFill>
                <a:latin typeface="微软雅黑" panose="020B0503020204020204" pitchFamily="34" charset="-122"/>
                <a:ea typeface="微软雅黑" panose="020B0503020204020204" pitchFamily="34" charset="-122"/>
              </a:rPr>
              <a:t>报表收集</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6786225" y="5022383"/>
            <a:ext cx="369332" cy="707886"/>
          </a:xfrm>
          <a:prstGeom prst="rect">
            <a:avLst/>
          </a:prstGeom>
          <a:noFill/>
        </p:spPr>
        <p:txBody>
          <a:bodyPr vert="eaVert" wrap="none" rtlCol="0">
            <a:spAutoFit/>
          </a:bodyPr>
          <a:lstStyle/>
          <a:p>
            <a:r>
              <a:rPr lang="zh-CN" altLang="en-US" sz="1200" dirty="0" smtClean="0">
                <a:solidFill>
                  <a:schemeClr val="tx1"/>
                </a:solidFill>
                <a:latin typeface="微软雅黑" panose="020B0503020204020204" pitchFamily="34" charset="-122"/>
                <a:ea typeface="微软雅黑" panose="020B0503020204020204" pitchFamily="34" charset="-122"/>
              </a:rPr>
              <a:t>病案收集</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89" name="TextBox 88"/>
          <p:cNvSpPr txBox="1"/>
          <p:nvPr/>
        </p:nvSpPr>
        <p:spPr>
          <a:xfrm>
            <a:off x="5025664" y="4435529"/>
            <a:ext cx="369332" cy="707886"/>
          </a:xfrm>
          <a:prstGeom prst="rect">
            <a:avLst/>
          </a:prstGeom>
          <a:noFill/>
        </p:spPr>
        <p:txBody>
          <a:bodyPr vert="eaVert" wrap="none" rtlCol="0">
            <a:spAutoFit/>
          </a:bodyPr>
          <a:lstStyle/>
          <a:p>
            <a:r>
              <a:rPr lang="zh-CN" altLang="en-US" sz="1200" dirty="0" smtClean="0">
                <a:solidFill>
                  <a:schemeClr val="tx1"/>
                </a:solidFill>
                <a:latin typeface="微软雅黑" panose="020B0503020204020204" pitchFamily="34" charset="-122"/>
                <a:ea typeface="微软雅黑" panose="020B0503020204020204" pitchFamily="34" charset="-122"/>
              </a:rPr>
              <a:t>纸张</a:t>
            </a:r>
            <a:r>
              <a:rPr lang="zh-CN" altLang="en-US" sz="1200" dirty="0">
                <a:solidFill>
                  <a:schemeClr val="tx1"/>
                </a:solidFill>
                <a:latin typeface="微软雅黑" panose="020B0503020204020204" pitchFamily="34" charset="-122"/>
                <a:ea typeface="微软雅黑" panose="020B0503020204020204" pitchFamily="34" charset="-122"/>
              </a:rPr>
              <a:t>收集</a:t>
            </a:r>
          </a:p>
        </p:txBody>
      </p:sp>
      <p:cxnSp>
        <p:nvCxnSpPr>
          <p:cNvPr id="91" name="直接连接符 90"/>
          <p:cNvCxnSpPr/>
          <p:nvPr/>
        </p:nvCxnSpPr>
        <p:spPr>
          <a:xfrm>
            <a:off x="4088180" y="3889618"/>
            <a:ext cx="3138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4" name="图片 83"/>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1433" t="1940" b="53642"/>
          <a:stretch/>
        </p:blipFill>
        <p:spPr>
          <a:xfrm>
            <a:off x="4211010" y="3540798"/>
            <a:ext cx="750627" cy="686499"/>
          </a:xfrm>
          <a:prstGeom prst="rect">
            <a:avLst/>
          </a:prstGeom>
        </p:spPr>
      </p:pic>
      <p:cxnSp>
        <p:nvCxnSpPr>
          <p:cNvPr id="3072" name="肘形连接符 3071"/>
          <p:cNvCxnSpPr>
            <a:stCxn id="30" idx="3"/>
          </p:cNvCxnSpPr>
          <p:nvPr/>
        </p:nvCxnSpPr>
        <p:spPr>
          <a:xfrm flipV="1">
            <a:off x="3596867" y="5732063"/>
            <a:ext cx="306392" cy="73697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6" name="组合 155"/>
          <p:cNvGrpSpPr/>
          <p:nvPr/>
        </p:nvGrpSpPr>
        <p:grpSpPr>
          <a:xfrm>
            <a:off x="4737971" y="1419372"/>
            <a:ext cx="1922131" cy="4804013"/>
            <a:chOff x="5024579" y="1050876"/>
            <a:chExt cx="1922131" cy="4804013"/>
          </a:xfrm>
        </p:grpSpPr>
        <p:sp>
          <p:nvSpPr>
            <p:cNvPr id="124" name="圆角矩形 123"/>
            <p:cNvSpPr/>
            <p:nvPr/>
          </p:nvSpPr>
          <p:spPr>
            <a:xfrm rot="16200000">
              <a:off x="3583638" y="2491817"/>
              <a:ext cx="4804013" cy="1922131"/>
            </a:xfrm>
            <a:prstGeom prst="roundRect">
              <a:avLst/>
            </a:prstGeom>
            <a:solidFill>
              <a:srgbClr val="C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t" anchorCtr="0" forceAA="0" compatLnSpc="1">
              <a:prstTxWarp prst="textNoShape">
                <a:avLst/>
              </a:prstTxWarp>
              <a:no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数据中心</a:t>
              </a:r>
            </a:p>
          </p:txBody>
        </p:sp>
        <p:sp>
          <p:nvSpPr>
            <p:cNvPr id="125" name="流程图: 磁盘 124"/>
            <p:cNvSpPr/>
            <p:nvPr/>
          </p:nvSpPr>
          <p:spPr bwMode="auto">
            <a:xfrm>
              <a:off x="5581935" y="1978926"/>
              <a:ext cx="1269241" cy="1014804"/>
            </a:xfrm>
            <a:prstGeom prst="flowChartMagneticDisk">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CDR</a:t>
              </a:r>
            </a:p>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smtClean="0">
                  <a:solidFill>
                    <a:schemeClr val="tx1"/>
                  </a:solidFill>
                  <a:latin typeface="微软雅黑" panose="020B0503020204020204" pitchFamily="34" charset="-122"/>
                  <a:ea typeface="微软雅黑" panose="020B0503020204020204" pitchFamily="34" charset="-122"/>
                </a:rPr>
                <a:t>临床数据中心</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6" name="流程图: 磁盘 125"/>
            <p:cNvSpPr/>
            <p:nvPr/>
          </p:nvSpPr>
          <p:spPr bwMode="auto">
            <a:xfrm>
              <a:off x="5581935" y="3300529"/>
              <a:ext cx="1269241" cy="1014804"/>
            </a:xfrm>
            <a:prstGeom prst="flowChartMagneticDisk">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en-US" altLang="zh-CN" sz="1400" dirty="0">
                  <a:solidFill>
                    <a:schemeClr val="tx1"/>
                  </a:solidFill>
                  <a:latin typeface="微软雅黑" panose="020B0503020204020204" pitchFamily="34" charset="-122"/>
                  <a:ea typeface="微软雅黑" panose="020B0503020204020204" pitchFamily="34" charset="-122"/>
                </a:rPr>
                <a:t>M</a:t>
              </a: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DR</a:t>
              </a:r>
            </a:p>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a:solidFill>
                    <a:schemeClr val="tx1"/>
                  </a:solidFill>
                  <a:latin typeface="微软雅黑" panose="020B0503020204020204" pitchFamily="34" charset="-122"/>
                  <a:ea typeface="微软雅黑" panose="020B0503020204020204" pitchFamily="34" charset="-122"/>
                </a:rPr>
                <a:t>运营</a:t>
              </a:r>
              <a:r>
                <a:rPr lang="zh-CN" altLang="en-US" sz="1400" dirty="0" smtClean="0">
                  <a:solidFill>
                    <a:schemeClr val="tx1"/>
                  </a:solidFill>
                  <a:latin typeface="微软雅黑" panose="020B0503020204020204" pitchFamily="34" charset="-122"/>
                  <a:ea typeface="微软雅黑" panose="020B0503020204020204" pitchFamily="34" charset="-122"/>
                </a:rPr>
                <a:t>数据中心</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7" name="圆角矩形 126"/>
            <p:cNvSpPr/>
            <p:nvPr/>
          </p:nvSpPr>
          <p:spPr bwMode="auto">
            <a:xfrm>
              <a:off x="5102850" y="2039213"/>
              <a:ext cx="395888" cy="2256019"/>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分布式存储及计算服务</a:t>
              </a:r>
            </a:p>
          </p:txBody>
        </p:sp>
        <p:sp>
          <p:nvSpPr>
            <p:cNvPr id="128" name="流程图: 磁盘 127"/>
            <p:cNvSpPr/>
            <p:nvPr/>
          </p:nvSpPr>
          <p:spPr bwMode="auto">
            <a:xfrm>
              <a:off x="5581935" y="4622132"/>
              <a:ext cx="1269241" cy="1014804"/>
            </a:xfrm>
            <a:prstGeom prst="flowChartMagneticDisk">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en-US" altLang="zh-CN" sz="1400" dirty="0" smtClean="0">
                  <a:solidFill>
                    <a:schemeClr val="tx1"/>
                  </a:solidFill>
                  <a:latin typeface="微软雅黑" panose="020B0503020204020204" pitchFamily="34" charset="-122"/>
                  <a:ea typeface="微软雅黑" panose="020B0503020204020204" pitchFamily="34" charset="-122"/>
                </a:rPr>
                <a:t>B</a:t>
              </a: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DR</a:t>
              </a:r>
            </a:p>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smtClean="0">
                  <a:solidFill>
                    <a:schemeClr val="tx1"/>
                  </a:solidFill>
                  <a:latin typeface="微软雅黑" panose="020B0503020204020204" pitchFamily="34" charset="-122"/>
                  <a:ea typeface="微软雅黑" panose="020B0503020204020204" pitchFamily="34" charset="-122"/>
                </a:rPr>
                <a:t>影像数据中心</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9" name="圆角矩形 128"/>
            <p:cNvSpPr/>
            <p:nvPr/>
          </p:nvSpPr>
          <p:spPr bwMode="auto">
            <a:xfrm>
              <a:off x="5121679" y="4556876"/>
              <a:ext cx="395888" cy="109575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lang="zh-CN" altLang="en-US" sz="1600" dirty="0" smtClean="0">
                  <a:solidFill>
                    <a:schemeClr val="tx1"/>
                  </a:solidFill>
                  <a:latin typeface="微软雅黑" panose="020B0503020204020204" pitchFamily="34" charset="-122"/>
                  <a:ea typeface="微软雅黑" panose="020B0503020204020204" pitchFamily="34" charset="-122"/>
                </a:rPr>
                <a:t>数据服务</a:t>
              </a:r>
              <a:endParaRPr kumimoji="0" lang="zh-CN" altLang="en-US" sz="16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6785136" y="1419372"/>
            <a:ext cx="2017669" cy="4804013"/>
            <a:chOff x="7003504" y="1050876"/>
            <a:chExt cx="2017669" cy="4804013"/>
          </a:xfrm>
        </p:grpSpPr>
        <p:sp>
          <p:nvSpPr>
            <p:cNvPr id="141" name="圆角矩形 140"/>
            <p:cNvSpPr/>
            <p:nvPr/>
          </p:nvSpPr>
          <p:spPr>
            <a:xfrm rot="16200000">
              <a:off x="5610332" y="2444048"/>
              <a:ext cx="4804013" cy="2017669"/>
            </a:xfrm>
            <a:prstGeom prst="roundRect">
              <a:avLst/>
            </a:prstGeom>
            <a:solidFill>
              <a:srgbClr val="00B05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t" anchorCtr="0" forceAA="0" compatLnSpc="1">
              <a:prstTxWarp prst="textNoShape">
                <a:avLst/>
              </a:prstTxWarp>
              <a:noAutofit/>
            </a:bodyP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rPr>
                <a:t>CDSS</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32" name="圆角矩形 131"/>
            <p:cNvSpPr/>
            <p:nvPr/>
          </p:nvSpPr>
          <p:spPr bwMode="auto">
            <a:xfrm>
              <a:off x="7151428" y="4764075"/>
              <a:ext cx="1668396"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ct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数据挖掘</a:t>
              </a:r>
              <a:r>
                <a:rPr lang="en-US" altLang="zh-CN" sz="1400" dirty="0">
                  <a:solidFill>
                    <a:schemeClr val="tx1"/>
                  </a:solidFill>
                  <a:latin typeface="微软雅黑" panose="020B0503020204020204" pitchFamily="34" charset="-122"/>
                  <a:ea typeface="微软雅黑" panose="020B0503020204020204" pitchFamily="34" charset="-122"/>
                </a:rPr>
                <a:t>BI</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3" name="圆角矩形 132"/>
            <p:cNvSpPr/>
            <p:nvPr/>
          </p:nvSpPr>
          <p:spPr bwMode="auto">
            <a:xfrm>
              <a:off x="7872252" y="2179918"/>
              <a:ext cx="288000" cy="1603437"/>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医疗质量度量</a:t>
              </a:r>
              <a:endParaRPr lang="en-US" altLang="zh-CN" sz="1400" dirty="0">
                <a:solidFill>
                  <a:schemeClr val="tx1"/>
                </a:solidFill>
                <a:latin typeface="微软雅黑" panose="020B0503020204020204" pitchFamily="34" charset="-122"/>
                <a:ea typeface="微软雅黑" panose="020B0503020204020204" pitchFamily="34" charset="-122"/>
              </a:endParaRPr>
            </a:p>
            <a:p>
              <a:pPr defTabSz="801688" fontAlgn="base">
                <a:spcBef>
                  <a:spcPct val="0"/>
                </a:spcBef>
                <a:spcAft>
                  <a:spcPct val="0"/>
                </a:spcAft>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4" name="圆角矩形 133"/>
            <p:cNvSpPr/>
            <p:nvPr/>
          </p:nvSpPr>
          <p:spPr bwMode="auto">
            <a:xfrm>
              <a:off x="7076566" y="2179918"/>
              <a:ext cx="288000" cy="1603437"/>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业务闭环管理</a:t>
              </a:r>
              <a:endParaRPr lang="en-US" altLang="zh-CN" sz="1400" dirty="0">
                <a:solidFill>
                  <a:schemeClr val="tx1"/>
                </a:solidFill>
                <a:latin typeface="微软雅黑" panose="020B0503020204020204" pitchFamily="34" charset="-122"/>
                <a:ea typeface="微软雅黑" panose="020B0503020204020204" pitchFamily="34" charset="-122"/>
              </a:endParaRPr>
            </a:p>
            <a:p>
              <a:pPr defTabSz="801688" fontAlgn="base">
                <a:spcBef>
                  <a:spcPct val="0"/>
                </a:spcBef>
                <a:spcAft>
                  <a:spcPct val="0"/>
                </a:spcAft>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5" name="圆角矩形 134"/>
            <p:cNvSpPr/>
            <p:nvPr/>
          </p:nvSpPr>
          <p:spPr bwMode="auto">
            <a:xfrm>
              <a:off x="7474409" y="2179918"/>
              <a:ext cx="288000" cy="1603437"/>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临床决策支持</a:t>
              </a:r>
              <a:endParaRPr lang="en-US" altLang="zh-CN" sz="1400" dirty="0">
                <a:solidFill>
                  <a:schemeClr val="tx1"/>
                </a:solidFill>
                <a:latin typeface="微软雅黑" panose="020B0503020204020204" pitchFamily="34" charset="-122"/>
                <a:ea typeface="微软雅黑" panose="020B0503020204020204" pitchFamily="34" charset="-122"/>
              </a:endParaRPr>
            </a:p>
            <a:p>
              <a:pPr defTabSz="801688" fontAlgn="base">
                <a:spcBef>
                  <a:spcPct val="0"/>
                </a:spcBef>
                <a:spcAft>
                  <a:spcPct val="0"/>
                </a:spcAft>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6" name="圆角矩形 135"/>
            <p:cNvSpPr/>
            <p:nvPr/>
          </p:nvSpPr>
          <p:spPr bwMode="auto">
            <a:xfrm>
              <a:off x="8270095" y="2179918"/>
              <a:ext cx="288000" cy="1399185"/>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运营分析决策</a:t>
              </a:r>
            </a:p>
          </p:txBody>
        </p:sp>
        <p:sp>
          <p:nvSpPr>
            <p:cNvPr id="137" name="圆角矩形 136"/>
            <p:cNvSpPr/>
            <p:nvPr/>
          </p:nvSpPr>
          <p:spPr bwMode="auto">
            <a:xfrm>
              <a:off x="7151428" y="4293152"/>
              <a:ext cx="1668396"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ct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规则引擎</a:t>
              </a:r>
              <a:r>
                <a:rPr lang="en-US" altLang="zh-CN" sz="1400" dirty="0">
                  <a:solidFill>
                    <a:schemeClr val="tx1"/>
                  </a:solidFill>
                  <a:latin typeface="微软雅黑" panose="020B0503020204020204" pitchFamily="34" charset="-122"/>
                  <a:ea typeface="微软雅黑" panose="020B0503020204020204" pitchFamily="34" charset="-122"/>
                </a:rPr>
                <a:t> RE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8" name="圆角矩形 137"/>
            <p:cNvSpPr/>
            <p:nvPr/>
          </p:nvSpPr>
          <p:spPr bwMode="auto">
            <a:xfrm>
              <a:off x="7151428" y="3822229"/>
              <a:ext cx="1668396"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ct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数据定制</a:t>
              </a:r>
              <a:r>
                <a:rPr lang="en-US" altLang="zh-CN" sz="1400" dirty="0">
                  <a:solidFill>
                    <a:schemeClr val="tx1"/>
                  </a:solidFill>
                  <a:latin typeface="微软雅黑" panose="020B0503020204020204" pitchFamily="34" charset="-122"/>
                  <a:ea typeface="微软雅黑" panose="020B0503020204020204" pitchFamily="34" charset="-122"/>
                </a:rPr>
                <a:t> DV</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9" name="圆角矩形 138"/>
            <p:cNvSpPr/>
            <p:nvPr/>
          </p:nvSpPr>
          <p:spPr bwMode="auto">
            <a:xfrm>
              <a:off x="8667936" y="2179918"/>
              <a:ext cx="288000" cy="96907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科研分析</a:t>
              </a:r>
            </a:p>
          </p:txBody>
        </p:sp>
        <p:sp>
          <p:nvSpPr>
            <p:cNvPr id="140" name="圆角矩形 139"/>
            <p:cNvSpPr/>
            <p:nvPr/>
          </p:nvSpPr>
          <p:spPr bwMode="auto">
            <a:xfrm>
              <a:off x="7151428" y="5234999"/>
              <a:ext cx="1668396"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algn="ctr" defTabSz="801688" fontAlgn="base">
                <a:spcBef>
                  <a:spcPct val="0"/>
                </a:spcBef>
                <a:spcAft>
                  <a:spcPct val="0"/>
                </a:spcAft>
              </a:pPr>
              <a:r>
                <a:rPr lang="zh-CN" altLang="en-US" sz="1400" dirty="0">
                  <a:solidFill>
                    <a:schemeClr val="tx1"/>
                  </a:solidFill>
                  <a:latin typeface="微软雅黑" panose="020B0503020204020204" pitchFamily="34" charset="-122"/>
                  <a:ea typeface="微软雅黑" panose="020B0503020204020204" pitchFamily="34" charset="-122"/>
                </a:rPr>
                <a:t>科研分析</a:t>
              </a:r>
              <a:r>
                <a:rPr lang="en-US" altLang="zh-CN" sz="1400" dirty="0">
                  <a:solidFill>
                    <a:schemeClr val="tx1"/>
                  </a:solidFill>
                  <a:latin typeface="微软雅黑" panose="020B0503020204020204" pitchFamily="34" charset="-122"/>
                  <a:ea typeface="微软雅黑" panose="020B0503020204020204" pitchFamily="34" charset="-122"/>
                </a:rPr>
                <a:t>RP</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3275385" y="1433019"/>
            <a:ext cx="1364849" cy="4804012"/>
            <a:chOff x="3602937" y="837016"/>
            <a:chExt cx="1364849" cy="5130769"/>
          </a:xfrm>
        </p:grpSpPr>
        <p:sp>
          <p:nvSpPr>
            <p:cNvPr id="105" name="圆角矩形 104"/>
            <p:cNvSpPr/>
            <p:nvPr/>
          </p:nvSpPr>
          <p:spPr>
            <a:xfrm rot="16200000">
              <a:off x="1719977" y="2719976"/>
              <a:ext cx="5130769" cy="1364849"/>
            </a:xfrm>
            <a:prstGeom prst="round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t" anchorCtr="0" forceAA="0" compatLnSpc="1">
              <a:prstTxWarp prst="textNoShape">
                <a:avLst/>
              </a:prstTxWarp>
              <a:noAutofit/>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数据交换</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bwMode="auto">
            <a:xfrm>
              <a:off x="3689865" y="1782593"/>
              <a:ext cx="390814" cy="2633493"/>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交</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endParaRPr lang="en-US" altLang="zh-CN" dirty="0">
                <a:solidFill>
                  <a:schemeClr val="tx1"/>
                </a:solidFill>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互</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活</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动</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标</a:t>
              </a: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准</a:t>
              </a:r>
            </a:p>
          </p:txBody>
        </p:sp>
        <p:sp>
          <p:nvSpPr>
            <p:cNvPr id="113" name="圆角矩形 112"/>
            <p:cNvSpPr/>
            <p:nvPr/>
          </p:nvSpPr>
          <p:spPr bwMode="auto">
            <a:xfrm>
              <a:off x="4143558" y="1809996"/>
              <a:ext cx="680210" cy="671249"/>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服务总线</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4" name="圆角矩形 113"/>
            <p:cNvSpPr/>
            <p:nvPr/>
          </p:nvSpPr>
          <p:spPr bwMode="auto">
            <a:xfrm>
              <a:off x="4143558" y="2757656"/>
              <a:ext cx="680210" cy="671249"/>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消息路由</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5" name="圆角矩形 114"/>
            <p:cNvSpPr/>
            <p:nvPr/>
          </p:nvSpPr>
          <p:spPr bwMode="auto">
            <a:xfrm>
              <a:off x="4143558" y="3661588"/>
              <a:ext cx="680210" cy="671249"/>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消息队列</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6" name="圆角矩形 115"/>
            <p:cNvSpPr/>
            <p:nvPr/>
          </p:nvSpPr>
          <p:spPr bwMode="auto">
            <a:xfrm>
              <a:off x="3721887" y="4722125"/>
              <a:ext cx="1190511" cy="390723"/>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消息工作流</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7" name="圆角矩形 116"/>
            <p:cNvSpPr/>
            <p:nvPr/>
          </p:nvSpPr>
          <p:spPr bwMode="auto">
            <a:xfrm>
              <a:off x="3719483" y="5175814"/>
              <a:ext cx="1190511" cy="401172"/>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ETL</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工具</a:t>
              </a:r>
            </a:p>
          </p:txBody>
        </p:sp>
      </p:grpSp>
      <p:grpSp>
        <p:nvGrpSpPr>
          <p:cNvPr id="6" name="组合 5"/>
          <p:cNvGrpSpPr/>
          <p:nvPr/>
        </p:nvGrpSpPr>
        <p:grpSpPr>
          <a:xfrm>
            <a:off x="1745877" y="1583147"/>
            <a:ext cx="1241947" cy="4394580"/>
            <a:chOff x="1733265" y="1583147"/>
            <a:chExt cx="1241947" cy="4394580"/>
          </a:xfrm>
        </p:grpSpPr>
        <p:sp>
          <p:nvSpPr>
            <p:cNvPr id="3080" name="左右箭头 3079"/>
            <p:cNvSpPr/>
            <p:nvPr/>
          </p:nvSpPr>
          <p:spPr>
            <a:xfrm>
              <a:off x="1733265" y="1583147"/>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1" name="左右箭头 170"/>
            <p:cNvSpPr/>
            <p:nvPr/>
          </p:nvSpPr>
          <p:spPr>
            <a:xfrm>
              <a:off x="1733265" y="2247338"/>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2" name="左右箭头 171"/>
            <p:cNvSpPr/>
            <p:nvPr/>
          </p:nvSpPr>
          <p:spPr>
            <a:xfrm>
              <a:off x="1733265" y="2911529"/>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3" name="左右箭头 172"/>
            <p:cNvSpPr/>
            <p:nvPr/>
          </p:nvSpPr>
          <p:spPr>
            <a:xfrm>
              <a:off x="1733265" y="3575720"/>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4" name="左右箭头 173"/>
            <p:cNvSpPr/>
            <p:nvPr/>
          </p:nvSpPr>
          <p:spPr>
            <a:xfrm>
              <a:off x="1733265" y="4239911"/>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5" name="左右箭头 174"/>
            <p:cNvSpPr/>
            <p:nvPr/>
          </p:nvSpPr>
          <p:spPr>
            <a:xfrm>
              <a:off x="1733265" y="4904102"/>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76" name="左右箭头 175"/>
            <p:cNvSpPr/>
            <p:nvPr/>
          </p:nvSpPr>
          <p:spPr>
            <a:xfrm>
              <a:off x="1733265" y="5568294"/>
              <a:ext cx="1241947" cy="409433"/>
            </a:xfrm>
            <a:prstGeom prst="leftRightArrow">
              <a:avLst/>
            </a:prstGeom>
            <a:solidFill>
              <a:srgbClr val="64B12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grpSp>
      <p:sp>
        <p:nvSpPr>
          <p:cNvPr id="160" name="上弧形箭头 159"/>
          <p:cNvSpPr/>
          <p:nvPr/>
        </p:nvSpPr>
        <p:spPr bwMode="auto">
          <a:xfrm flipH="1">
            <a:off x="2554240" y="763442"/>
            <a:ext cx="5743599" cy="642282"/>
          </a:xfrm>
          <a:prstGeom prst="curvedDownArrow">
            <a:avLst>
              <a:gd name="adj1" fmla="val 25000"/>
              <a:gd name="adj2" fmla="val 54336"/>
              <a:gd name="adj3" fmla="val 30673"/>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FrutigerNext LT Regular" pitchFamily="34" charset="0"/>
              <a:ea typeface="MS PGothic" pitchFamily="34" charset="-128"/>
            </a:endParaRPr>
          </a:p>
        </p:txBody>
      </p:sp>
      <p:sp>
        <p:nvSpPr>
          <p:cNvPr id="179" name="矩形 178"/>
          <p:cNvSpPr/>
          <p:nvPr/>
        </p:nvSpPr>
        <p:spPr>
          <a:xfrm>
            <a:off x="207863" y="245866"/>
            <a:ext cx="4288353" cy="584775"/>
          </a:xfrm>
          <a:prstGeom prst="rect">
            <a:avLst/>
          </a:prstGeom>
        </p:spPr>
        <p:txBody>
          <a:bodyPr wrap="none">
            <a:spAutoFit/>
          </a:bodyPr>
          <a:lstStyle/>
          <a:p>
            <a:r>
              <a:rPr lang="zh-CN" altLang="en-US" sz="3200" dirty="0" smtClean="0">
                <a:latin typeface="微软雅黑" panose="020B0503020204020204" pitchFamily="34" charset="-122"/>
                <a:ea typeface="微软雅黑" panose="020B0503020204020204" pitchFamily="34" charset="-122"/>
                <a:cs typeface="BrowalliaUPC" panose="020B0604020202020204" pitchFamily="34" charset="-34"/>
              </a:rPr>
              <a:t>通过信息平台实现飞跃</a:t>
            </a:r>
            <a:endParaRPr lang="zh-CN" altLang="en-US" sz="3200" dirty="0">
              <a:latin typeface="微软雅黑" panose="020B0503020204020204" pitchFamily="34" charset="-122"/>
              <a:ea typeface="微软雅黑" panose="020B0503020204020204" pitchFamily="34" charset="-122"/>
              <a:cs typeface="BrowalliaUPC" panose="020B0604020202020204" pitchFamily="34" charset="-34"/>
            </a:endParaRPr>
          </a:p>
        </p:txBody>
      </p:sp>
      <p:grpSp>
        <p:nvGrpSpPr>
          <p:cNvPr id="3" name="组合 2"/>
          <p:cNvGrpSpPr/>
          <p:nvPr/>
        </p:nvGrpSpPr>
        <p:grpSpPr>
          <a:xfrm>
            <a:off x="1704931" y="1419371"/>
            <a:ext cx="1470987" cy="4774057"/>
            <a:chOff x="1731107" y="1490272"/>
            <a:chExt cx="1470987" cy="4774057"/>
          </a:xfrm>
        </p:grpSpPr>
        <p:grpSp>
          <p:nvGrpSpPr>
            <p:cNvPr id="118" name="组合 117"/>
            <p:cNvGrpSpPr/>
            <p:nvPr/>
          </p:nvGrpSpPr>
          <p:grpSpPr>
            <a:xfrm>
              <a:off x="1750035" y="4121630"/>
              <a:ext cx="1416240" cy="2142699"/>
              <a:chOff x="2063939" y="3753134"/>
              <a:chExt cx="1416240" cy="2142699"/>
            </a:xfrm>
          </p:grpSpPr>
          <p:sp>
            <p:nvSpPr>
              <p:cNvPr id="142" name="圆角矩形 141"/>
              <p:cNvSpPr/>
              <p:nvPr/>
            </p:nvSpPr>
            <p:spPr bwMode="auto">
              <a:xfrm>
                <a:off x="2063939" y="3753134"/>
                <a:ext cx="1416240" cy="2142699"/>
              </a:xfrm>
              <a:prstGeom prst="roundRect">
                <a:avLst/>
              </a:prstGeom>
              <a:solidFill>
                <a:srgbClr val="7030A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FrutigerNext LT Regular" pitchFamily="34" charset="0"/>
                  <a:ea typeface="MS PGothic" pitchFamily="34" charset="-128"/>
                </a:endParaRPr>
              </a:p>
            </p:txBody>
          </p:sp>
          <p:sp>
            <p:nvSpPr>
              <p:cNvPr id="143" name="圆角矩形 142"/>
              <p:cNvSpPr/>
              <p:nvPr/>
            </p:nvSpPr>
            <p:spPr bwMode="auto">
              <a:xfrm>
                <a:off x="2190474" y="3813541"/>
                <a:ext cx="1114269" cy="31833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护理管理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4" name="圆角矩形 143"/>
              <p:cNvSpPr/>
              <p:nvPr/>
            </p:nvSpPr>
            <p:spPr bwMode="auto">
              <a:xfrm>
                <a:off x="2190474" y="4176262"/>
                <a:ext cx="1114269" cy="31833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统一预约</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5" name="圆角矩形 144"/>
              <p:cNvSpPr/>
              <p:nvPr/>
            </p:nvSpPr>
            <p:spPr bwMode="auto">
              <a:xfrm>
                <a:off x="2190474" y="5264425"/>
                <a:ext cx="1114269" cy="31833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移动医疗</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6" name="圆角矩形 145"/>
              <p:cNvSpPr/>
              <p:nvPr/>
            </p:nvSpPr>
            <p:spPr bwMode="auto">
              <a:xfrm>
                <a:off x="2190474" y="4538983"/>
                <a:ext cx="1114269" cy="31833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随访管理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7" name="圆角矩形 146"/>
              <p:cNvSpPr/>
              <p:nvPr/>
            </p:nvSpPr>
            <p:spPr bwMode="auto">
              <a:xfrm>
                <a:off x="2190474" y="4901704"/>
                <a:ext cx="1114269" cy="318331"/>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药事管理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8" name="圆角矩形 147"/>
              <p:cNvSpPr/>
              <p:nvPr/>
            </p:nvSpPr>
            <p:spPr bwMode="auto">
              <a:xfrm>
                <a:off x="2210937" y="5627148"/>
                <a:ext cx="1091822" cy="214096"/>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en-US" altLang="zh-CN" dirty="0" smtClean="0">
                    <a:solidFill>
                      <a:schemeClr val="tx1"/>
                    </a:solidFill>
                    <a:latin typeface="微软雅黑" panose="020B0503020204020204" pitchFamily="34" charset="-122"/>
                    <a:ea typeface="微软雅黑" panose="020B0503020204020204" pitchFamily="34" charset="-122"/>
                  </a:rPr>
                  <a:t>……</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731107" y="1490272"/>
              <a:ext cx="1470987" cy="2512670"/>
              <a:chOff x="-1899412" y="1636410"/>
              <a:chExt cx="1470987" cy="2512670"/>
            </a:xfrm>
          </p:grpSpPr>
          <p:sp>
            <p:nvSpPr>
              <p:cNvPr id="161" name="圆角矩形 160"/>
              <p:cNvSpPr/>
              <p:nvPr/>
            </p:nvSpPr>
            <p:spPr bwMode="auto">
              <a:xfrm>
                <a:off x="-1899412" y="1636410"/>
                <a:ext cx="1470987" cy="2512670"/>
              </a:xfrm>
              <a:prstGeom prst="roundRect">
                <a:avLst/>
              </a:prstGeom>
              <a:solidFill>
                <a:srgbClr val="00B0F0"/>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FrutigerNext LT Regular" pitchFamily="34" charset="0"/>
                  <a:ea typeface="MS PGothic" pitchFamily="34" charset="-128"/>
                </a:endParaRPr>
              </a:p>
            </p:txBody>
          </p:sp>
          <p:grpSp>
            <p:nvGrpSpPr>
              <p:cNvPr id="90" name="组合 89"/>
              <p:cNvGrpSpPr/>
              <p:nvPr/>
            </p:nvGrpSpPr>
            <p:grpSpPr>
              <a:xfrm>
                <a:off x="-1713403" y="1715755"/>
                <a:ext cx="1114269" cy="2391548"/>
                <a:chOff x="2177575" y="1192684"/>
                <a:chExt cx="1114269" cy="2391548"/>
              </a:xfrm>
            </p:grpSpPr>
            <p:sp>
              <p:nvSpPr>
                <p:cNvPr id="150" name="圆角矩形 149"/>
                <p:cNvSpPr/>
                <p:nvPr/>
              </p:nvSpPr>
              <p:spPr bwMode="auto">
                <a:xfrm>
                  <a:off x="2177575" y="1192684"/>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患者管理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1" name="圆角矩形 150"/>
                <p:cNvSpPr/>
                <p:nvPr/>
              </p:nvSpPr>
              <p:spPr bwMode="auto">
                <a:xfrm>
                  <a:off x="2177575" y="1605625"/>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诊断管理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2" name="圆角矩形 151"/>
                <p:cNvSpPr/>
                <p:nvPr/>
              </p:nvSpPr>
              <p:spPr bwMode="auto">
                <a:xfrm>
                  <a:off x="2177575" y="2018566"/>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医嘱管理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3" name="圆角矩形 152"/>
                <p:cNvSpPr/>
                <p:nvPr/>
              </p:nvSpPr>
              <p:spPr bwMode="auto">
                <a:xfrm>
                  <a:off x="2177575" y="2844448"/>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医疗执行</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4" name="圆角矩形 153"/>
                <p:cNvSpPr/>
                <p:nvPr/>
              </p:nvSpPr>
              <p:spPr bwMode="auto">
                <a:xfrm>
                  <a:off x="2177575" y="3257388"/>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a:solidFill>
                        <a:schemeClr val="tx1"/>
                      </a:solidFill>
                      <a:latin typeface="微软雅黑" panose="020B0503020204020204" pitchFamily="34" charset="-122"/>
                      <a:ea typeface="微软雅黑" panose="020B0503020204020204" pitchFamily="34" charset="-122"/>
                    </a:rPr>
                    <a:t>费用</a:t>
                  </a:r>
                  <a:r>
                    <a:rPr lang="zh-CN" altLang="en-US" dirty="0" smtClean="0">
                      <a:solidFill>
                        <a:schemeClr val="tx1"/>
                      </a:solidFill>
                      <a:latin typeface="微软雅黑" panose="020B0503020204020204" pitchFamily="34" charset="-122"/>
                      <a:ea typeface="微软雅黑" panose="020B0503020204020204" pitchFamily="34" charset="-122"/>
                    </a:rPr>
                    <a:t>管理</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5" name="圆角矩形 154"/>
                <p:cNvSpPr/>
                <p:nvPr/>
              </p:nvSpPr>
              <p:spPr bwMode="auto">
                <a:xfrm>
                  <a:off x="2177575" y="2431507"/>
                  <a:ext cx="1114269" cy="326844"/>
                </a:xfrm>
                <a:prstGeom prst="roundRect">
                  <a:avLst/>
                </a:prstGeom>
                <a:solidFill>
                  <a:srgbClr val="FFFFFF"/>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dirty="0" smtClean="0">
                      <a:solidFill>
                        <a:schemeClr val="tx1"/>
                      </a:solidFill>
                      <a:latin typeface="微软雅黑" panose="020B0503020204020204" pitchFamily="34" charset="-122"/>
                      <a:ea typeface="微软雅黑" panose="020B0503020204020204" pitchFamily="34" charset="-122"/>
                    </a:rPr>
                    <a:t>临床文书</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grpSp>
      </p:grpSp>
      <p:sp>
        <p:nvSpPr>
          <p:cNvPr id="180" name="灯片编号占位符 4"/>
          <p:cNvSpPr txBox="1">
            <a:spLocks/>
          </p:cNvSpPr>
          <p:nvPr/>
        </p:nvSpPr>
        <p:spPr bwMode="auto">
          <a:xfrm>
            <a:off x="7920038" y="6381750"/>
            <a:ext cx="11160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宋体" charset="-122"/>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defTabSz="914400"/>
            <a:r>
              <a:rPr lang="en-US" altLang="zh-CN" smtClean="0">
                <a:solidFill>
                  <a:srgbClr val="EA5703"/>
                </a:solidFill>
                <a:latin typeface="Arial"/>
              </a:rPr>
              <a:t>Page</a:t>
            </a:r>
            <a:fld id="{ECAAA401-D33D-47EC-8419-84C4C91FB2C5}" type="slidenum">
              <a:rPr lang="en-US" altLang="zh-CN" smtClean="0">
                <a:solidFill>
                  <a:srgbClr val="EA5703"/>
                </a:solidFill>
                <a:latin typeface="Arial"/>
              </a:rPr>
              <a:pPr defTabSz="914400"/>
              <a:t>34</a:t>
            </a:fld>
            <a:endParaRPr lang="en-US" altLang="zh-CN">
              <a:solidFill>
                <a:srgbClr val="EA5703"/>
              </a:solidFill>
              <a:latin typeface="Arial"/>
            </a:endParaRPr>
          </a:p>
        </p:txBody>
      </p:sp>
    </p:spTree>
    <p:extLst>
      <p:ext uri="{BB962C8B-B14F-4D97-AF65-F5344CB8AC3E}">
        <p14:creationId xmlns:p14="http://schemas.microsoft.com/office/powerpoint/2010/main" val="58401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123"/>
          <p:cNvSpPr/>
          <p:nvPr/>
        </p:nvSpPr>
        <p:spPr>
          <a:xfrm>
            <a:off x="566052" y="925460"/>
            <a:ext cx="8006952" cy="1130036"/>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defRPr/>
            </a:pPr>
            <a:r>
              <a:rPr lang="en-US" altLang="zh-CN" sz="2400" b="1" dirty="0" smtClean="0">
                <a:solidFill>
                  <a:schemeClr val="bg1"/>
                </a:solidFill>
                <a:latin typeface="微软雅黑" pitchFamily="34" charset="-122"/>
                <a:ea typeface="微软雅黑" pitchFamily="34" charset="-122"/>
              </a:rPr>
              <a:t>1</a:t>
            </a:r>
            <a:r>
              <a:rPr lang="zh-CN" altLang="en-US" sz="2400" b="1" dirty="0" smtClean="0">
                <a:solidFill>
                  <a:schemeClr val="bg1"/>
                </a:solidFill>
                <a:latin typeface="微软雅黑" pitchFamily="34" charset="-122"/>
                <a:ea typeface="微软雅黑" pitchFamily="34" charset="-122"/>
              </a:rPr>
              <a:t>、互联</a:t>
            </a:r>
            <a:r>
              <a:rPr lang="zh-CN" altLang="en-US" sz="2400" b="1" dirty="0">
                <a:solidFill>
                  <a:schemeClr val="bg1"/>
                </a:solidFill>
                <a:latin typeface="微软雅黑" pitchFamily="34" charset="-122"/>
                <a:ea typeface="微软雅黑" pitchFamily="34" charset="-122"/>
              </a:rPr>
              <a:t>互通 </a:t>
            </a:r>
            <a:r>
              <a:rPr lang="zh-CN" altLang="en-US" sz="2400" b="1" dirty="0" smtClean="0">
                <a:solidFill>
                  <a:schemeClr val="bg1"/>
                </a:solidFill>
                <a:latin typeface="微软雅黑" pitchFamily="34" charset="-122"/>
                <a:ea typeface="微软雅黑" pitchFamily="34" charset="-122"/>
              </a:rPr>
              <a:t>（</a:t>
            </a:r>
            <a:r>
              <a:rPr lang="en-US" altLang="zh-CN" sz="2400" b="1" dirty="0">
                <a:solidFill>
                  <a:schemeClr val="bg1"/>
                </a:solidFill>
                <a:latin typeface="微软雅黑" pitchFamily="34" charset="-122"/>
                <a:ea typeface="微软雅黑" pitchFamily="34" charset="-122"/>
              </a:rPr>
              <a:t>1</a:t>
            </a:r>
            <a:r>
              <a:rPr lang="en-US" altLang="zh-CN" sz="2400" b="1" dirty="0" smtClean="0">
                <a:solidFill>
                  <a:schemeClr val="bg1"/>
                </a:solidFill>
                <a:latin typeface="微软雅黑" pitchFamily="34" charset="-122"/>
                <a:ea typeface="微软雅黑" pitchFamily="34" charset="-122"/>
              </a:rPr>
              <a:t>0</a:t>
            </a:r>
            <a:r>
              <a:rPr lang="en-US" altLang="zh-CN" sz="2400" b="1" dirty="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rPr>
              <a:t>）</a:t>
            </a:r>
            <a:endParaRPr lang="en-US" altLang="zh-CN" sz="2400" b="1" dirty="0">
              <a:solidFill>
                <a:schemeClr val="bg1"/>
              </a:solidFill>
              <a:latin typeface="微软雅黑" pitchFamily="34" charset="-122"/>
              <a:ea typeface="微软雅黑" pitchFamily="34" charset="-122"/>
            </a:endParaRPr>
          </a:p>
          <a:p>
            <a:pPr>
              <a:defRPr/>
            </a:pP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将孤岛</a:t>
            </a:r>
            <a:r>
              <a:rPr lang="zh-CN" altLang="en-US" sz="1800" dirty="0">
                <a:latin typeface="微软雅黑" pitchFamily="34" charset="-122"/>
                <a:ea typeface="微软雅黑" pitchFamily="34" charset="-122"/>
              </a:rPr>
              <a:t>系统</a:t>
            </a:r>
            <a:r>
              <a:rPr lang="zh-CN" altLang="en-US" sz="1800" dirty="0" smtClean="0">
                <a:latin typeface="微软雅黑" pitchFamily="34" charset="-122"/>
                <a:ea typeface="微软雅黑" pitchFamily="34" charset="-122"/>
              </a:rPr>
              <a:t>连接，</a:t>
            </a:r>
            <a:r>
              <a:rPr lang="zh-CN" altLang="en-US" sz="1800" dirty="0">
                <a:latin typeface="微软雅黑" pitchFamily="34" charset="-122"/>
                <a:ea typeface="微软雅黑" pitchFamily="34" charset="-122"/>
              </a:rPr>
              <a:t>建立</a:t>
            </a:r>
            <a:r>
              <a:rPr lang="zh-CN" altLang="en-US" sz="1800" dirty="0" smtClean="0">
                <a:latin typeface="微软雅黑" pitchFamily="34" charset="-122"/>
                <a:ea typeface="微软雅黑" pitchFamily="34" charset="-122"/>
              </a:rPr>
              <a:t>全院</a:t>
            </a:r>
            <a:r>
              <a:rPr lang="zh-CN" altLang="en-US" sz="1800" dirty="0">
                <a:latin typeface="微软雅黑" pitchFamily="34" charset="-122"/>
                <a:ea typeface="微软雅黑" pitchFamily="34" charset="-122"/>
              </a:rPr>
              <a:t>的数据</a:t>
            </a:r>
            <a:r>
              <a:rPr lang="zh-CN" altLang="en-US" sz="1800" b="1" dirty="0">
                <a:latin typeface="微软雅黑" pitchFamily="34" charset="-122"/>
                <a:ea typeface="微软雅黑" pitchFamily="34" charset="-122"/>
              </a:rPr>
              <a:t>交换</a:t>
            </a:r>
            <a:r>
              <a:rPr lang="zh-CN" altLang="en-US" sz="1800" b="1" dirty="0" smtClean="0">
                <a:latin typeface="微软雅黑" pitchFamily="34" charset="-122"/>
                <a:ea typeface="微软雅黑" pitchFamily="34" charset="-122"/>
              </a:rPr>
              <a:t>标准</a:t>
            </a:r>
            <a:r>
              <a:rPr lang="zh-CN" altLang="en-US" sz="1800" b="1" dirty="0">
                <a:latin typeface="微软雅黑" pitchFamily="34" charset="-122"/>
                <a:ea typeface="微软雅黑" pitchFamily="34" charset="-122"/>
              </a:rPr>
              <a:t>，</a:t>
            </a:r>
            <a:r>
              <a:rPr lang="zh-CN" altLang="en-US" sz="1800" dirty="0">
                <a:latin typeface="微软雅黑" pitchFamily="34" charset="-122"/>
                <a:ea typeface="微软雅黑" pitchFamily="34" charset="-122"/>
              </a:rPr>
              <a:t>实现</a:t>
            </a:r>
            <a:r>
              <a:rPr lang="zh-CN" altLang="en-US" sz="1800" dirty="0" smtClean="0">
                <a:latin typeface="微软雅黑" pitchFamily="34" charset="-122"/>
                <a:ea typeface="微软雅黑" pitchFamily="34" charset="-122"/>
              </a:rPr>
              <a:t>业务流程</a:t>
            </a:r>
            <a:r>
              <a:rPr lang="zh-CN" altLang="en-US" sz="1800" b="1" dirty="0">
                <a:latin typeface="微软雅黑" pitchFamily="34" charset="-122"/>
                <a:ea typeface="微软雅黑" pitchFamily="34" charset="-122"/>
              </a:rPr>
              <a:t>实时互操作</a:t>
            </a:r>
            <a:r>
              <a:rPr lang="zh-CN" altLang="en-US" sz="1800" dirty="0" smtClean="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a:defRPr/>
            </a:pPr>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）实现</a:t>
            </a:r>
            <a:r>
              <a:rPr lang="zh-CN" altLang="en-US" sz="1800" b="1" dirty="0">
                <a:latin typeface="微软雅黑" pitchFamily="34" charset="-122"/>
                <a:ea typeface="微软雅黑" pitchFamily="34" charset="-122"/>
              </a:rPr>
              <a:t>单点登录</a:t>
            </a:r>
            <a:r>
              <a:rPr lang="zh-CN" altLang="en-US" sz="1800" dirty="0">
                <a:latin typeface="微软雅黑" pitchFamily="34" charset="-122"/>
                <a:ea typeface="微软雅黑" pitchFamily="34" charset="-122"/>
              </a:rPr>
              <a:t>，登录一次便能访问各个系统。</a:t>
            </a:r>
            <a:endParaRPr lang="zh-CN" altLang="en-US" sz="1800" dirty="0"/>
          </a:p>
        </p:txBody>
      </p:sp>
      <p:sp>
        <p:nvSpPr>
          <p:cNvPr id="125" name="矩形 124"/>
          <p:cNvSpPr/>
          <p:nvPr/>
        </p:nvSpPr>
        <p:spPr>
          <a:xfrm>
            <a:off x="566052" y="2140951"/>
            <a:ext cx="8006952" cy="1155725"/>
          </a:xfrm>
          <a:prstGeom prst="rect">
            <a:avLst/>
          </a:prstGeom>
        </p:spPr>
        <p:style>
          <a:lnRef idx="3">
            <a:schemeClr val="lt1"/>
          </a:lnRef>
          <a:fillRef idx="1">
            <a:schemeClr val="accent4"/>
          </a:fillRef>
          <a:effectRef idx="1">
            <a:schemeClr val="accent4"/>
          </a:effectRef>
          <a:fontRef idx="minor">
            <a:schemeClr val="lt1"/>
          </a:fontRef>
        </p:style>
        <p:txBody>
          <a:bodyPr anchor="ctr"/>
          <a:lstStyle/>
          <a:p>
            <a:pPr>
              <a:defRPr/>
            </a:pPr>
            <a:r>
              <a:rPr lang="en-US" altLang="zh-CN" sz="2400" b="1" dirty="0" smtClean="0">
                <a:solidFill>
                  <a:schemeClr val="bg1"/>
                </a:solidFill>
                <a:latin typeface="微软雅黑" pitchFamily="34" charset="-122"/>
                <a:ea typeface="微软雅黑" pitchFamily="34" charset="-122"/>
              </a:rPr>
              <a:t>2</a:t>
            </a:r>
            <a:r>
              <a:rPr lang="zh-CN" altLang="en-US" sz="2400" b="1" dirty="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数据</a:t>
            </a:r>
            <a:r>
              <a:rPr lang="zh-CN" altLang="en-US" sz="2400" b="1" dirty="0">
                <a:solidFill>
                  <a:schemeClr val="bg1"/>
                </a:solidFill>
                <a:latin typeface="微软雅黑" pitchFamily="34" charset="-122"/>
                <a:ea typeface="微软雅黑" pitchFamily="34" charset="-122"/>
              </a:rPr>
              <a:t>中心 </a:t>
            </a:r>
            <a:r>
              <a:rPr lang="zh-CN" altLang="en-US" sz="2400" b="1" dirty="0" smtClean="0">
                <a:solidFill>
                  <a:schemeClr val="bg1"/>
                </a:solidFill>
                <a:latin typeface="微软雅黑" pitchFamily="34" charset="-122"/>
                <a:ea typeface="微软雅黑" pitchFamily="34" charset="-122"/>
              </a:rPr>
              <a:t>（</a:t>
            </a:r>
            <a:r>
              <a:rPr lang="en-US" altLang="zh-CN" sz="2400" b="1" dirty="0">
                <a:solidFill>
                  <a:schemeClr val="bg1"/>
                </a:solidFill>
                <a:latin typeface="微软雅黑" pitchFamily="34" charset="-122"/>
                <a:ea typeface="微软雅黑" pitchFamily="34" charset="-122"/>
              </a:rPr>
              <a:t>3</a:t>
            </a:r>
            <a:r>
              <a:rPr lang="en-US" altLang="zh-CN" sz="2400" b="1" dirty="0" smtClean="0">
                <a:solidFill>
                  <a:schemeClr val="bg1"/>
                </a:solidFill>
                <a:latin typeface="微软雅黑" pitchFamily="34" charset="-122"/>
                <a:ea typeface="微软雅黑" pitchFamily="34" charset="-122"/>
              </a:rPr>
              <a:t>0</a:t>
            </a:r>
            <a:r>
              <a:rPr lang="en-US" altLang="zh-CN" sz="2400" b="1" dirty="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rPr>
              <a:t>）</a:t>
            </a:r>
            <a:endParaRPr lang="en-US" altLang="zh-CN" sz="2400" b="1"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1</a:t>
            </a:r>
            <a:r>
              <a:rPr lang="zh-CN" altLang="en-US" sz="1800" dirty="0">
                <a:solidFill>
                  <a:schemeClr val="bg1"/>
                </a:solidFill>
                <a:latin typeface="微软雅黑" pitchFamily="34" charset="-122"/>
                <a:ea typeface="微软雅黑" pitchFamily="34" charset="-122"/>
              </a:rPr>
              <a:t>）将各孤岛系统的数据上传，形成统一的</a:t>
            </a:r>
            <a:r>
              <a:rPr lang="zh-CN" altLang="en-US" sz="1800" b="1" dirty="0">
                <a:solidFill>
                  <a:schemeClr val="bg1"/>
                </a:solidFill>
                <a:latin typeface="微软雅黑" pitchFamily="34" charset="-122"/>
                <a:ea typeface="微软雅黑" pitchFamily="34" charset="-122"/>
              </a:rPr>
              <a:t>数据模型</a:t>
            </a:r>
            <a:r>
              <a:rPr lang="zh-CN" altLang="en-US" sz="1800" dirty="0">
                <a:solidFill>
                  <a:schemeClr val="bg1"/>
                </a:solidFill>
                <a:latin typeface="微软雅黑" pitchFamily="34" charset="-122"/>
                <a:ea typeface="微软雅黑" pitchFamily="34" charset="-122"/>
              </a:rPr>
              <a:t>。</a:t>
            </a:r>
            <a:endParaRPr lang="en-US" altLang="zh-CN" sz="1800"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2</a:t>
            </a:r>
            <a:r>
              <a:rPr lang="zh-CN" altLang="en-US" sz="1800" dirty="0">
                <a:solidFill>
                  <a:schemeClr val="bg1"/>
                </a:solidFill>
                <a:latin typeface="微软雅黑" pitchFamily="34" charset="-122"/>
                <a:ea typeface="微软雅黑" pitchFamily="34" charset="-122"/>
              </a:rPr>
              <a:t>）将各孤岛系统的数据编码，形成统一的</a:t>
            </a:r>
            <a:r>
              <a:rPr lang="zh-CN" altLang="en-US" sz="1800" b="1" dirty="0">
                <a:solidFill>
                  <a:schemeClr val="bg1"/>
                </a:solidFill>
                <a:latin typeface="微软雅黑" pitchFamily="34" charset="-122"/>
                <a:ea typeface="微软雅黑" pitchFamily="34" charset="-122"/>
              </a:rPr>
              <a:t>全院标准</a:t>
            </a:r>
            <a:r>
              <a:rPr lang="zh-CN" altLang="en-US" sz="1800" dirty="0">
                <a:solidFill>
                  <a:schemeClr val="bg1"/>
                </a:solidFill>
                <a:latin typeface="微软雅黑" pitchFamily="34" charset="-122"/>
                <a:ea typeface="微软雅黑" pitchFamily="34" charset="-122"/>
              </a:rPr>
              <a:t>。</a:t>
            </a:r>
          </a:p>
        </p:txBody>
      </p:sp>
      <p:sp>
        <p:nvSpPr>
          <p:cNvPr id="126" name="矩形 125"/>
          <p:cNvSpPr/>
          <p:nvPr/>
        </p:nvSpPr>
        <p:spPr>
          <a:xfrm>
            <a:off x="566052" y="3382826"/>
            <a:ext cx="8006952" cy="1624998"/>
          </a:xfrm>
          <a:prstGeom prst="rect">
            <a:avLst/>
          </a:prstGeom>
        </p:spPr>
        <p:style>
          <a:lnRef idx="3">
            <a:schemeClr val="lt1"/>
          </a:lnRef>
          <a:fillRef idx="1">
            <a:schemeClr val="accent5"/>
          </a:fillRef>
          <a:effectRef idx="1">
            <a:schemeClr val="accent5"/>
          </a:effectRef>
          <a:fontRef idx="minor">
            <a:schemeClr val="lt1"/>
          </a:fontRef>
        </p:style>
        <p:txBody>
          <a:bodyPr anchor="ctr"/>
          <a:lstStyle/>
          <a:p>
            <a:pPr>
              <a:defRPr/>
            </a:pPr>
            <a:r>
              <a:rPr lang="en-US" altLang="zh-CN" sz="2400" b="1" dirty="0" smtClean="0">
                <a:solidFill>
                  <a:schemeClr val="bg1"/>
                </a:solidFill>
                <a:latin typeface="微软雅黑" pitchFamily="34" charset="-122"/>
                <a:ea typeface="微软雅黑" pitchFamily="34" charset="-122"/>
              </a:rPr>
              <a:t>3</a:t>
            </a:r>
            <a:r>
              <a:rPr lang="zh-CN" altLang="en-US" sz="2400" b="1" dirty="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数据</a:t>
            </a:r>
            <a:r>
              <a:rPr lang="zh-CN" altLang="en-US" sz="2400" b="1" dirty="0">
                <a:solidFill>
                  <a:schemeClr val="bg1"/>
                </a:solidFill>
                <a:latin typeface="微软雅黑" pitchFamily="34" charset="-122"/>
                <a:ea typeface="微软雅黑" pitchFamily="34" charset="-122"/>
              </a:rPr>
              <a:t>挖掘及知识利用 （</a:t>
            </a:r>
            <a:r>
              <a:rPr lang="en-US" altLang="zh-CN" sz="2400" b="1" dirty="0">
                <a:solidFill>
                  <a:schemeClr val="bg1"/>
                </a:solidFill>
                <a:latin typeface="微软雅黑" pitchFamily="34" charset="-122"/>
                <a:ea typeface="微软雅黑" pitchFamily="34" charset="-122"/>
              </a:rPr>
              <a:t>30%</a:t>
            </a:r>
            <a:r>
              <a:rPr lang="zh-CN" altLang="en-US" sz="2400" b="1" dirty="0">
                <a:solidFill>
                  <a:schemeClr val="bg1"/>
                </a:solidFill>
                <a:latin typeface="微软雅黑" pitchFamily="34" charset="-122"/>
                <a:ea typeface="微软雅黑" pitchFamily="34" charset="-122"/>
              </a:rPr>
              <a:t>）</a:t>
            </a:r>
            <a:endParaRPr lang="en-US" altLang="zh-CN" sz="2400" b="1"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1</a:t>
            </a:r>
            <a:r>
              <a:rPr lang="zh-CN" altLang="en-US" sz="1800" dirty="0">
                <a:solidFill>
                  <a:schemeClr val="bg1"/>
                </a:solidFill>
                <a:latin typeface="微软雅黑" pitchFamily="34" charset="-122"/>
                <a:ea typeface="微软雅黑" pitchFamily="34" charset="-122"/>
              </a:rPr>
              <a:t>）</a:t>
            </a:r>
            <a:r>
              <a:rPr lang="zh-CN" altLang="en-US" sz="1800" b="1" dirty="0">
                <a:solidFill>
                  <a:schemeClr val="bg1"/>
                </a:solidFill>
                <a:latin typeface="微软雅黑" pitchFamily="34" charset="-122"/>
                <a:ea typeface="微软雅黑" pitchFamily="34" charset="-122"/>
              </a:rPr>
              <a:t>资源管理</a:t>
            </a:r>
            <a:r>
              <a:rPr lang="zh-CN" altLang="en-US" sz="1800" dirty="0">
                <a:solidFill>
                  <a:schemeClr val="bg1"/>
                </a:solidFill>
                <a:latin typeface="微软雅黑" pitchFamily="34" charset="-122"/>
                <a:ea typeface="微软雅黑" pitchFamily="34" charset="-122"/>
              </a:rPr>
              <a:t>决策，基于数据中心信息，利用智能挖掘工具及分析模型，提供管理者决策分析。</a:t>
            </a:r>
            <a:endParaRPr lang="en-US" altLang="zh-CN" sz="1800"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2</a:t>
            </a:r>
            <a:r>
              <a:rPr lang="zh-CN" altLang="en-US" sz="1800" dirty="0">
                <a:solidFill>
                  <a:schemeClr val="bg1"/>
                </a:solidFill>
                <a:latin typeface="微软雅黑" pitchFamily="34" charset="-122"/>
                <a:ea typeface="微软雅黑" pitchFamily="34" charset="-122"/>
              </a:rPr>
              <a:t>）</a:t>
            </a:r>
            <a:r>
              <a:rPr lang="zh-CN" altLang="en-US" sz="1800" b="1" dirty="0">
                <a:solidFill>
                  <a:schemeClr val="bg1"/>
                </a:solidFill>
                <a:latin typeface="微软雅黑" pitchFamily="34" charset="-122"/>
                <a:ea typeface="微软雅黑" pitchFamily="34" charset="-122"/>
              </a:rPr>
              <a:t>临床应用</a:t>
            </a:r>
            <a:r>
              <a:rPr lang="zh-CN" altLang="en-US" sz="1800" dirty="0">
                <a:solidFill>
                  <a:schemeClr val="bg1"/>
                </a:solidFill>
                <a:latin typeface="微软雅黑" pitchFamily="34" charset="-122"/>
                <a:ea typeface="微软雅黑" pitchFamily="34" charset="-122"/>
              </a:rPr>
              <a:t>决策，基于数据中心，</a:t>
            </a:r>
            <a:r>
              <a:rPr lang="zh-CN" altLang="en-US" sz="1800" dirty="0" smtClean="0">
                <a:solidFill>
                  <a:schemeClr val="bg1"/>
                </a:solidFill>
                <a:latin typeface="微软雅黑" pitchFamily="34" charset="-122"/>
                <a:ea typeface="微软雅黑" pitchFamily="34" charset="-122"/>
              </a:rPr>
              <a:t>建立患者集成</a:t>
            </a:r>
            <a:r>
              <a:rPr lang="zh-CN" altLang="en-US" sz="1800" dirty="0">
                <a:solidFill>
                  <a:schemeClr val="bg1"/>
                </a:solidFill>
                <a:latin typeface="微软雅黑" pitchFamily="34" charset="-122"/>
                <a:ea typeface="微软雅黑" pitchFamily="34" charset="-122"/>
              </a:rPr>
              <a:t>全电子病历</a:t>
            </a:r>
            <a:r>
              <a:rPr lang="zh-CN" altLang="en-US" sz="1800" dirty="0" smtClean="0">
                <a:solidFill>
                  <a:schemeClr val="bg1"/>
                </a:solidFill>
                <a:latin typeface="微软雅黑" pitchFamily="34" charset="-122"/>
                <a:ea typeface="微软雅黑" pitchFamily="34" charset="-122"/>
              </a:rPr>
              <a:t>视图及临床决策支持及临床科学研究</a:t>
            </a:r>
            <a:r>
              <a:rPr lang="zh-CN" altLang="en-US" sz="2000" dirty="0" smtClean="0">
                <a:solidFill>
                  <a:schemeClr val="bg1"/>
                </a:solidFill>
                <a:latin typeface="微软雅黑" pitchFamily="34" charset="-122"/>
                <a:ea typeface="微软雅黑" pitchFamily="34" charset="-122"/>
              </a:rPr>
              <a:t>。</a:t>
            </a:r>
            <a:endParaRPr lang="zh-CN" altLang="en-US" sz="2000" dirty="0">
              <a:solidFill>
                <a:schemeClr val="bg1"/>
              </a:solidFill>
              <a:latin typeface="微软雅黑" pitchFamily="34" charset="-122"/>
              <a:ea typeface="微软雅黑" pitchFamily="34" charset="-122"/>
            </a:endParaRPr>
          </a:p>
        </p:txBody>
      </p:sp>
      <p:sp>
        <p:nvSpPr>
          <p:cNvPr id="127" name="矩形 126"/>
          <p:cNvSpPr/>
          <p:nvPr/>
        </p:nvSpPr>
        <p:spPr>
          <a:xfrm>
            <a:off x="566052" y="5093279"/>
            <a:ext cx="8006952" cy="1584176"/>
          </a:xfrm>
          <a:prstGeom prst="rect">
            <a:avLst/>
          </a:prstGeom>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2400" b="1" dirty="0" smtClean="0">
                <a:solidFill>
                  <a:schemeClr val="bg1"/>
                </a:solidFill>
                <a:latin typeface="微软雅黑" pitchFamily="34" charset="-122"/>
                <a:ea typeface="微软雅黑" pitchFamily="34" charset="-122"/>
              </a:rPr>
              <a:t>4</a:t>
            </a:r>
            <a:r>
              <a:rPr lang="zh-CN" altLang="en-US" sz="2400" b="1" dirty="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应用</a:t>
            </a:r>
            <a:r>
              <a:rPr lang="zh-CN" altLang="en-US" sz="2400" b="1" dirty="0">
                <a:solidFill>
                  <a:schemeClr val="bg1"/>
                </a:solidFill>
                <a:latin typeface="微软雅黑" pitchFamily="34" charset="-122"/>
                <a:ea typeface="微软雅黑" pitchFamily="34" charset="-122"/>
              </a:rPr>
              <a:t>系统扩展</a:t>
            </a:r>
            <a:r>
              <a:rPr lang="zh-CN" altLang="en-US" sz="2400" b="1" dirty="0" smtClean="0">
                <a:solidFill>
                  <a:schemeClr val="bg1"/>
                </a:solidFill>
                <a:latin typeface="微软雅黑" pitchFamily="34" charset="-122"/>
                <a:ea typeface="微软雅黑" pitchFamily="34" charset="-122"/>
              </a:rPr>
              <a:t>（</a:t>
            </a:r>
            <a:r>
              <a:rPr lang="en-US" altLang="zh-CN" sz="2400" b="1" dirty="0">
                <a:solidFill>
                  <a:schemeClr val="bg1"/>
                </a:solidFill>
                <a:latin typeface="微软雅黑" pitchFamily="34" charset="-122"/>
                <a:ea typeface="微软雅黑" pitchFamily="34" charset="-122"/>
              </a:rPr>
              <a:t>3</a:t>
            </a:r>
            <a:r>
              <a:rPr lang="en-US" altLang="zh-CN" sz="2400" b="1" dirty="0" smtClean="0">
                <a:solidFill>
                  <a:schemeClr val="bg1"/>
                </a:solidFill>
                <a:latin typeface="微软雅黑" pitchFamily="34" charset="-122"/>
                <a:ea typeface="微软雅黑" pitchFamily="34" charset="-122"/>
              </a:rPr>
              <a:t>0</a:t>
            </a:r>
            <a:r>
              <a:rPr lang="en-US" altLang="zh-CN" sz="2400" b="1" dirty="0">
                <a:solidFill>
                  <a:schemeClr val="bg1"/>
                </a:solidFill>
                <a:latin typeface="微软雅黑" pitchFamily="34" charset="-122"/>
                <a:ea typeface="微软雅黑" pitchFamily="34" charset="-122"/>
              </a:rPr>
              <a:t>%</a:t>
            </a:r>
            <a:r>
              <a:rPr lang="zh-CN" altLang="en-US" sz="2400" b="1" dirty="0">
                <a:solidFill>
                  <a:schemeClr val="bg1"/>
                </a:solidFill>
                <a:latin typeface="微软雅黑" pitchFamily="34" charset="-122"/>
                <a:ea typeface="微软雅黑" pitchFamily="34" charset="-122"/>
              </a:rPr>
              <a:t>）</a:t>
            </a:r>
            <a:endParaRPr lang="en-US" altLang="zh-CN" sz="2400" b="1"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1</a:t>
            </a:r>
            <a:r>
              <a:rPr lang="zh-CN" altLang="en-US" sz="1800" dirty="0">
                <a:solidFill>
                  <a:schemeClr val="bg1"/>
                </a:solidFill>
                <a:latin typeface="微软雅黑" pitchFamily="34" charset="-122"/>
                <a:ea typeface="微软雅黑" pitchFamily="34" charset="-122"/>
              </a:rPr>
              <a:t>）</a:t>
            </a:r>
            <a:r>
              <a:rPr lang="zh-CN" altLang="en-US" sz="1800" dirty="0" smtClean="0">
                <a:solidFill>
                  <a:schemeClr val="bg1"/>
                </a:solidFill>
                <a:latin typeface="微软雅黑" pitchFamily="34" charset="-122"/>
                <a:ea typeface="微软雅黑" pitchFamily="34" charset="-122"/>
              </a:rPr>
              <a:t>基于</a:t>
            </a:r>
            <a:r>
              <a:rPr lang="zh-CN" altLang="en-US" sz="1800" dirty="0">
                <a:solidFill>
                  <a:schemeClr val="bg1"/>
                </a:solidFill>
                <a:latin typeface="微软雅黑" pitchFamily="34" charset="-122"/>
                <a:ea typeface="微软雅黑" pitchFamily="34" charset="-122"/>
              </a:rPr>
              <a:t>信息</a:t>
            </a:r>
            <a:r>
              <a:rPr lang="zh-CN" altLang="en-US" sz="1800" dirty="0" smtClean="0">
                <a:solidFill>
                  <a:schemeClr val="bg1"/>
                </a:solidFill>
                <a:latin typeface="微软雅黑" pitchFamily="34" charset="-122"/>
                <a:ea typeface="微软雅黑" pitchFamily="34" charset="-122"/>
              </a:rPr>
              <a:t>平台</a:t>
            </a:r>
            <a:r>
              <a:rPr lang="zh-CN" altLang="en-US" sz="1800" dirty="0">
                <a:solidFill>
                  <a:schemeClr val="bg1"/>
                </a:solidFill>
                <a:latin typeface="微软雅黑" pitchFamily="34" charset="-122"/>
                <a:ea typeface="微软雅黑" pitchFamily="34" charset="-122"/>
              </a:rPr>
              <a:t>，将临床及运营管理的第三方专业系统互联，</a:t>
            </a:r>
            <a:r>
              <a:rPr lang="zh-CN" altLang="en-US" sz="1800" dirty="0" smtClean="0">
                <a:solidFill>
                  <a:schemeClr val="bg1"/>
                </a:solidFill>
                <a:latin typeface="微软雅黑" pitchFamily="34" charset="-122"/>
                <a:ea typeface="微软雅黑" pitchFamily="34" charset="-122"/>
              </a:rPr>
              <a:t>形成</a:t>
            </a:r>
            <a:r>
              <a:rPr lang="zh-CN" altLang="en-US" sz="1800" b="1" dirty="0">
                <a:solidFill>
                  <a:schemeClr val="bg1"/>
                </a:solidFill>
                <a:latin typeface="微软雅黑" pitchFamily="34" charset="-122"/>
                <a:ea typeface="微软雅黑" pitchFamily="34" charset="-122"/>
              </a:rPr>
              <a:t>医嘱全过程</a:t>
            </a:r>
            <a:r>
              <a:rPr lang="zh-CN" altLang="en-US" sz="1800" b="1" dirty="0" smtClean="0">
                <a:solidFill>
                  <a:schemeClr val="bg1"/>
                </a:solidFill>
                <a:latin typeface="微软雅黑" pitchFamily="34" charset="-122"/>
                <a:ea typeface="微软雅黑" pitchFamily="34" charset="-122"/>
              </a:rPr>
              <a:t>闭环</a:t>
            </a:r>
            <a:r>
              <a:rPr lang="zh-CN" altLang="en-US" sz="1800" dirty="0">
                <a:solidFill>
                  <a:schemeClr val="bg1"/>
                </a:solidFill>
                <a:latin typeface="微软雅黑" pitchFamily="34" charset="-122"/>
                <a:ea typeface="微软雅黑" pitchFamily="34" charset="-122"/>
              </a:rPr>
              <a:t>流程</a:t>
            </a:r>
            <a:r>
              <a:rPr lang="zh-CN" altLang="en-US" sz="1800" dirty="0" smtClean="0">
                <a:solidFill>
                  <a:schemeClr val="bg1"/>
                </a:solidFill>
                <a:latin typeface="微软雅黑" pitchFamily="34" charset="-122"/>
                <a:ea typeface="微软雅黑" pitchFamily="34" charset="-122"/>
              </a:rPr>
              <a:t>，实现患者全程电子病历</a:t>
            </a:r>
            <a:r>
              <a:rPr lang="zh-CN" altLang="en-US" sz="1800" dirty="0">
                <a:solidFill>
                  <a:schemeClr val="bg1"/>
                </a:solidFill>
                <a:latin typeface="微软雅黑" pitchFamily="34" charset="-122"/>
                <a:ea typeface="微软雅黑" pitchFamily="34" charset="-122"/>
              </a:rPr>
              <a:t>管理</a:t>
            </a:r>
            <a:r>
              <a:rPr lang="zh-CN" altLang="en-US" sz="1800" dirty="0" smtClean="0">
                <a:solidFill>
                  <a:schemeClr val="bg1"/>
                </a:solidFill>
                <a:latin typeface="微软雅黑" pitchFamily="34" charset="-122"/>
                <a:ea typeface="微软雅黑" pitchFamily="34" charset="-122"/>
              </a:rPr>
              <a:t>。</a:t>
            </a:r>
            <a:endParaRPr lang="en-US" altLang="zh-CN" sz="1800" dirty="0">
              <a:solidFill>
                <a:schemeClr val="bg1"/>
              </a:solidFill>
              <a:latin typeface="微软雅黑" pitchFamily="34" charset="-122"/>
              <a:ea typeface="微软雅黑" pitchFamily="34" charset="-122"/>
            </a:endParaRPr>
          </a:p>
          <a:p>
            <a:pPr>
              <a:defRPr/>
            </a:pPr>
            <a:r>
              <a:rPr lang="en-US" altLang="zh-CN" sz="1800" dirty="0">
                <a:solidFill>
                  <a:schemeClr val="bg1"/>
                </a:solidFill>
                <a:latin typeface="微软雅黑" pitchFamily="34" charset="-122"/>
                <a:ea typeface="微软雅黑" pitchFamily="34" charset="-122"/>
              </a:rPr>
              <a:t>2</a:t>
            </a:r>
            <a:r>
              <a:rPr lang="zh-CN" altLang="en-US" sz="1800" dirty="0">
                <a:solidFill>
                  <a:schemeClr val="bg1"/>
                </a:solidFill>
                <a:latin typeface="微软雅黑" pitchFamily="34" charset="-122"/>
                <a:ea typeface="微软雅黑" pitchFamily="34" charset="-122"/>
              </a:rPr>
              <a:t>）基于信息平台，不断</a:t>
            </a:r>
            <a:r>
              <a:rPr lang="zh-CN" altLang="en-US" sz="1800" b="1" dirty="0">
                <a:solidFill>
                  <a:schemeClr val="bg1"/>
                </a:solidFill>
                <a:latin typeface="微软雅黑" pitchFamily="34" charset="-122"/>
                <a:ea typeface="微软雅黑" pitchFamily="34" charset="-122"/>
              </a:rPr>
              <a:t>开发</a:t>
            </a:r>
            <a:r>
              <a:rPr lang="zh-CN" altLang="en-US" sz="1800" dirty="0">
                <a:solidFill>
                  <a:schemeClr val="bg1"/>
                </a:solidFill>
                <a:latin typeface="微软雅黑" pitchFamily="34" charset="-122"/>
                <a:ea typeface="微软雅黑" pitchFamily="34" charset="-122"/>
              </a:rPr>
              <a:t>新系统或</a:t>
            </a:r>
            <a:r>
              <a:rPr lang="zh-CN" altLang="en-US" sz="1800" b="1" dirty="0">
                <a:solidFill>
                  <a:schemeClr val="bg1"/>
                </a:solidFill>
                <a:latin typeface="微软雅黑" pitchFamily="34" charset="-122"/>
                <a:ea typeface="微软雅黑" pitchFamily="34" charset="-122"/>
              </a:rPr>
              <a:t>升级</a:t>
            </a:r>
            <a:r>
              <a:rPr lang="zh-CN" altLang="en-US" sz="1800" dirty="0">
                <a:solidFill>
                  <a:schemeClr val="bg1"/>
                </a:solidFill>
                <a:latin typeface="微软雅黑" pitchFamily="34" charset="-122"/>
                <a:ea typeface="微软雅黑" pitchFamily="34" charset="-122"/>
              </a:rPr>
              <a:t>医院</a:t>
            </a:r>
            <a:r>
              <a:rPr lang="zh-CN" altLang="en-US" sz="1800" dirty="0" smtClean="0">
                <a:solidFill>
                  <a:schemeClr val="bg1"/>
                </a:solidFill>
                <a:latin typeface="微软雅黑" pitchFamily="34" charset="-122"/>
                <a:ea typeface="微软雅黑" pitchFamily="34" charset="-122"/>
              </a:rPr>
              <a:t>运行系统及模块，满足新形式下医疗卫生行业的改革需要。</a:t>
            </a:r>
            <a:endParaRPr lang="zh-CN" altLang="en-US" sz="1800" dirty="0">
              <a:solidFill>
                <a:schemeClr val="bg1"/>
              </a:solidFill>
              <a:latin typeface="微软雅黑" pitchFamily="34" charset="-122"/>
              <a:ea typeface="微软雅黑" pitchFamily="34" charset="-122"/>
            </a:endParaRPr>
          </a:p>
        </p:txBody>
      </p:sp>
      <p:sp>
        <p:nvSpPr>
          <p:cNvPr id="38" name="矩形 37"/>
          <p:cNvSpPr/>
          <p:nvPr/>
        </p:nvSpPr>
        <p:spPr>
          <a:xfrm>
            <a:off x="281175" y="274997"/>
            <a:ext cx="4288353" cy="584775"/>
          </a:xfrm>
          <a:prstGeom prst="rect">
            <a:avLst/>
          </a:prstGeom>
        </p:spPr>
        <p:txBody>
          <a:bodyPr wrap="none">
            <a:spAutoFit/>
          </a:bodyPr>
          <a:lstStyle/>
          <a:p>
            <a:r>
              <a:rPr lang="zh-CN" altLang="en-US" sz="3200" dirty="0" smtClean="0">
                <a:latin typeface="微软雅黑" panose="020B0503020204020204" pitchFamily="34" charset="-122"/>
                <a:ea typeface="微软雅黑" panose="020B0503020204020204" pitchFamily="34" charset="-122"/>
                <a:cs typeface="BrowalliaUPC" panose="020B0604020202020204" pitchFamily="34" charset="-34"/>
              </a:rPr>
              <a:t>通过信息平台建设内容</a:t>
            </a:r>
            <a:endParaRPr lang="zh-CN" altLang="en-US" sz="3200" dirty="0">
              <a:latin typeface="微软雅黑" panose="020B0503020204020204" pitchFamily="34" charset="-122"/>
              <a:ea typeface="微软雅黑" panose="020B0503020204020204" pitchFamily="34" charset="-122"/>
              <a:cs typeface="BrowalliaUPC" panose="020B0604020202020204" pitchFamily="34" charset="-34"/>
            </a:endParaRPr>
          </a:p>
        </p:txBody>
      </p:sp>
    </p:spTree>
    <p:extLst>
      <p:ext uri="{BB962C8B-B14F-4D97-AF65-F5344CB8AC3E}">
        <p14:creationId xmlns:p14="http://schemas.microsoft.com/office/powerpoint/2010/main" val="366577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extLst>
              <p:ext uri="{D42A27DB-BD31-4B8C-83A1-F6EECF244321}">
                <p14:modId xmlns:p14="http://schemas.microsoft.com/office/powerpoint/2010/main" val="1245960794"/>
              </p:ext>
            </p:extLst>
          </p:nvPr>
        </p:nvGraphicFramePr>
        <p:xfrm>
          <a:off x="755576" y="1776813"/>
          <a:ext cx="7621538" cy="932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562213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3119" y="299690"/>
            <a:ext cx="3877985" cy="584775"/>
          </a:xfrm>
          <a:prstGeom prst="rect">
            <a:avLst/>
          </a:prstGeom>
        </p:spPr>
        <p:txBody>
          <a:bodyPr wrap="none">
            <a:spAutoFit/>
          </a:bodyPr>
          <a:lstStyle/>
          <a:p>
            <a:r>
              <a:rPr lang="zh-CN" altLang="en-US" sz="3200" dirty="0" smtClean="0">
                <a:latin typeface="微软雅黑" panose="020B0503020204020204" pitchFamily="34" charset="-122"/>
                <a:ea typeface="微软雅黑" panose="020B0503020204020204" pitchFamily="34" charset="-122"/>
                <a:cs typeface="BrowalliaUPC" panose="020B0604020202020204" pitchFamily="34" charset="-34"/>
              </a:rPr>
              <a:t>信息化系统领域</a:t>
            </a:r>
            <a:r>
              <a:rPr lang="zh-CN" altLang="en-US" sz="3200" dirty="0">
                <a:latin typeface="微软雅黑" panose="020B0503020204020204" pitchFamily="34" charset="-122"/>
                <a:ea typeface="微软雅黑" panose="020B0503020204020204" pitchFamily="34" charset="-122"/>
                <a:cs typeface="BrowalliaUPC" panose="020B0604020202020204" pitchFamily="34" charset="-34"/>
              </a:rPr>
              <a:t>架构</a:t>
            </a:r>
          </a:p>
        </p:txBody>
      </p:sp>
      <p:sp>
        <p:nvSpPr>
          <p:cNvPr id="13" name="灯片编号占位符 4"/>
          <p:cNvSpPr txBox="1">
            <a:spLocks/>
          </p:cNvSpPr>
          <p:nvPr/>
        </p:nvSpPr>
        <p:spPr bwMode="auto">
          <a:xfrm>
            <a:off x="7920038" y="6381750"/>
            <a:ext cx="11160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宋体" charset="-122"/>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defTabSz="914400"/>
            <a:r>
              <a:rPr lang="en-US" altLang="zh-CN" smtClean="0">
                <a:solidFill>
                  <a:srgbClr val="EA5703"/>
                </a:solidFill>
                <a:latin typeface="Arial"/>
              </a:rPr>
              <a:t>Page</a:t>
            </a:r>
            <a:fld id="{ECAAA401-D33D-47EC-8419-84C4C91FB2C5}" type="slidenum">
              <a:rPr lang="en-US" altLang="zh-CN" smtClean="0">
                <a:solidFill>
                  <a:srgbClr val="EA5703"/>
                </a:solidFill>
                <a:latin typeface="Arial"/>
              </a:rPr>
              <a:pPr defTabSz="914400"/>
              <a:t>37</a:t>
            </a:fld>
            <a:endParaRPr lang="en-US" altLang="zh-CN">
              <a:solidFill>
                <a:srgbClr val="EA5703"/>
              </a:solidFill>
              <a:latin typeface="Arial"/>
            </a:endParaRPr>
          </a:p>
        </p:txBody>
      </p:sp>
      <p:sp>
        <p:nvSpPr>
          <p:cNvPr id="21" name="圆角矩形 20"/>
          <p:cNvSpPr/>
          <p:nvPr/>
        </p:nvSpPr>
        <p:spPr bwMode="auto">
          <a:xfrm>
            <a:off x="3998794" y="5129608"/>
            <a:ext cx="4522893" cy="783031"/>
          </a:xfrm>
          <a:prstGeom prst="roundRect">
            <a:avLst/>
          </a:prstGeom>
          <a:solidFill>
            <a:srgbClr val="4FC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bwMode="auto">
          <a:xfrm>
            <a:off x="517219" y="5129608"/>
            <a:ext cx="3413257" cy="783031"/>
          </a:xfrm>
          <a:prstGeom prst="roundRect">
            <a:avLst/>
          </a:prstGeom>
          <a:solidFill>
            <a:srgbClr val="C1E7FF"/>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9200" tIns="39600" rIns="79200" bIns="39600" numCol="1" rtlCol="0" anchor="ctr" anchorCtr="0" compatLnSpc="1">
            <a:prstTxWarp prst="textNoShape">
              <a:avLst/>
            </a:prstTxWarp>
            <a:noAutofit/>
          </a:bodyPr>
          <a:lstStyle/>
          <a:p>
            <a:pPr algn="ctr" defTabSz="801688"/>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516029" y="3088107"/>
            <a:ext cx="4873624" cy="2004466"/>
          </a:xfrm>
          <a:prstGeom prst="roundRect">
            <a:avLst>
              <a:gd name="adj" fmla="val 10539"/>
            </a:avLst>
          </a:prstGeom>
          <a:solidFill>
            <a:srgbClr val="FFC000"/>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9200" tIns="39600" rIns="79200" bIns="39600" numCol="1" rtlCol="0" anchor="ctr" anchorCtr="0" compatLnSpc="1">
            <a:prstTxWarp prst="textNoShape">
              <a:avLst/>
            </a:prstTxWarp>
            <a:noAutofit/>
          </a:bodyPr>
          <a:lstStyle/>
          <a:p>
            <a:pPr algn="ctr" defTabSz="801688"/>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4" name="圆角矩形 23"/>
          <p:cNvSpPr/>
          <p:nvPr/>
        </p:nvSpPr>
        <p:spPr bwMode="auto">
          <a:xfrm>
            <a:off x="516028" y="5966549"/>
            <a:ext cx="8005659" cy="720855"/>
          </a:xfrm>
          <a:prstGeom prst="roundRect">
            <a:avLst/>
          </a:prstGeom>
          <a:solidFill>
            <a:srgbClr val="C41418"/>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9200" tIns="39600" rIns="79200" bIns="39600" numCol="1" rtlCol="0" anchor="ctr" anchorCtr="0" compatLnSpc="1">
            <a:prstTxWarp prst="textNoShape">
              <a:avLst/>
            </a:prstTxWarp>
            <a:noAutofit/>
          </a:bodyPr>
          <a:lstStyle/>
          <a:p>
            <a:pPr algn="ctr" defTabSz="801688"/>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5" name="圆角矩形 24"/>
          <p:cNvSpPr/>
          <p:nvPr/>
        </p:nvSpPr>
        <p:spPr bwMode="auto">
          <a:xfrm>
            <a:off x="516027" y="1002853"/>
            <a:ext cx="4873625" cy="2067220"/>
          </a:xfrm>
          <a:prstGeom prst="roundRect">
            <a:avLst>
              <a:gd name="adj" fmla="val 8745"/>
            </a:avLst>
          </a:prstGeom>
          <a:solidFill>
            <a:srgbClr val="006699"/>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9200" tIns="39600" rIns="79200" bIns="39600" numCol="1" rtlCol="0" anchor="ctr" anchorCtr="0" compatLnSpc="1">
            <a:prstTxWarp prst="textNoShape">
              <a:avLst/>
            </a:prstTxWarp>
            <a:noAutofit/>
          </a:bodyPr>
          <a:lstStyle/>
          <a:p>
            <a:pPr algn="ctr" defTabSz="801688"/>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6" name="TextBox 10"/>
          <p:cNvSpPr txBox="1">
            <a:spLocks noChangeArrowheads="1"/>
          </p:cNvSpPr>
          <p:nvPr/>
        </p:nvSpPr>
        <p:spPr bwMode="auto">
          <a:xfrm>
            <a:off x="516026" y="6089529"/>
            <a:ext cx="13681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400" b="1" dirty="0" smtClean="0"/>
              <a:t>应用技术平台</a:t>
            </a:r>
            <a:endParaRPr lang="en-US" altLang="zh-CN" sz="1400" b="1" dirty="0" smtClean="0"/>
          </a:p>
          <a:p>
            <a:pPr algn="ctr">
              <a:spcBef>
                <a:spcPct val="0"/>
              </a:spcBef>
              <a:buSzTx/>
              <a:buFontTx/>
              <a:buNone/>
            </a:pPr>
            <a:r>
              <a:rPr lang="en-US" altLang="zh-CN" sz="1200" b="1" dirty="0" smtClean="0"/>
              <a:t>XAP</a:t>
            </a:r>
            <a:endParaRPr lang="en-US" altLang="zh-CN" sz="1200" b="1" dirty="0"/>
          </a:p>
        </p:txBody>
      </p:sp>
      <p:sp>
        <p:nvSpPr>
          <p:cNvPr id="27" name="圆角矩形 26"/>
          <p:cNvSpPr/>
          <p:nvPr/>
        </p:nvSpPr>
        <p:spPr bwMode="auto">
          <a:xfrm>
            <a:off x="1160780" y="5238942"/>
            <a:ext cx="723400" cy="579971"/>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患者</a:t>
            </a:r>
            <a:r>
              <a:rPr lang="zh-CN" altLang="en-US" sz="1200" dirty="0">
                <a:ln w="12700">
                  <a:noFill/>
                  <a:prstDash val="solid"/>
                </a:ln>
                <a:solidFill>
                  <a:srgbClr val="000000"/>
                </a:solidFill>
                <a:latin typeface="微软雅黑" pitchFamily="34" charset="-122"/>
                <a:ea typeface="微软雅黑" pitchFamily="34" charset="-122"/>
              </a:rPr>
              <a:t>信息</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及主索引</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BA</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28" name="TextBox 10"/>
          <p:cNvSpPr txBox="1">
            <a:spLocks noChangeArrowheads="1"/>
          </p:cNvSpPr>
          <p:nvPr/>
        </p:nvSpPr>
        <p:spPr bwMode="auto">
          <a:xfrm>
            <a:off x="516028" y="3316049"/>
            <a:ext cx="41121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400" b="1" dirty="0" smtClean="0"/>
              <a:t>医疗服务管理</a:t>
            </a:r>
            <a:endParaRPr lang="en-US" altLang="zh-CN" sz="1400" b="1" dirty="0" smtClean="0"/>
          </a:p>
          <a:p>
            <a:pPr algn="ctr">
              <a:spcBef>
                <a:spcPct val="0"/>
              </a:spcBef>
              <a:buSzTx/>
              <a:buFontTx/>
              <a:buNone/>
            </a:pPr>
            <a:r>
              <a:rPr lang="en-US" altLang="zh-CN" sz="1200" b="1" dirty="0" smtClean="0"/>
              <a:t>HS</a:t>
            </a:r>
            <a:endParaRPr lang="en-US" altLang="zh-CN" sz="1200" b="1" dirty="0"/>
          </a:p>
        </p:txBody>
      </p:sp>
      <p:sp>
        <p:nvSpPr>
          <p:cNvPr id="29" name="圆角矩形 28"/>
          <p:cNvSpPr/>
          <p:nvPr/>
        </p:nvSpPr>
        <p:spPr bwMode="auto">
          <a:xfrm>
            <a:off x="5439868" y="1002853"/>
            <a:ext cx="3109115" cy="4089720"/>
          </a:xfrm>
          <a:prstGeom prst="roundRect">
            <a:avLst>
              <a:gd name="adj" fmla="val 6571"/>
            </a:avLst>
          </a:prstGeom>
          <a:solidFill>
            <a:srgbClr val="E64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lt1"/>
              </a:solidFill>
              <a:latin typeface="微软雅黑" panose="020B0503020204020204" pitchFamily="34" charset="-122"/>
              <a:ea typeface="微软雅黑" panose="020B0503020204020204" pitchFamily="34" charset="-122"/>
            </a:endParaRPr>
          </a:p>
        </p:txBody>
      </p:sp>
      <p:sp>
        <p:nvSpPr>
          <p:cNvPr id="30" name="TextBox 10"/>
          <p:cNvSpPr txBox="1">
            <a:spLocks noChangeArrowheads="1"/>
          </p:cNvSpPr>
          <p:nvPr/>
        </p:nvSpPr>
        <p:spPr bwMode="auto">
          <a:xfrm>
            <a:off x="5484581" y="1228978"/>
            <a:ext cx="29421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600" b="1" dirty="0" smtClean="0"/>
              <a:t>医院信息平台</a:t>
            </a:r>
            <a:r>
              <a:rPr lang="en-US" altLang="zh-CN" sz="1600" b="1" dirty="0"/>
              <a:t> </a:t>
            </a:r>
            <a:r>
              <a:rPr lang="en-US" altLang="zh-CN" sz="1600" b="1" dirty="0" smtClean="0"/>
              <a:t>IP</a:t>
            </a:r>
          </a:p>
        </p:txBody>
      </p:sp>
      <p:sp>
        <p:nvSpPr>
          <p:cNvPr id="31" name="TextBox 10"/>
          <p:cNvSpPr txBox="1">
            <a:spLocks noChangeArrowheads="1"/>
          </p:cNvSpPr>
          <p:nvPr/>
        </p:nvSpPr>
        <p:spPr bwMode="auto">
          <a:xfrm>
            <a:off x="516028" y="5241101"/>
            <a:ext cx="576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400" b="1" dirty="0" smtClean="0"/>
              <a:t>患者</a:t>
            </a:r>
            <a:endParaRPr lang="en-US" altLang="zh-CN" sz="1400" b="1" dirty="0"/>
          </a:p>
          <a:p>
            <a:pPr algn="ctr">
              <a:spcBef>
                <a:spcPct val="0"/>
              </a:spcBef>
              <a:buSzTx/>
              <a:buFontTx/>
              <a:buNone/>
            </a:pPr>
            <a:r>
              <a:rPr lang="en-US" altLang="zh-CN" sz="1400" b="1" dirty="0" smtClean="0"/>
              <a:t>PI</a:t>
            </a:r>
            <a:endParaRPr lang="en-US" altLang="zh-CN" sz="1200" b="1" dirty="0"/>
          </a:p>
        </p:txBody>
      </p:sp>
      <p:sp>
        <p:nvSpPr>
          <p:cNvPr id="32" name="圆角矩形 31"/>
          <p:cNvSpPr/>
          <p:nvPr/>
        </p:nvSpPr>
        <p:spPr bwMode="auto">
          <a:xfrm>
            <a:off x="6194511" y="2379945"/>
            <a:ext cx="915617" cy="589226"/>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临床</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数据中心</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CDR</a:t>
            </a:r>
          </a:p>
        </p:txBody>
      </p:sp>
      <p:sp>
        <p:nvSpPr>
          <p:cNvPr id="33" name="圆角矩形 32"/>
          <p:cNvSpPr/>
          <p:nvPr/>
        </p:nvSpPr>
        <p:spPr bwMode="auto">
          <a:xfrm>
            <a:off x="7590145" y="3041179"/>
            <a:ext cx="836615" cy="59409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综合运营</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分析决策</a:t>
            </a:r>
            <a:r>
              <a:rPr lang="en-US" altLang="zh-CN" sz="1200" dirty="0" smtClean="0">
                <a:ln w="12700">
                  <a:noFill/>
                  <a:prstDash val="solid"/>
                </a:ln>
                <a:solidFill>
                  <a:schemeClr val="tx1"/>
                </a:solidFill>
                <a:latin typeface="微软雅黑" pitchFamily="34" charset="-122"/>
                <a:ea typeface="微软雅黑" pitchFamily="34" charset="-122"/>
              </a:rPr>
              <a:t> </a:t>
            </a:r>
          </a:p>
          <a:p>
            <a:pPr algn="ctr"/>
            <a:r>
              <a:rPr lang="en-US" altLang="zh-CN" sz="1200" dirty="0" smtClean="0">
                <a:ln w="12700">
                  <a:noFill/>
                  <a:prstDash val="solid"/>
                </a:ln>
                <a:solidFill>
                  <a:schemeClr val="tx1"/>
                </a:solidFill>
                <a:latin typeface="微软雅黑" pitchFamily="34" charset="-122"/>
                <a:ea typeface="微软雅黑" pitchFamily="34" charset="-122"/>
              </a:rPr>
              <a:t>HBI</a:t>
            </a:r>
          </a:p>
        </p:txBody>
      </p:sp>
      <p:sp>
        <p:nvSpPr>
          <p:cNvPr id="34" name="圆角矩形 33"/>
          <p:cNvSpPr/>
          <p:nvPr/>
        </p:nvSpPr>
        <p:spPr bwMode="auto">
          <a:xfrm>
            <a:off x="7057035" y="1706005"/>
            <a:ext cx="1369724" cy="608686"/>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医疗服务</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信息门户</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HSP</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35" name="圆角矩形 34"/>
          <p:cNvSpPr/>
          <p:nvPr/>
        </p:nvSpPr>
        <p:spPr bwMode="auto">
          <a:xfrm>
            <a:off x="4980524" y="5229780"/>
            <a:ext cx="787965" cy="621799"/>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主数据</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及标准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MD</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36" name="圆角矩形 35"/>
          <p:cNvSpPr/>
          <p:nvPr/>
        </p:nvSpPr>
        <p:spPr bwMode="auto">
          <a:xfrm>
            <a:off x="5916628" y="5226131"/>
            <a:ext cx="505044" cy="62544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医院</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资源</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RE</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37" name="圆角矩形 36"/>
          <p:cNvSpPr/>
          <p:nvPr/>
        </p:nvSpPr>
        <p:spPr bwMode="auto">
          <a:xfrm>
            <a:off x="6564700" y="5205798"/>
            <a:ext cx="508179" cy="635393"/>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医疗</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服务</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SV</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38" name="TextBox 10"/>
          <p:cNvSpPr txBox="1">
            <a:spLocks noChangeArrowheads="1"/>
          </p:cNvSpPr>
          <p:nvPr/>
        </p:nvSpPr>
        <p:spPr bwMode="auto">
          <a:xfrm>
            <a:off x="516028" y="1310991"/>
            <a:ext cx="47936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400" b="1" dirty="0" smtClean="0">
                <a:solidFill>
                  <a:schemeClr val="bg1"/>
                </a:solidFill>
              </a:rPr>
              <a:t>综合运营管理</a:t>
            </a:r>
            <a:endParaRPr lang="en-US" altLang="zh-CN" sz="1400" b="1" dirty="0">
              <a:solidFill>
                <a:schemeClr val="bg1"/>
              </a:solidFill>
            </a:endParaRPr>
          </a:p>
          <a:p>
            <a:pPr algn="ctr">
              <a:spcBef>
                <a:spcPct val="0"/>
              </a:spcBef>
              <a:buSzTx/>
              <a:buFontTx/>
              <a:buNone/>
            </a:pPr>
            <a:r>
              <a:rPr lang="en-US" altLang="zh-CN" sz="1200" b="1" dirty="0" smtClean="0">
                <a:solidFill>
                  <a:schemeClr val="bg1"/>
                </a:solidFill>
              </a:rPr>
              <a:t>BM</a:t>
            </a:r>
            <a:endParaRPr lang="en-US" altLang="zh-CN" sz="1200" b="1" dirty="0">
              <a:solidFill>
                <a:schemeClr val="bg1"/>
              </a:solidFill>
            </a:endParaRPr>
          </a:p>
        </p:txBody>
      </p:sp>
      <p:sp>
        <p:nvSpPr>
          <p:cNvPr id="39" name="圆角矩形 38"/>
          <p:cNvSpPr/>
          <p:nvPr/>
        </p:nvSpPr>
        <p:spPr bwMode="auto">
          <a:xfrm>
            <a:off x="948076" y="3524012"/>
            <a:ext cx="1980261" cy="313362"/>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诊疗计划 </a:t>
            </a:r>
            <a:r>
              <a:rPr lang="en-US" altLang="zh-CN" sz="1200" dirty="0" smtClean="0">
                <a:ln w="12700">
                  <a:noFill/>
                  <a:prstDash val="solid"/>
                </a:ln>
                <a:solidFill>
                  <a:srgbClr val="000000"/>
                </a:solidFill>
                <a:latin typeface="微软雅黑" pitchFamily="34" charset="-122"/>
                <a:ea typeface="微软雅黑" pitchFamily="34" charset="-122"/>
              </a:rPr>
              <a:t>HP</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40" name="圆角矩形 39"/>
          <p:cNvSpPr/>
          <p:nvPr/>
        </p:nvSpPr>
        <p:spPr bwMode="auto">
          <a:xfrm>
            <a:off x="3031252" y="3524012"/>
            <a:ext cx="2285864" cy="313362"/>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临床辅助支持 </a:t>
            </a:r>
            <a:r>
              <a:rPr lang="en-US" altLang="zh-CN" sz="1200" dirty="0" smtClean="0">
                <a:ln w="12700">
                  <a:noFill/>
                  <a:prstDash val="solid"/>
                </a:ln>
                <a:solidFill>
                  <a:schemeClr val="tx1"/>
                </a:solidFill>
                <a:latin typeface="微软雅黑" pitchFamily="34" charset="-122"/>
                <a:ea typeface="微软雅黑" pitchFamily="34" charset="-122"/>
              </a:rPr>
              <a:t>CS </a:t>
            </a:r>
            <a:endParaRPr lang="en-US" altLang="zh-CN" sz="1200" dirty="0">
              <a:ln w="12700">
                <a:noFill/>
                <a:prstDash val="solid"/>
              </a:ln>
              <a:solidFill>
                <a:schemeClr val="tx1"/>
              </a:solidFill>
              <a:latin typeface="微软雅黑" pitchFamily="34" charset="-122"/>
              <a:ea typeface="微软雅黑" pitchFamily="34" charset="-122"/>
            </a:endParaRPr>
          </a:p>
        </p:txBody>
      </p:sp>
      <p:sp>
        <p:nvSpPr>
          <p:cNvPr id="41" name="圆角矩形 40"/>
          <p:cNvSpPr/>
          <p:nvPr/>
        </p:nvSpPr>
        <p:spPr bwMode="auto">
          <a:xfrm>
            <a:off x="3379108" y="4666790"/>
            <a:ext cx="1928387" cy="353776"/>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a:ln w="12700">
                  <a:noFill/>
                  <a:prstDash val="solid"/>
                </a:ln>
                <a:solidFill>
                  <a:srgbClr val="000000"/>
                </a:solidFill>
                <a:latin typeface="微软雅黑" pitchFamily="34" charset="-122"/>
                <a:ea typeface="微软雅黑" pitchFamily="34" charset="-122"/>
              </a:rPr>
              <a:t>医疗质量管理与监控 </a:t>
            </a:r>
            <a:r>
              <a:rPr lang="en-US" altLang="zh-CN" sz="1200" dirty="0">
                <a:ln w="12700">
                  <a:noFill/>
                  <a:prstDash val="solid"/>
                </a:ln>
                <a:solidFill>
                  <a:srgbClr val="000000"/>
                </a:solidFill>
                <a:latin typeface="微软雅黑" pitchFamily="34" charset="-122"/>
                <a:ea typeface="微软雅黑" pitchFamily="34" charset="-122"/>
              </a:rPr>
              <a:t> QA</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42" name="圆角矩形 41"/>
          <p:cNvSpPr/>
          <p:nvPr/>
        </p:nvSpPr>
        <p:spPr bwMode="auto">
          <a:xfrm>
            <a:off x="985888" y="4674418"/>
            <a:ext cx="1179826" cy="34614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医疗病案 </a:t>
            </a:r>
            <a:r>
              <a:rPr lang="en-US" altLang="zh-CN" sz="1200" dirty="0" smtClean="0">
                <a:ln w="12700">
                  <a:noFill/>
                  <a:prstDash val="solid"/>
                </a:ln>
                <a:solidFill>
                  <a:srgbClr val="000000"/>
                </a:solidFill>
                <a:latin typeface="微软雅黑" pitchFamily="34" charset="-122"/>
                <a:ea typeface="微软雅黑" pitchFamily="34" charset="-122"/>
              </a:rPr>
              <a:t>AR</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43" name="圆角矩形 42"/>
          <p:cNvSpPr/>
          <p:nvPr/>
        </p:nvSpPr>
        <p:spPr bwMode="auto">
          <a:xfrm>
            <a:off x="5546439" y="2395324"/>
            <a:ext cx="576064" cy="115305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医疗</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信息</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交换</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引擎</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HIE</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44" name="圆角矩形 43"/>
          <p:cNvSpPr/>
          <p:nvPr/>
        </p:nvSpPr>
        <p:spPr bwMode="auto">
          <a:xfrm>
            <a:off x="4764500" y="1567877"/>
            <a:ext cx="487287" cy="1088266"/>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6699"/>
                </a:solidFill>
                <a:latin typeface="微软雅黑" pitchFamily="34" charset="-122"/>
                <a:ea typeface="微软雅黑" pitchFamily="34" charset="-122"/>
              </a:rPr>
              <a:t>财</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务</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管</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理</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en-US" altLang="zh-CN" dirty="0" smtClean="0">
                <a:ln w="12700">
                  <a:noFill/>
                  <a:prstDash val="solid"/>
                </a:ln>
                <a:solidFill>
                  <a:srgbClr val="006699"/>
                </a:solidFill>
                <a:latin typeface="微软雅黑" pitchFamily="34" charset="-122"/>
                <a:ea typeface="微软雅黑" pitchFamily="34" charset="-122"/>
              </a:rPr>
              <a:t>FI</a:t>
            </a:r>
            <a:endParaRPr lang="en-US" altLang="zh-CN" dirty="0">
              <a:ln w="12700">
                <a:noFill/>
                <a:prstDash val="solid"/>
              </a:ln>
              <a:solidFill>
                <a:srgbClr val="006699"/>
              </a:solidFill>
              <a:latin typeface="微软雅黑" pitchFamily="34" charset="-122"/>
              <a:ea typeface="微软雅黑" pitchFamily="34" charset="-122"/>
            </a:endParaRPr>
          </a:p>
        </p:txBody>
      </p:sp>
      <p:sp>
        <p:nvSpPr>
          <p:cNvPr id="45" name="圆角矩形 44"/>
          <p:cNvSpPr/>
          <p:nvPr/>
        </p:nvSpPr>
        <p:spPr bwMode="auto">
          <a:xfrm>
            <a:off x="971891" y="2267629"/>
            <a:ext cx="1445023" cy="32834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0000"/>
                </a:solidFill>
                <a:latin typeface="微软雅黑" pitchFamily="34" charset="-122"/>
                <a:ea typeface="微软雅黑" pitchFamily="34" charset="-122"/>
              </a:rPr>
              <a:t>医疗物品</a:t>
            </a:r>
            <a:r>
              <a:rPr lang="en-US" altLang="zh-CN" dirty="0">
                <a:ln w="12700">
                  <a:noFill/>
                  <a:prstDash val="solid"/>
                </a:ln>
                <a:solidFill>
                  <a:srgbClr val="000000"/>
                </a:solidFill>
                <a:latin typeface="微软雅黑" pitchFamily="34" charset="-122"/>
                <a:ea typeface="微软雅黑" pitchFamily="34" charset="-122"/>
              </a:rPr>
              <a:t> </a:t>
            </a:r>
            <a:r>
              <a:rPr lang="en-US" altLang="zh-CN" dirty="0" smtClean="0">
                <a:ln w="12700">
                  <a:noFill/>
                  <a:prstDash val="solid"/>
                </a:ln>
                <a:solidFill>
                  <a:srgbClr val="000000"/>
                </a:solidFill>
                <a:latin typeface="微软雅黑" pitchFamily="34" charset="-122"/>
                <a:ea typeface="微软雅黑" pitchFamily="34" charset="-122"/>
              </a:rPr>
              <a:t>MM</a:t>
            </a:r>
            <a:endParaRPr lang="en-US" altLang="zh-CN" dirty="0">
              <a:ln w="12700">
                <a:noFill/>
                <a:prstDash val="solid"/>
              </a:ln>
              <a:solidFill>
                <a:srgbClr val="000000"/>
              </a:solidFill>
              <a:latin typeface="微软雅黑" pitchFamily="34" charset="-122"/>
              <a:ea typeface="微软雅黑" pitchFamily="34" charset="-122"/>
            </a:endParaRPr>
          </a:p>
        </p:txBody>
      </p:sp>
      <p:sp>
        <p:nvSpPr>
          <p:cNvPr id="46" name="圆角矩形 45"/>
          <p:cNvSpPr/>
          <p:nvPr/>
        </p:nvSpPr>
        <p:spPr bwMode="auto">
          <a:xfrm>
            <a:off x="2604260" y="1564182"/>
            <a:ext cx="470452" cy="108012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6699"/>
                </a:solidFill>
                <a:latin typeface="微软雅黑" pitchFamily="34" charset="-122"/>
                <a:ea typeface="微软雅黑" pitchFamily="34" charset="-122"/>
              </a:rPr>
              <a:t>人</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力</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资</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源</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en-US" altLang="zh-CN" dirty="0" smtClean="0">
                <a:ln w="12700">
                  <a:noFill/>
                  <a:prstDash val="solid"/>
                </a:ln>
                <a:solidFill>
                  <a:srgbClr val="006699"/>
                </a:solidFill>
                <a:latin typeface="微软雅黑" pitchFamily="34" charset="-122"/>
                <a:ea typeface="微软雅黑" pitchFamily="34" charset="-122"/>
              </a:rPr>
              <a:t>HR</a:t>
            </a:r>
            <a:endParaRPr lang="en-US" altLang="zh-CN" dirty="0">
              <a:ln w="12700">
                <a:noFill/>
                <a:prstDash val="solid"/>
              </a:ln>
              <a:solidFill>
                <a:srgbClr val="006699"/>
              </a:solidFill>
              <a:latin typeface="微软雅黑" pitchFamily="34" charset="-122"/>
              <a:ea typeface="微软雅黑" pitchFamily="34" charset="-122"/>
            </a:endParaRPr>
          </a:p>
        </p:txBody>
      </p:sp>
      <p:sp>
        <p:nvSpPr>
          <p:cNvPr id="47" name="圆角矩形 46"/>
          <p:cNvSpPr/>
          <p:nvPr/>
        </p:nvSpPr>
        <p:spPr bwMode="auto">
          <a:xfrm>
            <a:off x="971892" y="1924222"/>
            <a:ext cx="1445022" cy="281073"/>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0000"/>
                </a:solidFill>
                <a:latin typeface="微软雅黑" pitchFamily="34" charset="-122"/>
                <a:ea typeface="微软雅黑" pitchFamily="34" charset="-122"/>
              </a:rPr>
              <a:t>固定资产 </a:t>
            </a:r>
            <a:r>
              <a:rPr lang="en-US" altLang="zh-CN" dirty="0" smtClean="0">
                <a:ln w="12700">
                  <a:noFill/>
                  <a:prstDash val="solid"/>
                </a:ln>
                <a:solidFill>
                  <a:srgbClr val="000000"/>
                </a:solidFill>
                <a:latin typeface="微软雅黑" pitchFamily="34" charset="-122"/>
                <a:ea typeface="微软雅黑" pitchFamily="34" charset="-122"/>
              </a:rPr>
              <a:t>AM</a:t>
            </a:r>
            <a:endParaRPr lang="en-US" altLang="zh-CN" dirty="0">
              <a:ln w="12700">
                <a:noFill/>
                <a:prstDash val="solid"/>
              </a:ln>
              <a:solidFill>
                <a:srgbClr val="000000"/>
              </a:solidFill>
              <a:latin typeface="微软雅黑" pitchFamily="34" charset="-122"/>
              <a:ea typeface="微软雅黑" pitchFamily="34" charset="-122"/>
            </a:endParaRPr>
          </a:p>
        </p:txBody>
      </p:sp>
      <p:sp>
        <p:nvSpPr>
          <p:cNvPr id="48" name="圆角矩形 47"/>
          <p:cNvSpPr/>
          <p:nvPr/>
        </p:nvSpPr>
        <p:spPr bwMode="auto">
          <a:xfrm>
            <a:off x="971892" y="1564182"/>
            <a:ext cx="1445022" cy="2926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0000"/>
                </a:solidFill>
                <a:latin typeface="微软雅黑" pitchFamily="34" charset="-122"/>
                <a:ea typeface="微软雅黑" pitchFamily="34" charset="-122"/>
              </a:rPr>
              <a:t>后勤物资 </a:t>
            </a:r>
            <a:r>
              <a:rPr lang="en-US" altLang="zh-CN" dirty="0" smtClean="0">
                <a:ln w="12700">
                  <a:noFill/>
                  <a:prstDash val="solid"/>
                </a:ln>
                <a:solidFill>
                  <a:srgbClr val="000000"/>
                </a:solidFill>
                <a:latin typeface="微软雅黑" pitchFamily="34" charset="-122"/>
                <a:ea typeface="微软雅黑" pitchFamily="34" charset="-122"/>
              </a:rPr>
              <a:t>LM</a:t>
            </a:r>
            <a:endParaRPr lang="en-US" altLang="zh-CN" dirty="0">
              <a:ln w="12700">
                <a:noFill/>
                <a:prstDash val="solid"/>
              </a:ln>
              <a:solidFill>
                <a:srgbClr val="000000"/>
              </a:solidFill>
              <a:latin typeface="微软雅黑" pitchFamily="34" charset="-122"/>
              <a:ea typeface="微软雅黑" pitchFamily="34" charset="-122"/>
            </a:endParaRPr>
          </a:p>
        </p:txBody>
      </p:sp>
      <p:sp>
        <p:nvSpPr>
          <p:cNvPr id="49" name="圆角矩形 48"/>
          <p:cNvSpPr/>
          <p:nvPr/>
        </p:nvSpPr>
        <p:spPr bwMode="auto">
          <a:xfrm>
            <a:off x="3314190" y="1564182"/>
            <a:ext cx="490752" cy="108433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6699"/>
                </a:solidFill>
                <a:latin typeface="微软雅黑" pitchFamily="34" charset="-122"/>
                <a:ea typeface="微软雅黑" pitchFamily="34" charset="-122"/>
              </a:rPr>
              <a:t>职</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业</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教</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育</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en-US" altLang="zh-CN" dirty="0" smtClean="0">
                <a:ln w="12700">
                  <a:noFill/>
                  <a:prstDash val="solid"/>
                </a:ln>
                <a:solidFill>
                  <a:srgbClr val="006699"/>
                </a:solidFill>
                <a:latin typeface="微软雅黑" pitchFamily="34" charset="-122"/>
                <a:ea typeface="微软雅黑" pitchFamily="34" charset="-122"/>
              </a:rPr>
              <a:t>EDU</a:t>
            </a:r>
          </a:p>
        </p:txBody>
      </p:sp>
      <p:sp>
        <p:nvSpPr>
          <p:cNvPr id="50" name="圆角矩形 49"/>
          <p:cNvSpPr/>
          <p:nvPr/>
        </p:nvSpPr>
        <p:spPr bwMode="auto">
          <a:xfrm>
            <a:off x="4044420" y="1549955"/>
            <a:ext cx="497437" cy="1094347"/>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smtClean="0">
                <a:ln w="12700">
                  <a:noFill/>
                  <a:prstDash val="solid"/>
                </a:ln>
                <a:solidFill>
                  <a:srgbClr val="006699"/>
                </a:solidFill>
                <a:latin typeface="微软雅黑" pitchFamily="34" charset="-122"/>
                <a:ea typeface="微软雅黑" pitchFamily="34" charset="-122"/>
              </a:rPr>
              <a:t>科</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研</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管</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zh-CN" altLang="en-US" dirty="0" smtClean="0">
                <a:ln w="12700">
                  <a:noFill/>
                  <a:prstDash val="solid"/>
                </a:ln>
                <a:solidFill>
                  <a:srgbClr val="006699"/>
                </a:solidFill>
                <a:latin typeface="微软雅黑" pitchFamily="34" charset="-122"/>
                <a:ea typeface="微软雅黑" pitchFamily="34" charset="-122"/>
              </a:rPr>
              <a:t>理</a:t>
            </a:r>
            <a:endParaRPr lang="en-US" altLang="zh-CN" dirty="0" smtClean="0">
              <a:ln w="12700">
                <a:noFill/>
                <a:prstDash val="solid"/>
              </a:ln>
              <a:solidFill>
                <a:srgbClr val="006699"/>
              </a:solidFill>
              <a:latin typeface="微软雅黑" pitchFamily="34" charset="-122"/>
              <a:ea typeface="微软雅黑" pitchFamily="34" charset="-122"/>
            </a:endParaRPr>
          </a:p>
          <a:p>
            <a:pPr algn="ctr"/>
            <a:r>
              <a:rPr lang="en-US" altLang="zh-CN" dirty="0" smtClean="0">
                <a:ln w="12700">
                  <a:noFill/>
                  <a:prstDash val="solid"/>
                </a:ln>
                <a:solidFill>
                  <a:srgbClr val="006699"/>
                </a:solidFill>
                <a:latin typeface="微软雅黑" pitchFamily="34" charset="-122"/>
                <a:ea typeface="微软雅黑" pitchFamily="34" charset="-122"/>
              </a:rPr>
              <a:t>RDM</a:t>
            </a:r>
          </a:p>
        </p:txBody>
      </p:sp>
      <p:sp>
        <p:nvSpPr>
          <p:cNvPr id="51" name="圆角矩形 50"/>
          <p:cNvSpPr/>
          <p:nvPr/>
        </p:nvSpPr>
        <p:spPr bwMode="auto">
          <a:xfrm>
            <a:off x="971890" y="2712753"/>
            <a:ext cx="4279897" cy="29571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a:ln w="12700">
                  <a:noFill/>
                  <a:prstDash val="solid"/>
                </a:ln>
                <a:solidFill>
                  <a:srgbClr val="000000"/>
                </a:solidFill>
                <a:latin typeface="微软雅黑" pitchFamily="34" charset="-122"/>
                <a:ea typeface="微软雅黑" pitchFamily="34" charset="-122"/>
              </a:rPr>
              <a:t>全面质量管理与内控 </a:t>
            </a:r>
            <a:r>
              <a:rPr lang="en-US" altLang="zh-CN" dirty="0">
                <a:ln w="12700">
                  <a:noFill/>
                  <a:prstDash val="solid"/>
                </a:ln>
                <a:solidFill>
                  <a:srgbClr val="000000"/>
                </a:solidFill>
                <a:latin typeface="微软雅黑" pitchFamily="34" charset="-122"/>
                <a:ea typeface="微软雅黑" pitchFamily="34" charset="-122"/>
              </a:rPr>
              <a:t>HQMS</a:t>
            </a:r>
          </a:p>
        </p:txBody>
      </p:sp>
      <p:sp>
        <p:nvSpPr>
          <p:cNvPr id="52" name="圆角矩形 51"/>
          <p:cNvSpPr/>
          <p:nvPr/>
        </p:nvSpPr>
        <p:spPr bwMode="auto">
          <a:xfrm>
            <a:off x="971890" y="1165970"/>
            <a:ext cx="4279897" cy="30501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dirty="0">
                <a:ln w="12700">
                  <a:noFill/>
                  <a:prstDash val="solid"/>
                </a:ln>
                <a:solidFill>
                  <a:srgbClr val="000000"/>
                </a:solidFill>
                <a:latin typeface="微软雅黑" pitchFamily="34" charset="-122"/>
                <a:ea typeface="微软雅黑" pitchFamily="34" charset="-122"/>
              </a:rPr>
              <a:t>集团战略管</a:t>
            </a:r>
            <a:r>
              <a:rPr lang="zh-CN" altLang="en-US" dirty="0" smtClean="0">
                <a:ln w="12700">
                  <a:noFill/>
                  <a:prstDash val="solid"/>
                </a:ln>
                <a:solidFill>
                  <a:srgbClr val="000000"/>
                </a:solidFill>
                <a:latin typeface="微软雅黑" pitchFamily="34" charset="-122"/>
                <a:ea typeface="微软雅黑" pitchFamily="34" charset="-122"/>
              </a:rPr>
              <a:t>控 </a:t>
            </a:r>
            <a:endParaRPr lang="en-US" altLang="zh-CN" dirty="0">
              <a:ln w="12700">
                <a:noFill/>
                <a:prstDash val="solid"/>
              </a:ln>
              <a:solidFill>
                <a:srgbClr val="000000"/>
              </a:solidFill>
              <a:latin typeface="微软雅黑" pitchFamily="34" charset="-122"/>
              <a:ea typeface="微软雅黑" pitchFamily="34" charset="-122"/>
            </a:endParaRPr>
          </a:p>
        </p:txBody>
      </p:sp>
      <p:sp>
        <p:nvSpPr>
          <p:cNvPr id="53" name="圆角矩形 52"/>
          <p:cNvSpPr/>
          <p:nvPr/>
        </p:nvSpPr>
        <p:spPr bwMode="auto">
          <a:xfrm>
            <a:off x="5546439" y="3625663"/>
            <a:ext cx="576065" cy="130043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医疗</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数据</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提取</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工具 </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ETL</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54" name="圆角矩形 53"/>
          <p:cNvSpPr/>
          <p:nvPr/>
        </p:nvSpPr>
        <p:spPr bwMode="auto">
          <a:xfrm>
            <a:off x="6194511" y="3051656"/>
            <a:ext cx="915089" cy="565587"/>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运营</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数据中心</a:t>
            </a:r>
            <a:r>
              <a:rPr lang="en-US" altLang="zh-CN" sz="1200" dirty="0">
                <a:ln w="12700">
                  <a:noFill/>
                  <a:prstDash val="solid"/>
                </a:ln>
                <a:solidFill>
                  <a:schemeClr val="tx1"/>
                </a:solidFill>
                <a:latin typeface="微软雅黑" pitchFamily="34" charset="-122"/>
                <a:ea typeface="微软雅黑" pitchFamily="34" charset="-122"/>
              </a:rPr>
              <a:t> </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en-US" altLang="zh-CN" sz="1200" dirty="0" smtClean="0">
                <a:ln w="12700">
                  <a:noFill/>
                  <a:prstDash val="solid"/>
                </a:ln>
                <a:solidFill>
                  <a:schemeClr val="tx1"/>
                </a:solidFill>
                <a:latin typeface="微软雅黑" pitchFamily="34" charset="-122"/>
                <a:ea typeface="微软雅黑" pitchFamily="34" charset="-122"/>
              </a:rPr>
              <a:t>BDR</a:t>
            </a:r>
          </a:p>
        </p:txBody>
      </p:sp>
      <p:sp>
        <p:nvSpPr>
          <p:cNvPr id="55" name="圆角矩形 54"/>
          <p:cNvSpPr/>
          <p:nvPr/>
        </p:nvSpPr>
        <p:spPr bwMode="auto">
          <a:xfrm>
            <a:off x="6204133" y="3694658"/>
            <a:ext cx="901249" cy="570657"/>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影像</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数据中心</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en-US" altLang="zh-CN" sz="1200" dirty="0" smtClean="0">
                <a:ln w="12700">
                  <a:noFill/>
                  <a:prstDash val="solid"/>
                </a:ln>
                <a:solidFill>
                  <a:schemeClr val="tx1"/>
                </a:solidFill>
                <a:latin typeface="微软雅黑" pitchFamily="34" charset="-122"/>
                <a:ea typeface="微软雅黑" pitchFamily="34" charset="-122"/>
              </a:rPr>
              <a:t>PDR</a:t>
            </a:r>
          </a:p>
        </p:txBody>
      </p:sp>
      <p:sp>
        <p:nvSpPr>
          <p:cNvPr id="56" name="圆角矩形 55"/>
          <p:cNvSpPr/>
          <p:nvPr/>
        </p:nvSpPr>
        <p:spPr bwMode="auto">
          <a:xfrm>
            <a:off x="7598860" y="4337324"/>
            <a:ext cx="827900" cy="5760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临床科学</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研究 </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RBI</a:t>
            </a:r>
          </a:p>
        </p:txBody>
      </p:sp>
      <p:sp>
        <p:nvSpPr>
          <p:cNvPr id="57" name="圆角矩形 56"/>
          <p:cNvSpPr/>
          <p:nvPr/>
        </p:nvSpPr>
        <p:spPr bwMode="auto">
          <a:xfrm>
            <a:off x="5546439" y="1706005"/>
            <a:ext cx="1448738" cy="59820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医院协同</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办公门户</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 </a:t>
            </a:r>
            <a:r>
              <a:rPr lang="en-US" altLang="zh-CN" sz="1200" dirty="0" smtClean="0">
                <a:ln w="12700">
                  <a:noFill/>
                  <a:prstDash val="solid"/>
                </a:ln>
                <a:solidFill>
                  <a:schemeClr val="tx1"/>
                </a:solidFill>
                <a:latin typeface="微软雅黑" pitchFamily="34" charset="-122"/>
                <a:ea typeface="微软雅黑" pitchFamily="34" charset="-122"/>
              </a:rPr>
              <a:t>HCP</a:t>
            </a:r>
            <a:endParaRPr lang="en-US" altLang="zh-CN" sz="1200" dirty="0">
              <a:ln w="12700">
                <a:noFill/>
                <a:prstDash val="solid"/>
              </a:ln>
              <a:solidFill>
                <a:schemeClr val="tx1"/>
              </a:solidFill>
              <a:latin typeface="微软雅黑" pitchFamily="34" charset="-122"/>
              <a:ea typeface="微软雅黑" pitchFamily="34" charset="-122"/>
            </a:endParaRPr>
          </a:p>
        </p:txBody>
      </p:sp>
      <p:sp>
        <p:nvSpPr>
          <p:cNvPr id="58" name="圆角矩形 57"/>
          <p:cNvSpPr/>
          <p:nvPr/>
        </p:nvSpPr>
        <p:spPr bwMode="auto">
          <a:xfrm>
            <a:off x="948076" y="3164116"/>
            <a:ext cx="4359419" cy="28103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统一上报 </a:t>
            </a:r>
            <a:r>
              <a:rPr lang="en-US" altLang="zh-CN" sz="1200" dirty="0" smtClean="0">
                <a:ln w="12700">
                  <a:noFill/>
                  <a:prstDash val="solid"/>
                </a:ln>
                <a:solidFill>
                  <a:srgbClr val="000000"/>
                </a:solidFill>
                <a:latin typeface="微软雅黑" pitchFamily="34" charset="-122"/>
                <a:ea typeface="微软雅黑" pitchFamily="34" charset="-122"/>
              </a:rPr>
              <a:t>UR</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59" name="圆角矩形 58"/>
          <p:cNvSpPr/>
          <p:nvPr/>
        </p:nvSpPr>
        <p:spPr bwMode="auto">
          <a:xfrm>
            <a:off x="1956188" y="6086862"/>
            <a:ext cx="1125619" cy="4901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en-US" altLang="zh-CN" sz="1200" dirty="0" smtClean="0">
                <a:ln w="12700">
                  <a:noFill/>
                  <a:prstDash val="solid"/>
                </a:ln>
                <a:solidFill>
                  <a:srgbClr val="000000"/>
                </a:solidFill>
                <a:latin typeface="微软雅黑" pitchFamily="34" charset="-122"/>
                <a:ea typeface="微软雅黑" pitchFamily="34" charset="-122"/>
              </a:rPr>
              <a:t>UI </a:t>
            </a:r>
            <a:r>
              <a:rPr lang="zh-CN" altLang="en-US" sz="1200" dirty="0" smtClean="0">
                <a:ln w="12700">
                  <a:noFill/>
                  <a:prstDash val="solid"/>
                </a:ln>
                <a:solidFill>
                  <a:srgbClr val="000000"/>
                </a:solidFill>
                <a:latin typeface="微软雅黑" pitchFamily="34" charset="-122"/>
                <a:ea typeface="微软雅黑" pitchFamily="34" charset="-122"/>
              </a:rPr>
              <a:t>架构</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UI</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60" name="圆角矩形 59"/>
          <p:cNvSpPr/>
          <p:nvPr/>
        </p:nvSpPr>
        <p:spPr bwMode="auto">
          <a:xfrm>
            <a:off x="985888" y="3902425"/>
            <a:ext cx="777317"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资源计划</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预约</a:t>
            </a:r>
          </a:p>
          <a:p>
            <a:pPr algn="ctr"/>
            <a:r>
              <a:rPr lang="en-US" altLang="zh-CN" sz="1200" dirty="0" smtClean="0">
                <a:ln w="12700">
                  <a:noFill/>
                  <a:prstDash val="solid"/>
                </a:ln>
                <a:solidFill>
                  <a:schemeClr val="tx1"/>
                </a:solidFill>
                <a:latin typeface="微软雅黑" pitchFamily="34" charset="-122"/>
                <a:ea typeface="微软雅黑" pitchFamily="34" charset="-122"/>
              </a:rPr>
              <a:t>AP</a:t>
            </a:r>
            <a:endParaRPr lang="en-US" altLang="zh-CN" sz="1200" dirty="0">
              <a:ln w="12700">
                <a:noFill/>
                <a:prstDash val="solid"/>
              </a:ln>
              <a:solidFill>
                <a:schemeClr val="tx1"/>
              </a:solidFill>
              <a:latin typeface="微软雅黑" pitchFamily="34" charset="-122"/>
              <a:ea typeface="微软雅黑" pitchFamily="34" charset="-122"/>
            </a:endParaRPr>
          </a:p>
        </p:txBody>
      </p:sp>
      <p:sp>
        <p:nvSpPr>
          <p:cNvPr id="61" name="圆角矩形 60"/>
          <p:cNvSpPr/>
          <p:nvPr/>
        </p:nvSpPr>
        <p:spPr bwMode="auto">
          <a:xfrm>
            <a:off x="1930109" y="3902425"/>
            <a:ext cx="538251"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就诊</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a:ln w="12700">
                  <a:noFill/>
                  <a:prstDash val="solid"/>
                </a:ln>
                <a:solidFill>
                  <a:srgbClr val="000000"/>
                </a:solidFill>
                <a:latin typeface="微软雅黑" pitchFamily="34" charset="-122"/>
                <a:ea typeface="微软雅黑" pitchFamily="34" charset="-122"/>
              </a:rPr>
              <a:t>管理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EN</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62" name="圆角矩形 61"/>
          <p:cNvSpPr/>
          <p:nvPr/>
        </p:nvSpPr>
        <p:spPr bwMode="auto">
          <a:xfrm>
            <a:off x="2635264" y="3902425"/>
            <a:ext cx="538251"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临床</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诊疗</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CI</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63" name="圆角矩形 62"/>
          <p:cNvSpPr/>
          <p:nvPr/>
        </p:nvSpPr>
        <p:spPr bwMode="auto">
          <a:xfrm>
            <a:off x="3340419" y="3902425"/>
            <a:ext cx="538251"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a:ln w="12700">
                  <a:noFill/>
                  <a:prstDash val="solid"/>
                </a:ln>
                <a:solidFill>
                  <a:srgbClr val="000000"/>
                </a:solidFill>
                <a:latin typeface="微软雅黑" pitchFamily="34" charset="-122"/>
                <a:ea typeface="微软雅黑" pitchFamily="34" charset="-122"/>
              </a:rPr>
              <a:t>医疗</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zh-CN" altLang="en-US" sz="1200" dirty="0">
                <a:ln w="12700">
                  <a:noFill/>
                  <a:prstDash val="solid"/>
                </a:ln>
                <a:solidFill>
                  <a:srgbClr val="000000"/>
                </a:solidFill>
                <a:latin typeface="微软雅黑" pitchFamily="34" charset="-122"/>
                <a:ea typeface="微软雅黑" pitchFamily="34" charset="-122"/>
              </a:rPr>
              <a:t>执行</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MP</a:t>
            </a:r>
          </a:p>
        </p:txBody>
      </p:sp>
      <p:sp>
        <p:nvSpPr>
          <p:cNvPr id="64" name="圆角矩形 63"/>
          <p:cNvSpPr/>
          <p:nvPr/>
        </p:nvSpPr>
        <p:spPr bwMode="auto">
          <a:xfrm>
            <a:off x="4764498" y="3902425"/>
            <a:ext cx="548400"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a:ln w="12700">
                  <a:noFill/>
                  <a:prstDash val="solid"/>
                </a:ln>
                <a:solidFill>
                  <a:srgbClr val="000000"/>
                </a:solidFill>
                <a:latin typeface="微软雅黑" pitchFamily="34" charset="-122"/>
                <a:ea typeface="微软雅黑" pitchFamily="34" charset="-122"/>
              </a:rPr>
              <a:t>公</a:t>
            </a:r>
            <a:r>
              <a:rPr lang="zh-CN" altLang="en-US" sz="1200" dirty="0" smtClean="0">
                <a:ln w="12700">
                  <a:noFill/>
                  <a:prstDash val="solid"/>
                </a:ln>
                <a:solidFill>
                  <a:srgbClr val="000000"/>
                </a:solidFill>
                <a:latin typeface="微软雅黑" pitchFamily="34" charset="-122"/>
                <a:ea typeface="微软雅黑" pitchFamily="34" charset="-122"/>
              </a:rPr>
              <a:t>卫</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活动</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PH</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65" name="圆角矩形 64"/>
          <p:cNvSpPr/>
          <p:nvPr/>
        </p:nvSpPr>
        <p:spPr bwMode="auto">
          <a:xfrm>
            <a:off x="4045574" y="3902425"/>
            <a:ext cx="552021" cy="72634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费用</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管理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 </a:t>
            </a:r>
            <a:r>
              <a:rPr lang="en-US" altLang="zh-CN" sz="1200" dirty="0" smtClean="0">
                <a:ln w="12700">
                  <a:noFill/>
                  <a:prstDash val="solid"/>
                </a:ln>
                <a:solidFill>
                  <a:srgbClr val="000000"/>
                </a:solidFill>
                <a:latin typeface="微软雅黑" pitchFamily="34" charset="-122"/>
                <a:ea typeface="微软雅黑" pitchFamily="34" charset="-122"/>
              </a:rPr>
              <a:t>BL</a:t>
            </a:r>
            <a:endParaRPr lang="en-US" altLang="zh-CN" sz="1200" dirty="0">
              <a:ln w="12700">
                <a:noFill/>
                <a:prstDash val="solid"/>
              </a:ln>
              <a:solidFill>
                <a:srgbClr val="000000"/>
              </a:solidFill>
              <a:latin typeface="微软雅黑" pitchFamily="34" charset="-122"/>
              <a:ea typeface="微软雅黑" pitchFamily="34" charset="-122"/>
            </a:endParaRPr>
          </a:p>
        </p:txBody>
      </p:sp>
      <p:sp>
        <p:nvSpPr>
          <p:cNvPr id="66" name="圆角矩形 65"/>
          <p:cNvSpPr/>
          <p:nvPr/>
        </p:nvSpPr>
        <p:spPr bwMode="auto">
          <a:xfrm>
            <a:off x="7212772" y="5205798"/>
            <a:ext cx="504056" cy="645781"/>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流程</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配置</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C</a:t>
            </a:r>
            <a:r>
              <a:rPr lang="en-US" altLang="zh-CN" sz="1200" dirty="0" smtClean="0">
                <a:ln w="12700">
                  <a:noFill/>
                  <a:prstDash val="solid"/>
                </a:ln>
                <a:solidFill>
                  <a:srgbClr val="000000"/>
                </a:solidFill>
                <a:latin typeface="微软雅黑" pitchFamily="34" charset="-122"/>
                <a:ea typeface="微软雅黑" pitchFamily="34" charset="-122"/>
              </a:rPr>
              <a:t>F</a:t>
            </a:r>
          </a:p>
        </p:txBody>
      </p:sp>
      <p:sp>
        <p:nvSpPr>
          <p:cNvPr id="67" name="圆角矩形 66"/>
          <p:cNvSpPr/>
          <p:nvPr/>
        </p:nvSpPr>
        <p:spPr bwMode="auto">
          <a:xfrm>
            <a:off x="7579996" y="2424251"/>
            <a:ext cx="846763" cy="54905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集成</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电子病历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视图</a:t>
            </a:r>
            <a:endParaRPr lang="en-US" altLang="zh-CN" sz="1200" dirty="0" smtClean="0">
              <a:ln w="12700">
                <a:noFill/>
                <a:prstDash val="solid"/>
              </a:ln>
              <a:solidFill>
                <a:srgbClr val="000000"/>
              </a:solidFill>
              <a:latin typeface="微软雅黑" pitchFamily="34" charset="-122"/>
              <a:ea typeface="微软雅黑" pitchFamily="34" charset="-122"/>
            </a:endParaRPr>
          </a:p>
        </p:txBody>
      </p:sp>
      <p:sp>
        <p:nvSpPr>
          <p:cNvPr id="68" name="圆角矩形 67"/>
          <p:cNvSpPr/>
          <p:nvPr/>
        </p:nvSpPr>
        <p:spPr bwMode="auto">
          <a:xfrm>
            <a:off x="7590145" y="3716265"/>
            <a:ext cx="836614" cy="549050"/>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临床决策</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支持</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en-US" altLang="zh-CN" sz="1200" dirty="0" smtClean="0">
                <a:ln w="12700">
                  <a:noFill/>
                  <a:prstDash val="solid"/>
                </a:ln>
                <a:solidFill>
                  <a:schemeClr val="tx1"/>
                </a:solidFill>
                <a:latin typeface="微软雅黑" pitchFamily="34" charset="-122"/>
                <a:ea typeface="微软雅黑" pitchFamily="34" charset="-122"/>
              </a:rPr>
              <a:t>CDSS</a:t>
            </a:r>
          </a:p>
        </p:txBody>
      </p:sp>
      <p:sp>
        <p:nvSpPr>
          <p:cNvPr id="69" name="圆角矩形 68"/>
          <p:cNvSpPr/>
          <p:nvPr/>
        </p:nvSpPr>
        <p:spPr bwMode="auto">
          <a:xfrm>
            <a:off x="6217463" y="4323949"/>
            <a:ext cx="882516" cy="58943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chemeClr val="tx1"/>
                </a:solidFill>
                <a:latin typeface="微软雅黑" pitchFamily="34" charset="-122"/>
                <a:ea typeface="微软雅黑" pitchFamily="34" charset="-122"/>
              </a:rPr>
              <a:t>生物</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zh-CN" altLang="en-US" sz="1200" dirty="0" smtClean="0">
                <a:ln w="12700">
                  <a:noFill/>
                  <a:prstDash val="solid"/>
                </a:ln>
                <a:solidFill>
                  <a:schemeClr val="tx1"/>
                </a:solidFill>
                <a:latin typeface="微软雅黑" pitchFamily="34" charset="-122"/>
                <a:ea typeface="微软雅黑" pitchFamily="34" charset="-122"/>
              </a:rPr>
              <a:t>标本中心</a:t>
            </a:r>
            <a:endParaRPr lang="en-US" altLang="zh-CN" sz="1200" dirty="0" smtClean="0">
              <a:ln w="12700">
                <a:noFill/>
                <a:prstDash val="solid"/>
              </a:ln>
              <a:solidFill>
                <a:schemeClr val="tx1"/>
              </a:solidFill>
              <a:latin typeface="微软雅黑" pitchFamily="34" charset="-122"/>
              <a:ea typeface="微软雅黑" pitchFamily="34" charset="-122"/>
            </a:endParaRPr>
          </a:p>
          <a:p>
            <a:pPr algn="ctr"/>
            <a:r>
              <a:rPr lang="en-US" altLang="zh-CN" sz="1200" dirty="0" smtClean="0">
                <a:ln w="12700">
                  <a:noFill/>
                  <a:prstDash val="solid"/>
                </a:ln>
                <a:solidFill>
                  <a:schemeClr val="tx1"/>
                </a:solidFill>
                <a:latin typeface="微软雅黑" pitchFamily="34" charset="-122"/>
                <a:ea typeface="微软雅黑" pitchFamily="34" charset="-122"/>
              </a:rPr>
              <a:t>BIO</a:t>
            </a:r>
          </a:p>
        </p:txBody>
      </p:sp>
      <p:sp>
        <p:nvSpPr>
          <p:cNvPr id="70" name="圆角矩形 69"/>
          <p:cNvSpPr/>
          <p:nvPr/>
        </p:nvSpPr>
        <p:spPr bwMode="auto">
          <a:xfrm>
            <a:off x="7181608" y="2379945"/>
            <a:ext cx="326908" cy="2533442"/>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规</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则</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析</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架</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构</a:t>
            </a:r>
            <a:endParaRPr lang="en-US" altLang="zh-CN" sz="1200" dirty="0" smtClean="0">
              <a:ln w="12700">
                <a:noFill/>
                <a:prstDash val="solid"/>
              </a:ln>
              <a:solidFill>
                <a:srgbClr val="000000"/>
              </a:solidFill>
              <a:latin typeface="微软雅黑" pitchFamily="34" charset="-122"/>
              <a:ea typeface="微软雅黑" pitchFamily="34" charset="-122"/>
            </a:endParaRPr>
          </a:p>
        </p:txBody>
      </p:sp>
      <p:sp>
        <p:nvSpPr>
          <p:cNvPr id="71" name="圆角矩形 70"/>
          <p:cNvSpPr/>
          <p:nvPr/>
        </p:nvSpPr>
        <p:spPr bwMode="auto">
          <a:xfrm>
            <a:off x="7860844" y="5215042"/>
            <a:ext cx="485564" cy="630279"/>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公卫</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服务</a:t>
            </a:r>
            <a:endParaRPr lang="en-US" altLang="zh-CN" sz="1200" dirty="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PH</a:t>
            </a:r>
          </a:p>
        </p:txBody>
      </p:sp>
      <p:sp>
        <p:nvSpPr>
          <p:cNvPr id="72" name="TextBox 10"/>
          <p:cNvSpPr txBox="1">
            <a:spLocks noChangeArrowheads="1"/>
          </p:cNvSpPr>
          <p:nvPr/>
        </p:nvSpPr>
        <p:spPr bwMode="auto">
          <a:xfrm>
            <a:off x="3972412" y="5241101"/>
            <a:ext cx="895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SzPct val="90000"/>
              <a:buFont typeface="Arial" panose="020B0604020202020204" pitchFamily="34" charset="0"/>
              <a:buBlip>
                <a:blip r:embed="rId3"/>
              </a:buBlip>
              <a:defRPr sz="20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SzPct val="75000"/>
              <a:buFont typeface="Arial" panose="020B0604020202020204" pitchFamily="34" charset="0"/>
              <a:buBlip>
                <a:blip r:embed="rId4"/>
              </a:buBlip>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SzPct val="50000"/>
              <a:buFont typeface="Arial" panose="020B0604020202020204" pitchFamily="34" charset="0"/>
              <a:buBlip>
                <a:blip r:embed="rId5"/>
              </a:buBlip>
              <a:defRPr sz="1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SzTx/>
              <a:buFontTx/>
              <a:buNone/>
            </a:pPr>
            <a:r>
              <a:rPr lang="zh-CN" altLang="en-US" sz="1400" b="1" dirty="0" smtClean="0"/>
              <a:t>基础数据</a:t>
            </a:r>
            <a:endParaRPr lang="en-US" altLang="zh-CN" sz="1400" b="1" dirty="0" smtClean="0"/>
          </a:p>
          <a:p>
            <a:pPr algn="ctr">
              <a:spcBef>
                <a:spcPct val="0"/>
              </a:spcBef>
              <a:buSzTx/>
              <a:buFontTx/>
              <a:buNone/>
            </a:pPr>
            <a:r>
              <a:rPr lang="en-US" altLang="zh-CN" sz="1400" b="1" dirty="0" smtClean="0"/>
              <a:t>BD</a:t>
            </a:r>
            <a:endParaRPr lang="en-US" altLang="zh-CN" sz="1400" b="1" dirty="0"/>
          </a:p>
        </p:txBody>
      </p:sp>
      <p:sp>
        <p:nvSpPr>
          <p:cNvPr id="73" name="圆角矩形 72"/>
          <p:cNvSpPr/>
          <p:nvPr/>
        </p:nvSpPr>
        <p:spPr bwMode="auto">
          <a:xfrm>
            <a:off x="3252332" y="6078852"/>
            <a:ext cx="1140523" cy="4901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a:ln w="12700">
                  <a:noFill/>
                  <a:prstDash val="solid"/>
                </a:ln>
                <a:solidFill>
                  <a:srgbClr val="000000"/>
                </a:solidFill>
                <a:latin typeface="微软雅黑" pitchFamily="34" charset="-122"/>
                <a:ea typeface="微软雅黑" pitchFamily="34" charset="-122"/>
              </a:rPr>
              <a:t>服务</a:t>
            </a:r>
            <a:r>
              <a:rPr lang="zh-CN" altLang="en-US" sz="1200" dirty="0" smtClean="0">
                <a:ln w="12700">
                  <a:noFill/>
                  <a:prstDash val="solid"/>
                </a:ln>
                <a:solidFill>
                  <a:srgbClr val="000000"/>
                </a:solidFill>
                <a:latin typeface="微软雅黑" pitchFamily="34" charset="-122"/>
                <a:ea typeface="微软雅黑" pitchFamily="34" charset="-122"/>
              </a:rPr>
              <a:t>架构</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SF</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4" name="圆角矩形 73"/>
          <p:cNvSpPr/>
          <p:nvPr/>
        </p:nvSpPr>
        <p:spPr bwMode="auto">
          <a:xfrm>
            <a:off x="4548476" y="6078852"/>
            <a:ext cx="1140523" cy="4901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基础组件</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BC</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5" name="圆角矩形 74"/>
          <p:cNvSpPr/>
          <p:nvPr/>
        </p:nvSpPr>
        <p:spPr bwMode="auto">
          <a:xfrm>
            <a:off x="5844620" y="6076125"/>
            <a:ext cx="1135677" cy="4901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平台工具</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PT</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6" name="圆角矩形 75"/>
          <p:cNvSpPr/>
          <p:nvPr/>
        </p:nvSpPr>
        <p:spPr bwMode="auto">
          <a:xfrm>
            <a:off x="7140764" y="6076125"/>
            <a:ext cx="1134608" cy="490164"/>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平台管理</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a:ln w="12700">
                  <a:noFill/>
                  <a:prstDash val="solid"/>
                </a:ln>
                <a:solidFill>
                  <a:srgbClr val="000000"/>
                </a:solidFill>
                <a:latin typeface="微软雅黑" pitchFamily="34" charset="-122"/>
                <a:ea typeface="微软雅黑" pitchFamily="34" charset="-122"/>
              </a:rPr>
              <a:t>P</a:t>
            </a:r>
            <a:r>
              <a:rPr lang="en-US" altLang="zh-CN" sz="1200" dirty="0" smtClean="0">
                <a:ln w="12700">
                  <a:noFill/>
                  <a:prstDash val="solid"/>
                </a:ln>
                <a:solidFill>
                  <a:srgbClr val="000000"/>
                </a:solidFill>
                <a:latin typeface="微软雅黑" pitchFamily="34" charset="-122"/>
                <a:ea typeface="微软雅黑" pitchFamily="34" charset="-122"/>
              </a:rPr>
              <a:t>M</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7" name="圆角矩形 76"/>
          <p:cNvSpPr/>
          <p:nvPr/>
        </p:nvSpPr>
        <p:spPr bwMode="auto">
          <a:xfrm>
            <a:off x="1956188" y="5241816"/>
            <a:ext cx="571848" cy="577097"/>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健康</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信息</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HE</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8" name="圆角矩形 77"/>
          <p:cNvSpPr/>
          <p:nvPr/>
        </p:nvSpPr>
        <p:spPr bwMode="auto">
          <a:xfrm>
            <a:off x="2604260" y="5228851"/>
            <a:ext cx="571848" cy="590062"/>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患者</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查询</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QY</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79" name="圆角矩形 78"/>
          <p:cNvSpPr/>
          <p:nvPr/>
        </p:nvSpPr>
        <p:spPr bwMode="auto">
          <a:xfrm>
            <a:off x="3252332" y="5238942"/>
            <a:ext cx="571848" cy="590062"/>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患者</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zh-CN" altLang="en-US" sz="1200" dirty="0" smtClean="0">
                <a:ln w="12700">
                  <a:noFill/>
                  <a:prstDash val="solid"/>
                </a:ln>
                <a:solidFill>
                  <a:srgbClr val="000000"/>
                </a:solidFill>
                <a:latin typeface="微软雅黑" pitchFamily="34" charset="-122"/>
                <a:ea typeface="微软雅黑" pitchFamily="34" charset="-122"/>
              </a:rPr>
              <a:t>业务</a:t>
            </a:r>
            <a:endParaRPr lang="en-US" altLang="zh-CN" sz="1200" dirty="0" smtClean="0">
              <a:ln w="12700">
                <a:noFill/>
                <a:prstDash val="solid"/>
              </a:ln>
              <a:solidFill>
                <a:srgbClr val="000000"/>
              </a:solidFill>
              <a:latin typeface="微软雅黑" pitchFamily="34" charset="-122"/>
              <a:ea typeface="微软雅黑" pitchFamily="34" charset="-122"/>
            </a:endParaRPr>
          </a:p>
          <a:p>
            <a:pPr algn="ctr"/>
            <a:r>
              <a:rPr lang="en-US" altLang="zh-CN" sz="1200" dirty="0" smtClean="0">
                <a:ln w="12700">
                  <a:noFill/>
                  <a:prstDash val="solid"/>
                </a:ln>
                <a:solidFill>
                  <a:srgbClr val="000000"/>
                </a:solidFill>
                <a:latin typeface="微软雅黑" pitchFamily="34" charset="-122"/>
                <a:ea typeface="微软雅黑" pitchFamily="34" charset="-122"/>
              </a:rPr>
              <a:t>TR</a:t>
            </a:r>
            <a:endParaRPr lang="zh-CN" altLang="en-US" sz="1200" dirty="0">
              <a:ln w="12700">
                <a:noFill/>
                <a:prstDash val="solid"/>
              </a:ln>
              <a:solidFill>
                <a:srgbClr val="000000"/>
              </a:solidFill>
              <a:latin typeface="微软雅黑" pitchFamily="34" charset="-122"/>
              <a:ea typeface="微软雅黑" pitchFamily="34" charset="-122"/>
            </a:endParaRPr>
          </a:p>
        </p:txBody>
      </p:sp>
      <p:sp>
        <p:nvSpPr>
          <p:cNvPr id="80" name="圆角矩形 79"/>
          <p:cNvSpPr/>
          <p:nvPr/>
        </p:nvSpPr>
        <p:spPr bwMode="auto">
          <a:xfrm>
            <a:off x="2224359" y="4674418"/>
            <a:ext cx="1089831" cy="346148"/>
          </a:xfrm>
          <a:prstGeom prst="roundRect">
            <a:avLst/>
          </a:prstGeom>
          <a:solidFill>
            <a:schemeClr val="bg1">
              <a:lumMod val="9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a:r>
              <a:rPr lang="zh-CN" altLang="en-US" sz="1200" dirty="0" smtClean="0">
                <a:ln w="12700">
                  <a:noFill/>
                  <a:prstDash val="solid"/>
                </a:ln>
                <a:solidFill>
                  <a:srgbClr val="000000"/>
                </a:solidFill>
                <a:latin typeface="微软雅黑" pitchFamily="34" charset="-122"/>
                <a:ea typeface="微软雅黑" pitchFamily="34" charset="-122"/>
              </a:rPr>
              <a:t>统计分析 </a:t>
            </a:r>
            <a:r>
              <a:rPr lang="en-US" altLang="zh-CN" sz="1200" dirty="0" smtClean="0">
                <a:ln w="12700">
                  <a:noFill/>
                  <a:prstDash val="solid"/>
                </a:ln>
                <a:solidFill>
                  <a:srgbClr val="000000"/>
                </a:solidFill>
                <a:latin typeface="微软雅黑" pitchFamily="34" charset="-122"/>
                <a:ea typeface="微软雅黑" pitchFamily="34" charset="-122"/>
              </a:rPr>
              <a:t>ST</a:t>
            </a:r>
            <a:endParaRPr lang="zh-CN" altLang="en-US" sz="1200" dirty="0">
              <a:ln w="12700">
                <a:noFill/>
                <a:prstDash val="solid"/>
              </a:ln>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409603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微软雅黑" panose="020B0503020204020204" pitchFamily="34" charset="-122"/>
              </a:rPr>
              <a:t>-</a:t>
            </a:r>
            <a:fld id="{F0648E97-DABB-48E3-98E0-4B356B276FA3}" type="slidenum">
              <a:rPr lang="en-US" altLang="zh-CN" sz="1400">
                <a:ea typeface="微软雅黑" panose="020B0503020204020204" pitchFamily="34" charset="-122"/>
              </a:rPr>
              <a:pPr algn="ctr"/>
              <a:t>38</a:t>
            </a:fld>
            <a:r>
              <a:rPr lang="en-US" altLang="zh-CN" sz="1400">
                <a:ea typeface="微软雅黑" panose="020B0503020204020204" pitchFamily="34" charset="-122"/>
              </a:rPr>
              <a:t>-</a:t>
            </a:r>
          </a:p>
        </p:txBody>
      </p:sp>
      <p:sp>
        <p:nvSpPr>
          <p:cNvPr id="8" name="矩形 7"/>
          <p:cNvSpPr/>
          <p:nvPr/>
        </p:nvSpPr>
        <p:spPr>
          <a:xfrm>
            <a:off x="179388" y="1181100"/>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业务</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 8"/>
          <p:cNvSpPr/>
          <p:nvPr/>
        </p:nvSpPr>
        <p:spPr>
          <a:xfrm>
            <a:off x="1476375" y="1181100"/>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定义</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集成</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规范</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7777163" y="1181100"/>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eaLnBrk="1" hangingPunct="1">
              <a:tabLst>
                <a:tab pos="95250" algn="l"/>
              </a:tabLst>
              <a:defRPr/>
            </a:pPr>
            <a:r>
              <a:rPr lang="en-US" altLang="zh-CN" sz="1600" dirty="0">
                <a:solidFill>
                  <a:schemeClr val="lt1"/>
                </a:solidFill>
                <a:latin typeface="微软雅黑" pitchFamily="34" charset="-122"/>
                <a:ea typeface="微软雅黑" pitchFamily="34" charset="-122"/>
              </a:rPr>
              <a:t>IHE</a:t>
            </a:r>
            <a:r>
              <a:rPr lang="zh-CN" altLang="en-US" sz="1600" dirty="0">
                <a:solidFill>
                  <a:schemeClr val="lt1"/>
                </a:solidFill>
                <a:latin typeface="微软雅黑" pitchFamily="34" charset="-122"/>
                <a:ea typeface="微软雅黑" pitchFamily="34" charset="-122"/>
              </a:rPr>
              <a:t>集成规范</a:t>
            </a:r>
            <a:endParaRPr lang="en-US" altLang="zh-CN" sz="1600" dirty="0">
              <a:solidFill>
                <a:schemeClr val="lt1"/>
              </a:solidFill>
              <a:latin typeface="微软雅黑" pitchFamily="34" charset="-122"/>
              <a:ea typeface="微软雅黑" pitchFamily="34" charset="-122"/>
            </a:endParaRPr>
          </a:p>
        </p:txBody>
      </p:sp>
      <p:grpSp>
        <p:nvGrpSpPr>
          <p:cNvPr id="10246" name="组合 38"/>
          <p:cNvGrpSpPr>
            <a:grpSpLocks/>
          </p:cNvGrpSpPr>
          <p:nvPr/>
        </p:nvGrpSpPr>
        <p:grpSpPr bwMode="auto">
          <a:xfrm>
            <a:off x="2771775" y="1181100"/>
            <a:ext cx="4895850" cy="1187450"/>
            <a:chOff x="5922216" y="3140968"/>
            <a:chExt cx="4896544" cy="1188000"/>
          </a:xfrm>
        </p:grpSpPr>
        <p:sp>
          <p:nvSpPr>
            <p:cNvPr id="6" name="任意多边形 5"/>
            <p:cNvSpPr/>
            <p:nvPr/>
          </p:nvSpPr>
          <p:spPr>
            <a:xfrm>
              <a:off x="5922216" y="3140968"/>
              <a:ext cx="4896544" cy="1188000"/>
            </a:xfrm>
            <a:custGeom>
              <a:avLst/>
              <a:gdLst>
                <a:gd name="connsiteX0" fmla="*/ 0 w 4896544"/>
                <a:gd name="connsiteY0" fmla="*/ 0 h 1204957"/>
                <a:gd name="connsiteX1" fmla="*/ 4896544 w 4896544"/>
                <a:gd name="connsiteY1" fmla="*/ 0 h 1204957"/>
                <a:gd name="connsiteX2" fmla="*/ 4896544 w 4896544"/>
                <a:gd name="connsiteY2" fmla="*/ 1204957 h 1204957"/>
                <a:gd name="connsiteX3" fmla="*/ 0 w 4896544"/>
                <a:gd name="connsiteY3" fmla="*/ 1204957 h 1204957"/>
                <a:gd name="connsiteX4" fmla="*/ 0 w 4896544"/>
                <a:gd name="connsiteY4" fmla="*/ 0 h 12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544" h="1204957">
                  <a:moveTo>
                    <a:pt x="0" y="0"/>
                  </a:moveTo>
                  <a:lnTo>
                    <a:pt x="4896544" y="0"/>
                  </a:lnTo>
                  <a:lnTo>
                    <a:pt x="4896544" y="1204957"/>
                  </a:lnTo>
                  <a:lnTo>
                    <a:pt x="0" y="1204957"/>
                  </a:lnTo>
                  <a:lnTo>
                    <a:pt x="0" y="0"/>
                  </a:lnTo>
                  <a:close/>
                </a:path>
              </a:pathLst>
            </a:custGeom>
            <a:ln>
              <a:noFill/>
            </a:ln>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lIns="1944000" tIns="76200" rIns="76201" bIns="76200" spcCol="1270"/>
            <a:lstStyle/>
            <a:p>
              <a:pPr marL="0" lvl="1" defTabSz="711200" eaLnBrk="1" hangingPunct="1">
                <a:lnSpc>
                  <a:spcPct val="90000"/>
                </a:lnSpc>
                <a:spcAft>
                  <a:spcPct val="15000"/>
                </a:spcAft>
                <a:defRPr/>
              </a:pPr>
              <a:r>
                <a:rPr lang="zh-CN" altLang="en-US" sz="2000" dirty="0">
                  <a:latin typeface="微软雅黑" pitchFamily="34" charset="-122"/>
                  <a:ea typeface="微软雅黑" pitchFamily="34" charset="-122"/>
                </a:rPr>
                <a:t>规范业务流程，以实现不同系统之间的信息交流与协同工作</a:t>
              </a:r>
              <a:endParaRPr lang="en-US" altLang="zh-CN" sz="2000" dirty="0">
                <a:latin typeface="微软雅黑" pitchFamily="34" charset="-122"/>
                <a:ea typeface="微软雅黑" pitchFamily="34" charset="-122"/>
              </a:endParaRPr>
            </a:p>
          </p:txBody>
        </p:sp>
        <p:grpSp>
          <p:nvGrpSpPr>
            <p:cNvPr id="3" name="组合 10"/>
            <p:cNvGrpSpPr/>
            <p:nvPr/>
          </p:nvGrpSpPr>
          <p:grpSpPr>
            <a:xfrm>
              <a:off x="6026030" y="3302967"/>
              <a:ext cx="1729325" cy="864001"/>
              <a:chOff x="2834640" y="5432424"/>
              <a:chExt cx="1729325" cy="864001"/>
            </a:xfrm>
            <a:solidFill>
              <a:schemeClr val="bg1"/>
            </a:solidFill>
          </p:grpSpPr>
          <p:sp>
            <p:nvSpPr>
              <p:cNvPr id="12" name="矩形 11"/>
              <p:cNvSpPr/>
              <p:nvPr/>
            </p:nvSpPr>
            <p:spPr bwMode="gray">
              <a:xfrm>
                <a:off x="2835965" y="5432425"/>
                <a:ext cx="1728000" cy="864000"/>
              </a:xfrm>
              <a:prstGeom prst="rect">
                <a:avLst/>
              </a:prstGeom>
              <a:grpFill/>
              <a:ln w="12700" algn="ctr">
                <a:solidFill>
                  <a:srgbClr val="00B050"/>
                </a:solidFill>
                <a:miter lim="800000"/>
                <a:headEnd/>
                <a:tailEnd/>
              </a:ln>
              <a:effectLst>
                <a:outerShdw blurRad="50800" dist="38100" dir="2700000" algn="tl" rotWithShape="0">
                  <a:prstClr val="black">
                    <a:alpha val="40000"/>
                  </a:prstClr>
                </a:outerShdw>
              </a:effectLst>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3" name="流程图: 联系 12"/>
              <p:cNvSpPr/>
              <p:nvPr/>
            </p:nvSpPr>
            <p:spPr bwMode="gray">
              <a:xfrm>
                <a:off x="2914975" y="6056475"/>
                <a:ext cx="180000" cy="180000"/>
              </a:xfrm>
              <a:prstGeom prst="flowChartConnector">
                <a:avLst/>
              </a:prstGeom>
              <a:grp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4" name="流程图: 联系 13"/>
              <p:cNvSpPr/>
              <p:nvPr/>
            </p:nvSpPr>
            <p:spPr bwMode="gray">
              <a:xfrm>
                <a:off x="3483975" y="6056475"/>
                <a:ext cx="180000" cy="180000"/>
              </a:xfrm>
              <a:prstGeom prst="flowChartConnector">
                <a:avLst/>
              </a:prstGeom>
              <a:grpFill/>
              <a:ln w="22225" algn="ctr">
                <a:solidFill>
                  <a:srgbClr val="0070C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5" name="流程图: 联系 14"/>
              <p:cNvSpPr/>
              <p:nvPr/>
            </p:nvSpPr>
            <p:spPr bwMode="gray">
              <a:xfrm>
                <a:off x="3768475" y="6056475"/>
                <a:ext cx="180000" cy="180000"/>
              </a:xfrm>
              <a:prstGeom prst="flowChartConnector">
                <a:avLst/>
              </a:prstGeom>
              <a:grp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6" name="流程图: 联系 15"/>
              <p:cNvSpPr/>
              <p:nvPr/>
            </p:nvSpPr>
            <p:spPr bwMode="gray">
              <a:xfrm>
                <a:off x="3199475" y="6056475"/>
                <a:ext cx="180000" cy="180000"/>
              </a:xfrm>
              <a:prstGeom prst="flowChartConnector">
                <a:avLst/>
              </a:prstGeom>
              <a:grpFill/>
              <a:ln w="22225" algn="ctr">
                <a:solidFill>
                  <a:schemeClr val="tx2">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7" name="流程图: 联系 16"/>
              <p:cNvSpPr/>
              <p:nvPr/>
            </p:nvSpPr>
            <p:spPr bwMode="gray">
              <a:xfrm>
                <a:off x="3483975" y="5775370"/>
                <a:ext cx="180000" cy="180000"/>
              </a:xfrm>
              <a:prstGeom prst="flowChartConnector">
                <a:avLst/>
              </a:prstGeom>
              <a:grpFill/>
              <a:ln w="22225" algn="ctr">
                <a:solidFill>
                  <a:srgbClr val="FFFF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8" name="流程图: 联系 17"/>
              <p:cNvSpPr/>
              <p:nvPr/>
            </p:nvSpPr>
            <p:spPr bwMode="gray">
              <a:xfrm>
                <a:off x="3199475" y="5775370"/>
                <a:ext cx="180000" cy="180000"/>
              </a:xfrm>
              <a:prstGeom prst="flowChartConnector">
                <a:avLst/>
              </a:prstGeom>
              <a:grp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19" name="流程图: 联系 18"/>
              <p:cNvSpPr/>
              <p:nvPr/>
            </p:nvSpPr>
            <p:spPr bwMode="gray">
              <a:xfrm rot="10800000">
                <a:off x="3768475" y="5775369"/>
                <a:ext cx="180000" cy="180000"/>
              </a:xfrm>
              <a:prstGeom prst="flowChartConnector">
                <a:avLst/>
              </a:prstGeom>
              <a:grp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0" name="流程图: 联系 19"/>
              <p:cNvSpPr/>
              <p:nvPr/>
            </p:nvSpPr>
            <p:spPr bwMode="gray">
              <a:xfrm rot="10800000">
                <a:off x="3773774" y="5494264"/>
                <a:ext cx="180000" cy="180000"/>
              </a:xfrm>
              <a:prstGeom prst="flowChartConnector">
                <a:avLst/>
              </a:prstGeom>
              <a:grp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1" name="流程图: 联系 20"/>
              <p:cNvSpPr/>
              <p:nvPr/>
            </p:nvSpPr>
            <p:spPr bwMode="gray">
              <a:xfrm rot="10800000">
                <a:off x="3491925" y="5494264"/>
                <a:ext cx="180000" cy="180000"/>
              </a:xfrm>
              <a:prstGeom prst="flowChartConnector">
                <a:avLst/>
              </a:prstGeom>
              <a:grp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2" name="流程图: 联系 21"/>
              <p:cNvSpPr/>
              <p:nvPr/>
            </p:nvSpPr>
            <p:spPr bwMode="gray">
              <a:xfrm rot="5400000">
                <a:off x="3210076" y="5494264"/>
                <a:ext cx="180000" cy="180000"/>
              </a:xfrm>
              <a:prstGeom prst="flowChartConnector">
                <a:avLst/>
              </a:prstGeom>
              <a:grp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3" name="流程图: 联系 22"/>
              <p:cNvSpPr/>
              <p:nvPr/>
            </p:nvSpPr>
            <p:spPr bwMode="gray">
              <a:xfrm rot="5400000">
                <a:off x="2914975" y="5494264"/>
                <a:ext cx="180000" cy="180000"/>
              </a:xfrm>
              <a:prstGeom prst="flowChartConnector">
                <a:avLst/>
              </a:prstGeom>
              <a:grp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4" name="流程图: 联系 23"/>
              <p:cNvSpPr/>
              <p:nvPr/>
            </p:nvSpPr>
            <p:spPr bwMode="gray">
              <a:xfrm rot="5400000">
                <a:off x="2914975" y="5775370"/>
                <a:ext cx="180000" cy="180000"/>
              </a:xfrm>
              <a:prstGeom prst="flowChartConnector">
                <a:avLst/>
              </a:prstGeom>
              <a:grp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5" name="流程图: 联系 24"/>
              <p:cNvSpPr/>
              <p:nvPr/>
            </p:nvSpPr>
            <p:spPr bwMode="gray">
              <a:xfrm>
                <a:off x="4337474" y="5494264"/>
                <a:ext cx="180000" cy="180000"/>
              </a:xfrm>
              <a:prstGeom prst="flowChartConnector">
                <a:avLst/>
              </a:prstGeom>
              <a:grp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6" name="流程图: 联系 25"/>
              <p:cNvSpPr/>
              <p:nvPr/>
            </p:nvSpPr>
            <p:spPr bwMode="gray">
              <a:xfrm>
                <a:off x="4337474" y="5775370"/>
                <a:ext cx="180000" cy="180000"/>
              </a:xfrm>
              <a:prstGeom prst="flowChartConnector">
                <a:avLst/>
              </a:prstGeom>
              <a:grp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7" name="流程图: 联系 26"/>
              <p:cNvSpPr/>
              <p:nvPr/>
            </p:nvSpPr>
            <p:spPr bwMode="gray">
              <a:xfrm>
                <a:off x="4052975" y="5775370"/>
                <a:ext cx="180000" cy="180000"/>
              </a:xfrm>
              <a:prstGeom prst="flowChartConnector">
                <a:avLst/>
              </a:prstGeom>
              <a:grpFill/>
              <a:ln w="22225" algn="ctr">
                <a:solidFill>
                  <a:srgbClr val="FFFF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8" name="流程图: 联系 27"/>
              <p:cNvSpPr/>
              <p:nvPr/>
            </p:nvSpPr>
            <p:spPr bwMode="gray">
              <a:xfrm>
                <a:off x="4055623" y="5494264"/>
                <a:ext cx="180000" cy="180000"/>
              </a:xfrm>
              <a:prstGeom prst="flowChartConnector">
                <a:avLst/>
              </a:prstGeom>
              <a:grpFill/>
              <a:ln w="22225" algn="ctr">
                <a:solidFill>
                  <a:schemeClr val="tx1"/>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29" name="流程图: 联系 28"/>
              <p:cNvSpPr/>
              <p:nvPr/>
            </p:nvSpPr>
            <p:spPr bwMode="gray">
              <a:xfrm>
                <a:off x="4052975" y="6056475"/>
                <a:ext cx="180000" cy="180000"/>
              </a:xfrm>
              <a:prstGeom prst="flowChartConnector">
                <a:avLst/>
              </a:prstGeom>
              <a:grp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30" name="流程图: 联系 29"/>
              <p:cNvSpPr/>
              <p:nvPr/>
            </p:nvSpPr>
            <p:spPr bwMode="gray">
              <a:xfrm>
                <a:off x="4337474" y="6056475"/>
                <a:ext cx="180000" cy="180000"/>
              </a:xfrm>
              <a:prstGeom prst="flowChartConnector">
                <a:avLst/>
              </a:prstGeom>
              <a:grpFill/>
              <a:ln w="22225" algn="ctr">
                <a:solidFill>
                  <a:srgbClr val="FFCC66"/>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cxnSp>
            <p:nvCxnSpPr>
              <p:cNvPr id="31" name="直接连接符 30"/>
              <p:cNvCxnSpPr/>
              <p:nvPr/>
            </p:nvCxnSpPr>
            <p:spPr bwMode="auto">
              <a:xfrm rot="5400000">
                <a:off x="3294363" y="5583623"/>
                <a:ext cx="302396" cy="0"/>
              </a:xfrm>
              <a:prstGeom prst="line">
                <a:avLst/>
              </a:prstGeom>
              <a:grpFill/>
              <a:ln w="12700" cap="flat" cmpd="sng" algn="ctr">
                <a:solidFill>
                  <a:srgbClr val="00B050"/>
                </a:solidFill>
                <a:prstDash val="solid"/>
                <a:round/>
                <a:headEnd type="none" w="med" len="med"/>
                <a:tailEnd type="none" w="med" len="med"/>
              </a:ln>
              <a:effectLst/>
            </p:spPr>
          </p:cxnSp>
          <p:cxnSp>
            <p:nvCxnSpPr>
              <p:cNvPr id="32" name="直接连接符 31"/>
              <p:cNvCxnSpPr/>
              <p:nvPr/>
            </p:nvCxnSpPr>
            <p:spPr bwMode="auto">
              <a:xfrm>
                <a:off x="3153059" y="5745479"/>
                <a:ext cx="298800" cy="0"/>
              </a:xfrm>
              <a:prstGeom prst="line">
                <a:avLst/>
              </a:prstGeom>
              <a:grpFill/>
              <a:ln w="12700" cap="flat" cmpd="sng" algn="ctr">
                <a:solidFill>
                  <a:srgbClr val="00B050"/>
                </a:solidFill>
                <a:prstDash val="solid"/>
                <a:round/>
                <a:headEnd type="none" w="med" len="med"/>
                <a:tailEnd type="none" w="med" len="med"/>
              </a:ln>
              <a:effectLst/>
            </p:spPr>
          </p:cxnSp>
          <p:cxnSp>
            <p:nvCxnSpPr>
              <p:cNvPr id="33" name="直接连接符 32"/>
              <p:cNvCxnSpPr/>
              <p:nvPr/>
            </p:nvCxnSpPr>
            <p:spPr bwMode="auto">
              <a:xfrm rot="5400000">
                <a:off x="3017520" y="5882640"/>
                <a:ext cx="274320" cy="0"/>
              </a:xfrm>
              <a:prstGeom prst="line">
                <a:avLst/>
              </a:prstGeom>
              <a:grpFill/>
              <a:ln w="12700" cap="flat" cmpd="sng" algn="ctr">
                <a:solidFill>
                  <a:srgbClr val="00B050"/>
                </a:solidFill>
                <a:prstDash val="solid"/>
                <a:round/>
                <a:headEnd type="none" w="med" len="med"/>
                <a:tailEnd type="none" w="med" len="med"/>
              </a:ln>
              <a:effectLst/>
            </p:spPr>
          </p:cxnSp>
          <p:cxnSp>
            <p:nvCxnSpPr>
              <p:cNvPr id="34" name="直接连接符 33"/>
              <p:cNvCxnSpPr/>
              <p:nvPr/>
            </p:nvCxnSpPr>
            <p:spPr bwMode="auto">
              <a:xfrm>
                <a:off x="2834640" y="6027420"/>
                <a:ext cx="327660" cy="0"/>
              </a:xfrm>
              <a:prstGeom prst="line">
                <a:avLst/>
              </a:prstGeom>
              <a:grpFill/>
              <a:ln w="12700" cap="flat" cmpd="sng" algn="ctr">
                <a:solidFill>
                  <a:srgbClr val="00B050"/>
                </a:solidFill>
                <a:prstDash val="solid"/>
                <a:round/>
                <a:headEnd type="none" w="med" len="med"/>
                <a:tailEnd type="none" w="med" len="med"/>
              </a:ln>
              <a:effectLst/>
            </p:spPr>
          </p:cxnSp>
          <p:cxnSp>
            <p:nvCxnSpPr>
              <p:cNvPr id="35" name="直接连接符 34"/>
              <p:cNvCxnSpPr/>
              <p:nvPr/>
            </p:nvCxnSpPr>
            <p:spPr bwMode="auto">
              <a:xfrm>
                <a:off x="3436620" y="5745480"/>
                <a:ext cx="298800" cy="0"/>
              </a:xfrm>
              <a:prstGeom prst="line">
                <a:avLst/>
              </a:prstGeom>
              <a:grpFill/>
              <a:ln w="12700" cap="flat" cmpd="sng" algn="ctr">
                <a:solidFill>
                  <a:srgbClr val="00B050"/>
                </a:solidFill>
                <a:prstDash val="solid"/>
                <a:round/>
                <a:headEnd type="none" w="med" len="med"/>
                <a:tailEnd type="none" w="med" len="med"/>
              </a:ln>
              <a:effectLst/>
            </p:spPr>
          </p:cxnSp>
          <p:cxnSp>
            <p:nvCxnSpPr>
              <p:cNvPr id="36" name="直接连接符 35"/>
              <p:cNvCxnSpPr/>
              <p:nvPr/>
            </p:nvCxnSpPr>
            <p:spPr bwMode="auto">
              <a:xfrm rot="5400000">
                <a:off x="3589020" y="5882640"/>
                <a:ext cx="274320" cy="0"/>
              </a:xfrm>
              <a:prstGeom prst="line">
                <a:avLst/>
              </a:prstGeom>
              <a:grpFill/>
              <a:ln w="12700" cap="flat" cmpd="sng" algn="ctr">
                <a:solidFill>
                  <a:srgbClr val="00B050"/>
                </a:solidFill>
                <a:prstDash val="solid"/>
                <a:round/>
                <a:headEnd type="none" w="med" len="med"/>
                <a:tailEnd type="none" w="med" len="med"/>
              </a:ln>
              <a:effectLst/>
            </p:spPr>
          </p:cxnSp>
          <p:cxnSp>
            <p:nvCxnSpPr>
              <p:cNvPr id="37" name="直接连接符 36"/>
              <p:cNvCxnSpPr/>
              <p:nvPr/>
            </p:nvCxnSpPr>
            <p:spPr bwMode="auto">
              <a:xfrm>
                <a:off x="3710940" y="6027420"/>
                <a:ext cx="306000" cy="0"/>
              </a:xfrm>
              <a:prstGeom prst="line">
                <a:avLst/>
              </a:prstGeom>
              <a:grpFill/>
              <a:ln w="12700" cap="flat" cmpd="sng" algn="ctr">
                <a:solidFill>
                  <a:srgbClr val="00B050"/>
                </a:solidFill>
                <a:prstDash val="solid"/>
                <a:round/>
                <a:headEnd type="none" w="med" len="med"/>
                <a:tailEnd type="none" w="med" len="med"/>
              </a:ln>
              <a:effectLst/>
            </p:spPr>
          </p:cxnSp>
          <p:cxnSp>
            <p:nvCxnSpPr>
              <p:cNvPr id="38" name="直接连接符 37"/>
              <p:cNvCxnSpPr/>
              <p:nvPr/>
            </p:nvCxnSpPr>
            <p:spPr bwMode="auto">
              <a:xfrm rot="5400000">
                <a:off x="3592513" y="5855652"/>
                <a:ext cx="846455" cy="0"/>
              </a:xfrm>
              <a:prstGeom prst="line">
                <a:avLst/>
              </a:prstGeom>
              <a:grpFill/>
              <a:ln w="12700" cap="flat" cmpd="sng" algn="ctr">
                <a:solidFill>
                  <a:srgbClr val="00B050"/>
                </a:solidFill>
                <a:prstDash val="solid"/>
                <a:round/>
                <a:headEnd type="none" w="med" len="med"/>
                <a:tailEnd type="none" w="med" len="med"/>
              </a:ln>
              <a:effectLst/>
            </p:spPr>
          </p:cxnSp>
        </p:grpSp>
      </p:grpSp>
      <p:grpSp>
        <p:nvGrpSpPr>
          <p:cNvPr id="10247" name="组合 119"/>
          <p:cNvGrpSpPr>
            <a:grpSpLocks/>
          </p:cNvGrpSpPr>
          <p:nvPr/>
        </p:nvGrpSpPr>
        <p:grpSpPr bwMode="auto">
          <a:xfrm>
            <a:off x="179388" y="4456113"/>
            <a:ext cx="8785225" cy="1852612"/>
            <a:chOff x="179512" y="4456738"/>
            <a:chExt cx="8784976" cy="1852582"/>
          </a:xfrm>
        </p:grpSpPr>
        <p:sp>
          <p:nvSpPr>
            <p:cNvPr id="80" name="矩形 79"/>
            <p:cNvSpPr/>
            <p:nvPr/>
          </p:nvSpPr>
          <p:spPr>
            <a:xfrm>
              <a:off x="179512" y="5104428"/>
              <a:ext cx="1187416" cy="1187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数据</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层</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1" name="矩形 80"/>
            <p:cNvSpPr/>
            <p:nvPr/>
          </p:nvSpPr>
          <p:spPr>
            <a:xfrm>
              <a:off x="1489162" y="5104428"/>
              <a:ext cx="1187416" cy="1187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定义</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受控</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词汇</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2" name="矩形 81"/>
            <p:cNvSpPr/>
            <p:nvPr/>
          </p:nvSpPr>
          <p:spPr>
            <a:xfrm>
              <a:off x="7777072" y="5104428"/>
              <a:ext cx="1187416" cy="1187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177800" lvl="1" indent="-177800" eaLnBrk="1" hangingPunct="1">
                <a:buFont typeface="Arial" pitchFamily="34" charset="0"/>
                <a:buChar char="•"/>
                <a:tabLst>
                  <a:tab pos="95250" algn="l"/>
                </a:tabLst>
                <a:defRPr/>
              </a:pPr>
              <a:r>
                <a:rPr lang="zh-CN" altLang="en-US" sz="1600" dirty="0">
                  <a:solidFill>
                    <a:schemeClr val="lt1"/>
                  </a:solidFill>
                  <a:latin typeface="微软雅黑" pitchFamily="34" charset="-122"/>
                  <a:ea typeface="微软雅黑" pitchFamily="34" charset="-122"/>
                </a:rPr>
                <a:t>术语编码，</a:t>
              </a:r>
              <a:endParaRPr lang="en-US" altLang="zh-CN" sz="1600" dirty="0">
                <a:solidFill>
                  <a:schemeClr val="lt1"/>
                </a:solidFill>
                <a:latin typeface="微软雅黑" pitchFamily="34" charset="-122"/>
                <a:ea typeface="微软雅黑" pitchFamily="34" charset="-122"/>
              </a:endParaRPr>
            </a:p>
            <a:p>
              <a:pPr marL="177800" lvl="1" indent="-177800" eaLnBrk="1" hangingPunct="1">
                <a:buFont typeface="Arial" pitchFamily="34" charset="0"/>
                <a:buChar char="•"/>
                <a:tabLst>
                  <a:tab pos="95250" algn="l"/>
                </a:tabLst>
                <a:defRPr/>
              </a:pPr>
              <a:r>
                <a:rPr lang="zh-CN" altLang="en-US" sz="1600" dirty="0">
                  <a:solidFill>
                    <a:schemeClr val="lt1"/>
                  </a:solidFill>
                  <a:latin typeface="微软雅黑" pitchFamily="34" charset="-122"/>
                  <a:ea typeface="微软雅黑" pitchFamily="34" charset="-122"/>
                </a:rPr>
                <a:t>数据元</a:t>
              </a:r>
              <a:endParaRPr lang="en-US" altLang="zh-CN" sz="1600" dirty="0">
                <a:solidFill>
                  <a:schemeClr val="lt1"/>
                </a:solidFill>
                <a:latin typeface="微软雅黑" pitchFamily="34" charset="-122"/>
                <a:ea typeface="微软雅黑" pitchFamily="34" charset="-122"/>
              </a:endParaRPr>
            </a:p>
            <a:p>
              <a:pPr marL="177800" lvl="1" indent="-177800" eaLnBrk="1" hangingPunct="1">
                <a:buFont typeface="Arial" pitchFamily="34" charset="0"/>
                <a:buChar char="•"/>
                <a:tabLst>
                  <a:tab pos="95250" algn="l"/>
                </a:tabLst>
                <a:defRPr/>
              </a:pPr>
              <a:r>
                <a:rPr lang="zh-CN" altLang="en-US" sz="1600" dirty="0">
                  <a:solidFill>
                    <a:schemeClr val="lt1"/>
                  </a:solidFill>
                  <a:latin typeface="微软雅黑" pitchFamily="34" charset="-122"/>
                  <a:ea typeface="微软雅黑" pitchFamily="34" charset="-122"/>
                </a:rPr>
                <a:t>数据集</a:t>
              </a:r>
              <a:endParaRPr lang="en-US" altLang="zh-CN" sz="1600" dirty="0">
                <a:solidFill>
                  <a:schemeClr val="lt1"/>
                </a:solidFill>
                <a:latin typeface="微软雅黑" pitchFamily="34" charset="-122"/>
                <a:ea typeface="微软雅黑" pitchFamily="34" charset="-122"/>
              </a:endParaRPr>
            </a:p>
          </p:txBody>
        </p:sp>
        <p:grpSp>
          <p:nvGrpSpPr>
            <p:cNvPr id="10271" name="组合 106"/>
            <p:cNvGrpSpPr>
              <a:grpSpLocks/>
            </p:cNvGrpSpPr>
            <p:nvPr/>
          </p:nvGrpSpPr>
          <p:grpSpPr bwMode="auto">
            <a:xfrm>
              <a:off x="2771800" y="5104363"/>
              <a:ext cx="4896544" cy="1204957"/>
              <a:chOff x="179512" y="3847880"/>
              <a:chExt cx="4896544" cy="1204957"/>
            </a:xfrm>
          </p:grpSpPr>
          <p:sp>
            <p:nvSpPr>
              <p:cNvPr id="77" name="任意多边形 76"/>
              <p:cNvSpPr/>
              <p:nvPr/>
            </p:nvSpPr>
            <p:spPr>
              <a:xfrm>
                <a:off x="179538" y="3847945"/>
                <a:ext cx="4897299" cy="1204892"/>
              </a:xfrm>
              <a:custGeom>
                <a:avLst/>
                <a:gdLst>
                  <a:gd name="connsiteX0" fmla="*/ 0 w 4896544"/>
                  <a:gd name="connsiteY0" fmla="*/ 0 h 1204957"/>
                  <a:gd name="connsiteX1" fmla="*/ 4896544 w 4896544"/>
                  <a:gd name="connsiteY1" fmla="*/ 0 h 1204957"/>
                  <a:gd name="connsiteX2" fmla="*/ 4896544 w 4896544"/>
                  <a:gd name="connsiteY2" fmla="*/ 1204957 h 1204957"/>
                  <a:gd name="connsiteX3" fmla="*/ 0 w 4896544"/>
                  <a:gd name="connsiteY3" fmla="*/ 1204957 h 1204957"/>
                  <a:gd name="connsiteX4" fmla="*/ 0 w 4896544"/>
                  <a:gd name="connsiteY4" fmla="*/ 0 h 12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544" h="1204957">
                    <a:moveTo>
                      <a:pt x="0" y="0"/>
                    </a:moveTo>
                    <a:lnTo>
                      <a:pt x="4896544" y="0"/>
                    </a:lnTo>
                    <a:lnTo>
                      <a:pt x="4896544" y="1204957"/>
                    </a:lnTo>
                    <a:lnTo>
                      <a:pt x="0" y="1204957"/>
                    </a:lnTo>
                    <a:lnTo>
                      <a:pt x="0" y="0"/>
                    </a:lnTo>
                    <a:close/>
                  </a:path>
                </a:pathLst>
              </a:custGeom>
            </p:spPr>
            <p:style>
              <a:lnRef idx="0">
                <a:schemeClr val="lt1">
                  <a:hueOff val="0"/>
                  <a:satOff val="0"/>
                  <a:lumOff val="0"/>
                  <a:alphaOff val="0"/>
                </a:schemeClr>
              </a:lnRef>
              <a:fillRef idx="3">
                <a:schemeClr val="accent3">
                  <a:hueOff val="7500176"/>
                  <a:satOff val="-11253"/>
                  <a:lumOff val="-1830"/>
                  <a:alphaOff val="0"/>
                </a:schemeClr>
              </a:fillRef>
              <a:effectRef idx="2">
                <a:schemeClr val="accent3">
                  <a:hueOff val="7500176"/>
                  <a:satOff val="-11253"/>
                  <a:lumOff val="-1830"/>
                  <a:alphaOff val="0"/>
                </a:schemeClr>
              </a:effectRef>
              <a:fontRef idx="minor">
                <a:schemeClr val="lt1"/>
              </a:fontRef>
            </p:style>
            <p:txBody>
              <a:bodyPr lIns="1944000" tIns="76200" rIns="76201" bIns="76200" spcCol="1270"/>
              <a:lstStyle/>
              <a:p>
                <a:pPr marL="0" lvl="1" defTabSz="711200" eaLnBrk="1" hangingPunct="1">
                  <a:lnSpc>
                    <a:spcPct val="90000"/>
                  </a:lnSpc>
                  <a:spcAft>
                    <a:spcPct val="15000"/>
                  </a:spcAft>
                  <a:defRPr/>
                </a:pPr>
                <a:r>
                  <a:rPr lang="zh-CN" altLang="en-US" sz="2000" dirty="0">
                    <a:latin typeface="微软雅黑" pitchFamily="34" charset="-122"/>
                    <a:ea typeface="微软雅黑" pitchFamily="34" charset="-122"/>
                  </a:rPr>
                  <a:t>在数据层次上，规范数据的编码、数据集和数据元</a:t>
                </a:r>
                <a:endParaRPr lang="en-US" altLang="zh-CN" sz="2000" dirty="0">
                  <a:latin typeface="微软雅黑" pitchFamily="34" charset="-122"/>
                  <a:ea typeface="微软雅黑" pitchFamily="34" charset="-122"/>
                </a:endParaRPr>
              </a:p>
            </p:txBody>
          </p:sp>
          <p:grpSp>
            <p:nvGrpSpPr>
              <p:cNvPr id="7" name="组合 105"/>
              <p:cNvGrpSpPr/>
              <p:nvPr/>
            </p:nvGrpSpPr>
            <p:grpSpPr>
              <a:xfrm>
                <a:off x="290662" y="3961190"/>
                <a:ext cx="1761058" cy="979978"/>
                <a:chOff x="179512" y="3961190"/>
                <a:chExt cx="1761058" cy="979978"/>
              </a:xfrm>
              <a:effectLst>
                <a:outerShdw blurRad="50800" dist="38100" dir="2700000" algn="tl" rotWithShape="0">
                  <a:prstClr val="black">
                    <a:alpha val="40000"/>
                  </a:prstClr>
                </a:outerShdw>
              </a:effectLst>
            </p:grpSpPr>
            <p:sp>
              <p:nvSpPr>
                <p:cNvPr id="105" name="矩形 104"/>
                <p:cNvSpPr/>
                <p:nvPr/>
              </p:nvSpPr>
              <p:spPr>
                <a:xfrm>
                  <a:off x="179512" y="3961190"/>
                  <a:ext cx="1761058" cy="979978"/>
                </a:xfrm>
                <a:prstGeom prst="rect">
                  <a:avLst/>
                </a:prstGeom>
                <a:solidFill>
                  <a:schemeClr val="bg1"/>
                </a:solidFill>
              </p:spPr>
              <p:txBody>
                <a:bodyPr lIns="0" tIns="36000" rIns="0" bIns="36000" anchorCtr="1"/>
                <a:lstStyle/>
                <a:p>
                  <a:pPr algn="ctr" eaLnBrk="1" hangingPunct="1">
                    <a:defRPr/>
                  </a:pPr>
                  <a:endParaRPr lang="zh-CN" altLang="en-US" sz="1200" dirty="0">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1" name="组合 82"/>
                <p:cNvGrpSpPr/>
                <p:nvPr/>
              </p:nvGrpSpPr>
              <p:grpSpPr>
                <a:xfrm>
                  <a:off x="307592" y="4069070"/>
                  <a:ext cx="1528104" cy="804447"/>
                  <a:chOff x="3145267" y="5482501"/>
                  <a:chExt cx="1528104" cy="804447"/>
                </a:xfrm>
              </p:grpSpPr>
              <p:sp>
                <p:nvSpPr>
                  <p:cNvPr id="84" name="流程图: 联系 83"/>
                  <p:cNvSpPr/>
                  <p:nvPr/>
                </p:nvSpPr>
                <p:spPr bwMode="gray">
                  <a:xfrm>
                    <a:off x="3145267" y="5482501"/>
                    <a:ext cx="180000" cy="180000"/>
                  </a:xfrm>
                  <a:prstGeom prst="flowChartConnector">
                    <a:avLst/>
                  </a:prstGeom>
                  <a:no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85" name="流程图: 联系 84"/>
                  <p:cNvSpPr/>
                  <p:nvPr/>
                </p:nvSpPr>
                <p:spPr bwMode="gray">
                  <a:xfrm>
                    <a:off x="3369951" y="5482501"/>
                    <a:ext cx="180000" cy="180000"/>
                  </a:xfrm>
                  <a:prstGeom prst="flowChartConnector">
                    <a:avLst/>
                  </a:prstGeom>
                  <a:no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86" name="流程图: 联系 85"/>
                  <p:cNvSpPr/>
                  <p:nvPr/>
                </p:nvSpPr>
                <p:spPr bwMode="gray">
                  <a:xfrm>
                    <a:off x="3594635" y="5482501"/>
                    <a:ext cx="180000" cy="180000"/>
                  </a:xfrm>
                  <a:prstGeom prst="flowChartConnector">
                    <a:avLst/>
                  </a:prstGeom>
                  <a:no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87" name="流程图: 联系 86"/>
                  <p:cNvSpPr/>
                  <p:nvPr/>
                </p:nvSpPr>
                <p:spPr bwMode="gray">
                  <a:xfrm>
                    <a:off x="3819319" y="5482501"/>
                    <a:ext cx="180000" cy="180000"/>
                  </a:xfrm>
                  <a:prstGeom prst="flowChartConnector">
                    <a:avLst/>
                  </a:prstGeom>
                  <a:no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88" name="流程图: 联系 87"/>
                  <p:cNvSpPr/>
                  <p:nvPr/>
                </p:nvSpPr>
                <p:spPr bwMode="gray">
                  <a:xfrm>
                    <a:off x="4044003" y="5482501"/>
                    <a:ext cx="180000" cy="180000"/>
                  </a:xfrm>
                  <a:prstGeom prst="flowChartConnector">
                    <a:avLst/>
                  </a:prstGeom>
                  <a:noFill/>
                  <a:ln w="22225" algn="ctr">
                    <a:solidFill>
                      <a:srgbClr val="0070C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89" name="流程图: 联系 88"/>
                  <p:cNvSpPr/>
                  <p:nvPr/>
                </p:nvSpPr>
                <p:spPr bwMode="gray">
                  <a:xfrm>
                    <a:off x="4268687" y="5482501"/>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0" name="流程图: 联系 89"/>
                  <p:cNvSpPr/>
                  <p:nvPr/>
                </p:nvSpPr>
                <p:spPr bwMode="gray">
                  <a:xfrm>
                    <a:off x="4493371" y="5482501"/>
                    <a:ext cx="180000" cy="180000"/>
                  </a:xfrm>
                  <a:prstGeom prst="flowChartConnector">
                    <a:avLst/>
                  </a:prstGeom>
                  <a:noFill/>
                  <a:ln w="22225" algn="ctr">
                    <a:solidFill>
                      <a:srgbClr val="FFCC66"/>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1" name="流程图: 联系 90"/>
                  <p:cNvSpPr/>
                  <p:nvPr/>
                </p:nvSpPr>
                <p:spPr bwMode="gray">
                  <a:xfrm>
                    <a:off x="3145267" y="5794724"/>
                    <a:ext cx="180000" cy="180000"/>
                  </a:xfrm>
                  <a:prstGeom prst="flowChartConnector">
                    <a:avLst/>
                  </a:prstGeom>
                  <a:no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2" name="流程图: 联系 91"/>
                  <p:cNvSpPr/>
                  <p:nvPr/>
                </p:nvSpPr>
                <p:spPr bwMode="gray">
                  <a:xfrm>
                    <a:off x="3369951" y="5794724"/>
                    <a:ext cx="180000" cy="180000"/>
                  </a:xfrm>
                  <a:prstGeom prst="flowChartConnector">
                    <a:avLst/>
                  </a:prstGeom>
                  <a:no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3" name="流程图: 联系 92"/>
                  <p:cNvSpPr/>
                  <p:nvPr/>
                </p:nvSpPr>
                <p:spPr bwMode="gray">
                  <a:xfrm>
                    <a:off x="3594635" y="5794724"/>
                    <a:ext cx="180000" cy="180000"/>
                  </a:xfrm>
                  <a:prstGeom prst="flowChartConnector">
                    <a:avLst/>
                  </a:prstGeom>
                  <a:no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4" name="流程图: 联系 93"/>
                  <p:cNvSpPr/>
                  <p:nvPr/>
                </p:nvSpPr>
                <p:spPr bwMode="gray">
                  <a:xfrm>
                    <a:off x="3819319" y="5794724"/>
                    <a:ext cx="180000" cy="180000"/>
                  </a:xfrm>
                  <a:prstGeom prst="flowChartConnector">
                    <a:avLst/>
                  </a:prstGeom>
                  <a:no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5" name="流程图: 联系 94"/>
                  <p:cNvSpPr/>
                  <p:nvPr/>
                </p:nvSpPr>
                <p:spPr bwMode="gray">
                  <a:xfrm>
                    <a:off x="4044003" y="5794724"/>
                    <a:ext cx="180000" cy="180000"/>
                  </a:xfrm>
                  <a:prstGeom prst="flowChartConnector">
                    <a:avLst/>
                  </a:prstGeom>
                  <a:noFill/>
                  <a:ln w="22225" algn="ctr">
                    <a:solidFill>
                      <a:srgbClr val="0070C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6" name="流程图: 联系 95"/>
                  <p:cNvSpPr/>
                  <p:nvPr/>
                </p:nvSpPr>
                <p:spPr bwMode="gray">
                  <a:xfrm>
                    <a:off x="4268687" y="5794724"/>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7" name="流程图: 联系 96"/>
                  <p:cNvSpPr/>
                  <p:nvPr/>
                </p:nvSpPr>
                <p:spPr bwMode="gray">
                  <a:xfrm>
                    <a:off x="4493371" y="5794724"/>
                    <a:ext cx="180000" cy="180000"/>
                  </a:xfrm>
                  <a:prstGeom prst="flowChartConnector">
                    <a:avLst/>
                  </a:prstGeom>
                  <a:noFill/>
                  <a:ln w="22225" algn="ctr">
                    <a:solidFill>
                      <a:srgbClr val="FFCC66"/>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8" name="流程图: 联系 97"/>
                  <p:cNvSpPr/>
                  <p:nvPr/>
                </p:nvSpPr>
                <p:spPr bwMode="gray">
                  <a:xfrm>
                    <a:off x="3145267" y="6106948"/>
                    <a:ext cx="180000" cy="180000"/>
                  </a:xfrm>
                  <a:prstGeom prst="flowChartConnector">
                    <a:avLst/>
                  </a:prstGeom>
                  <a:no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99" name="流程图: 联系 98"/>
                  <p:cNvSpPr/>
                  <p:nvPr/>
                </p:nvSpPr>
                <p:spPr bwMode="gray">
                  <a:xfrm>
                    <a:off x="3369951" y="6106948"/>
                    <a:ext cx="180000" cy="180000"/>
                  </a:xfrm>
                  <a:prstGeom prst="flowChartConnector">
                    <a:avLst/>
                  </a:prstGeom>
                  <a:no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00" name="流程图: 联系 99"/>
                  <p:cNvSpPr/>
                  <p:nvPr/>
                </p:nvSpPr>
                <p:spPr bwMode="gray">
                  <a:xfrm>
                    <a:off x="3594635" y="6106948"/>
                    <a:ext cx="180000" cy="180000"/>
                  </a:xfrm>
                  <a:prstGeom prst="flowChartConnector">
                    <a:avLst/>
                  </a:prstGeom>
                  <a:no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01" name="流程图: 联系 100"/>
                  <p:cNvSpPr/>
                  <p:nvPr/>
                </p:nvSpPr>
                <p:spPr bwMode="gray">
                  <a:xfrm>
                    <a:off x="3819319" y="6106948"/>
                    <a:ext cx="180000" cy="180000"/>
                  </a:xfrm>
                  <a:prstGeom prst="flowChartConnector">
                    <a:avLst/>
                  </a:prstGeom>
                  <a:no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02" name="流程图: 联系 101"/>
                  <p:cNvSpPr/>
                  <p:nvPr/>
                </p:nvSpPr>
                <p:spPr bwMode="gray">
                  <a:xfrm>
                    <a:off x="4044003" y="6106948"/>
                    <a:ext cx="180000" cy="180000"/>
                  </a:xfrm>
                  <a:prstGeom prst="flowChartConnector">
                    <a:avLst/>
                  </a:prstGeom>
                  <a:noFill/>
                  <a:ln w="22225" algn="ctr">
                    <a:solidFill>
                      <a:srgbClr val="0070C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03" name="流程图: 联系 102"/>
                  <p:cNvSpPr/>
                  <p:nvPr/>
                </p:nvSpPr>
                <p:spPr bwMode="gray">
                  <a:xfrm>
                    <a:off x="4268687" y="6106948"/>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sp>
                <p:nvSpPr>
                  <p:cNvPr id="104" name="流程图: 联系 103"/>
                  <p:cNvSpPr/>
                  <p:nvPr/>
                </p:nvSpPr>
                <p:spPr bwMode="gray">
                  <a:xfrm>
                    <a:off x="4493371" y="6106948"/>
                    <a:ext cx="180000" cy="180000"/>
                  </a:xfrm>
                  <a:prstGeom prst="flowChartConnector">
                    <a:avLst/>
                  </a:prstGeom>
                  <a:noFill/>
                  <a:ln w="22225" algn="ctr">
                    <a:solidFill>
                      <a:srgbClr val="FFCC66"/>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latin typeface="华文楷体" pitchFamily="2" charset="-122"/>
                      <a:ea typeface="华文楷体" pitchFamily="2" charset="-122"/>
                    </a:endParaRPr>
                  </a:p>
                </p:txBody>
              </p:sp>
            </p:grpSp>
          </p:grpSp>
        </p:grpSp>
        <p:grpSp>
          <p:nvGrpSpPr>
            <p:cNvPr id="10272" name="组合 116"/>
            <p:cNvGrpSpPr>
              <a:grpSpLocks/>
            </p:cNvGrpSpPr>
            <p:nvPr/>
          </p:nvGrpSpPr>
          <p:grpSpPr bwMode="auto">
            <a:xfrm>
              <a:off x="899592" y="4456738"/>
              <a:ext cx="8028892" cy="628446"/>
              <a:chOff x="935596" y="2440514"/>
              <a:chExt cx="8028892" cy="628446"/>
            </a:xfrm>
          </p:grpSpPr>
          <p:sp>
            <p:nvSpPr>
              <p:cNvPr id="111" name="下箭头 110"/>
              <p:cNvSpPr/>
              <p:nvPr/>
            </p:nvSpPr>
            <p:spPr>
              <a:xfrm>
                <a:off x="936221" y="2440514"/>
                <a:ext cx="1079469" cy="628640"/>
              </a:xfrm>
              <a:prstGeom prst="downArrow">
                <a:avLst/>
              </a:prstGeom>
              <a:gradFill flip="none" rotWithShape="1">
                <a:gsLst>
                  <a:gs pos="0">
                    <a:schemeClr val="tx2">
                      <a:lumMod val="60000"/>
                      <a:lumOff val="40000"/>
                      <a:alpha val="50000"/>
                    </a:schemeClr>
                  </a:gs>
                  <a:gs pos="50000">
                    <a:schemeClr val="accent1">
                      <a:lumMod val="60000"/>
                      <a:lumOff val="40000"/>
                    </a:schemeClr>
                  </a:gs>
                  <a:gs pos="100000">
                    <a:schemeClr val="tx2">
                      <a:alpha val="80000"/>
                    </a:schemeClr>
                  </a:gs>
                </a:gsLst>
                <a:lin ang="16200000" scaled="1"/>
                <a:tileRect/>
              </a:gradFill>
            </p:spPr>
            <p:txBody>
              <a:bodyPr lIns="0" tIns="36000" rIns="0" bIns="36000" anchorCtr="1"/>
              <a:lstStyle/>
              <a:p>
                <a:pPr algn="ctr" eaLnBrk="1" hangingPunct="1">
                  <a:defRPr/>
                </a:pPr>
                <a:endParaRPr lang="zh-CN" altLang="en-US" sz="12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3" name="下箭头 112"/>
              <p:cNvSpPr/>
              <p:nvPr/>
            </p:nvSpPr>
            <p:spPr>
              <a:xfrm>
                <a:off x="5173138" y="2440514"/>
                <a:ext cx="1079469" cy="628640"/>
              </a:xfrm>
              <a:prstGeom prst="downArrow">
                <a:avLst/>
              </a:prstGeom>
              <a:gradFill flip="none" rotWithShape="1">
                <a:gsLst>
                  <a:gs pos="0">
                    <a:schemeClr val="tx2">
                      <a:lumMod val="60000"/>
                      <a:lumOff val="40000"/>
                      <a:alpha val="50000"/>
                    </a:schemeClr>
                  </a:gs>
                  <a:gs pos="50000">
                    <a:schemeClr val="accent1">
                      <a:lumMod val="60000"/>
                      <a:lumOff val="40000"/>
                    </a:schemeClr>
                  </a:gs>
                  <a:gs pos="100000">
                    <a:schemeClr val="tx2">
                      <a:alpha val="80000"/>
                    </a:schemeClr>
                  </a:gs>
                </a:gsLst>
                <a:lin ang="16200000" scaled="1"/>
                <a:tileRect/>
              </a:gradFill>
            </p:spPr>
            <p:txBody>
              <a:bodyPr lIns="0" tIns="36000" rIns="0" bIns="36000" anchorCtr="1"/>
              <a:lstStyle/>
              <a:p>
                <a:pPr algn="ctr" eaLnBrk="1" hangingPunct="1">
                  <a:defRPr/>
                </a:pPr>
                <a:endParaRPr lang="zh-CN" altLang="en-US" sz="12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4" name="下箭头 113"/>
              <p:cNvSpPr/>
              <p:nvPr/>
            </p:nvSpPr>
            <p:spPr>
              <a:xfrm>
                <a:off x="7884511" y="2440514"/>
                <a:ext cx="1079469" cy="628640"/>
              </a:xfrm>
              <a:prstGeom prst="downArrow">
                <a:avLst/>
              </a:prstGeom>
              <a:gradFill flip="none" rotWithShape="1">
                <a:gsLst>
                  <a:gs pos="0">
                    <a:schemeClr val="tx2">
                      <a:lumMod val="60000"/>
                      <a:lumOff val="40000"/>
                      <a:alpha val="50000"/>
                    </a:schemeClr>
                  </a:gs>
                  <a:gs pos="50000">
                    <a:schemeClr val="accent1">
                      <a:lumMod val="60000"/>
                      <a:lumOff val="40000"/>
                    </a:schemeClr>
                  </a:gs>
                  <a:gs pos="100000">
                    <a:schemeClr val="tx2">
                      <a:alpha val="80000"/>
                    </a:schemeClr>
                  </a:gs>
                </a:gsLst>
                <a:lin ang="16200000" scaled="1"/>
                <a:tileRect/>
              </a:gradFill>
            </p:spPr>
            <p:txBody>
              <a:bodyPr lIns="0" tIns="36000" rIns="0" bIns="36000" anchorCtr="1"/>
              <a:lstStyle/>
              <a:p>
                <a:pPr algn="ctr" eaLnBrk="1" hangingPunct="1">
                  <a:defRPr/>
                </a:pPr>
                <a:endParaRPr lang="zh-CN" altLang="en-US" sz="1200" dirty="0">
                  <a:effectLst>
                    <a:outerShdw blurRad="38100" dist="38100" dir="2700000" algn="tl">
                      <a:srgbClr val="000000">
                        <a:alpha val="43137"/>
                      </a:srgbClr>
                    </a:outerShdw>
                  </a:effectLst>
                  <a:latin typeface="微软雅黑" pitchFamily="34" charset="-122"/>
                  <a:ea typeface="微软雅黑" pitchFamily="34" charset="-122"/>
                </a:endParaRPr>
              </a:p>
            </p:txBody>
          </p:sp>
        </p:grpSp>
      </p:grpSp>
      <p:grpSp>
        <p:nvGrpSpPr>
          <p:cNvPr id="10248" name="组合 118"/>
          <p:cNvGrpSpPr>
            <a:grpSpLocks/>
          </p:cNvGrpSpPr>
          <p:nvPr/>
        </p:nvGrpSpPr>
        <p:grpSpPr bwMode="auto">
          <a:xfrm>
            <a:off x="179388" y="2439988"/>
            <a:ext cx="8785225" cy="1906587"/>
            <a:chOff x="179512" y="2440514"/>
            <a:chExt cx="8784976" cy="1905411"/>
          </a:xfrm>
        </p:grpSpPr>
        <p:sp>
          <p:nvSpPr>
            <p:cNvPr id="44" name="矩形 43"/>
            <p:cNvSpPr/>
            <p:nvPr/>
          </p:nvSpPr>
          <p:spPr>
            <a:xfrm>
              <a:off x="1489162" y="3141756"/>
              <a:ext cx="1187416" cy="1186718"/>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0" tIns="36000" rIns="0" bIns="36000" anchor="ctr" anchorCtr="1"/>
            <a:lstStyle/>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定义</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信息</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表达</a:t>
              </a:r>
              <a:endParaRPr lang="en-US" altLang="zh-CN" sz="2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250" name="矩形 44"/>
            <p:cNvSpPr>
              <a:spLocks noChangeArrowheads="1"/>
            </p:cNvSpPr>
            <p:nvPr/>
          </p:nvSpPr>
          <p:spPr bwMode="auto">
            <a:xfrm>
              <a:off x="7776488" y="3140968"/>
              <a:ext cx="1188000" cy="1188000"/>
            </a:xfrm>
            <a:prstGeom prst="rect">
              <a:avLst/>
            </a:prstGeom>
            <a:gradFill rotWithShape="1">
              <a:gsLst>
                <a:gs pos="0">
                  <a:srgbClr val="3F1260"/>
                </a:gs>
                <a:gs pos="50000">
                  <a:srgbClr val="5E1F8D"/>
                </a:gs>
                <a:gs pos="100000">
                  <a:srgbClr val="7128A8"/>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6000" rIns="0" bIns="36000" anchor="ctr" anchorCtr="1"/>
            <a:lstStyle>
              <a:lvl1pPr marL="342900" indent="-342900">
                <a:defRPr kumimoji="1" sz="3600">
                  <a:solidFill>
                    <a:schemeClr val="tx1"/>
                  </a:solidFill>
                  <a:latin typeface="Times New Roman" panose="02020603050405020304" pitchFamily="18" charset="0"/>
                  <a:ea typeface="宋体" panose="02010600030101010101" pitchFamily="2" charset="-122"/>
                </a:defRPr>
              </a:lvl1pPr>
              <a:lvl2pPr marL="177800" indent="-17780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lvl="1" eaLnBrk="1" hangingPunct="1">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HL7 V3</a:t>
              </a:r>
            </a:p>
            <a:p>
              <a:pPr lvl="1" eaLnBrk="1" hangingPunct="1">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CDA(</a:t>
              </a:r>
              <a:r>
                <a:rPr lang="zh-CN" altLang="en-US" sz="1600">
                  <a:solidFill>
                    <a:srgbClr val="FFFFFF"/>
                  </a:solidFill>
                  <a:latin typeface="微软雅黑" panose="020B0503020204020204" pitchFamily="34" charset="-122"/>
                  <a:ea typeface="微软雅黑" panose="020B0503020204020204" pitchFamily="34" charset="-122"/>
                </a:rPr>
                <a:t>临床文档架构</a:t>
              </a:r>
              <a:r>
                <a:rPr lang="en-US" altLang="zh-CN" sz="1600">
                  <a:solidFill>
                    <a:srgbClr val="FFFFFF"/>
                  </a:solidFill>
                  <a:latin typeface="微软雅黑" panose="020B0503020204020204" pitchFamily="34" charset="-122"/>
                  <a:ea typeface="微软雅黑" panose="020B0503020204020204" pitchFamily="34" charset="-122"/>
                </a:rPr>
                <a:t>)</a:t>
              </a:r>
            </a:p>
          </p:txBody>
        </p:sp>
        <p:sp>
          <p:nvSpPr>
            <p:cNvPr id="41" name="任意多边形 40"/>
            <p:cNvSpPr/>
            <p:nvPr/>
          </p:nvSpPr>
          <p:spPr>
            <a:xfrm>
              <a:off x="2771826" y="3141756"/>
              <a:ext cx="4897299" cy="1204169"/>
            </a:xfrm>
            <a:custGeom>
              <a:avLst/>
              <a:gdLst>
                <a:gd name="connsiteX0" fmla="*/ 0 w 4896544"/>
                <a:gd name="connsiteY0" fmla="*/ 0 h 1204957"/>
                <a:gd name="connsiteX1" fmla="*/ 4896544 w 4896544"/>
                <a:gd name="connsiteY1" fmla="*/ 0 h 1204957"/>
                <a:gd name="connsiteX2" fmla="*/ 4896544 w 4896544"/>
                <a:gd name="connsiteY2" fmla="*/ 1204957 h 1204957"/>
                <a:gd name="connsiteX3" fmla="*/ 0 w 4896544"/>
                <a:gd name="connsiteY3" fmla="*/ 1204957 h 1204957"/>
                <a:gd name="connsiteX4" fmla="*/ 0 w 4896544"/>
                <a:gd name="connsiteY4" fmla="*/ 0 h 12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544" h="1204957">
                  <a:moveTo>
                    <a:pt x="0" y="0"/>
                  </a:moveTo>
                  <a:lnTo>
                    <a:pt x="4896544" y="0"/>
                  </a:lnTo>
                  <a:lnTo>
                    <a:pt x="4896544" y="1204957"/>
                  </a:lnTo>
                  <a:lnTo>
                    <a:pt x="0" y="1204957"/>
                  </a:lnTo>
                  <a:lnTo>
                    <a:pt x="0" y="0"/>
                  </a:lnTo>
                  <a:close/>
                </a:path>
              </a:pathLst>
            </a:custGeom>
          </p:spPr>
          <p:style>
            <a:lnRef idx="0">
              <a:schemeClr val="lt1">
                <a:hueOff val="0"/>
                <a:satOff val="0"/>
                <a:lumOff val="0"/>
                <a:alphaOff val="0"/>
              </a:schemeClr>
            </a:lnRef>
            <a:fillRef idx="3">
              <a:schemeClr val="accent3">
                <a:hueOff val="11250264"/>
                <a:satOff val="-16880"/>
                <a:lumOff val="-2745"/>
                <a:alphaOff val="0"/>
              </a:schemeClr>
            </a:fillRef>
            <a:effectRef idx="2">
              <a:schemeClr val="accent3">
                <a:hueOff val="11250264"/>
                <a:satOff val="-16880"/>
                <a:lumOff val="-2745"/>
                <a:alphaOff val="0"/>
              </a:schemeClr>
            </a:effectRef>
            <a:fontRef idx="minor">
              <a:schemeClr val="lt1"/>
            </a:fontRef>
          </p:style>
          <p:txBody>
            <a:bodyPr lIns="1944000" tIns="76200" rIns="76201" bIns="76200" spcCol="1270"/>
            <a:lstStyle/>
            <a:p>
              <a:pPr marL="0" lvl="1" defTabSz="711200" eaLnBrk="1" hangingPunct="1">
                <a:lnSpc>
                  <a:spcPct val="90000"/>
                </a:lnSpc>
                <a:spcAft>
                  <a:spcPct val="15000"/>
                </a:spcAft>
                <a:defRPr/>
              </a:pPr>
              <a:r>
                <a:rPr lang="zh-CN" altLang="en-US" sz="2000" dirty="0">
                  <a:latin typeface="微软雅黑" pitchFamily="34" charset="-122"/>
                  <a:ea typeface="微软雅黑" pitchFamily="34" charset="-122"/>
                </a:rPr>
                <a:t>统一信息的组成与表达，并以此为基础定义互交换的消息</a:t>
              </a:r>
            </a:p>
          </p:txBody>
        </p:sp>
        <p:sp>
          <p:nvSpPr>
            <p:cNvPr id="43" name="矩形 42"/>
            <p:cNvSpPr/>
            <p:nvPr/>
          </p:nvSpPr>
          <p:spPr>
            <a:xfrm>
              <a:off x="179512" y="3141756"/>
              <a:ext cx="1187416" cy="1186718"/>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0" tIns="36000" rIns="0" bIns="36000" anchor="ctr" anchorCtr="1"/>
            <a:lstStyle/>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信息</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r>
                <a:rPr lang="zh-CN"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交互</a:t>
              </a:r>
              <a:endParaRPr lang="en-US" altLang="zh-CN"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0253" name="组合 109"/>
            <p:cNvGrpSpPr>
              <a:grpSpLocks/>
            </p:cNvGrpSpPr>
            <p:nvPr/>
          </p:nvGrpSpPr>
          <p:grpSpPr bwMode="auto">
            <a:xfrm>
              <a:off x="2843808" y="3140968"/>
              <a:ext cx="1828763" cy="1024452"/>
              <a:chOff x="2239181" y="2564905"/>
              <a:chExt cx="1828763" cy="1024452"/>
            </a:xfrm>
          </p:grpSpPr>
          <p:grpSp>
            <p:nvGrpSpPr>
              <p:cNvPr id="45" name="组合 45"/>
              <p:cNvGrpSpPr/>
              <p:nvPr/>
            </p:nvGrpSpPr>
            <p:grpSpPr>
              <a:xfrm rot="16200000">
                <a:off x="2987904" y="2708905"/>
                <a:ext cx="576000" cy="288000"/>
                <a:chOff x="1935608" y="3617451"/>
                <a:chExt cx="576000" cy="288000"/>
              </a:xfrm>
              <a:effectLst>
                <a:outerShdw blurRad="50800" dist="38100" dir="2700000" algn="tl" rotWithShape="0">
                  <a:prstClr val="black">
                    <a:alpha val="40000"/>
                  </a:prstClr>
                </a:outerShdw>
              </a:effectLst>
            </p:grpSpPr>
            <p:sp>
              <p:nvSpPr>
                <p:cNvPr id="47" name="矩形 46"/>
                <p:cNvSpPr/>
                <p:nvPr/>
              </p:nvSpPr>
              <p:spPr bwMode="gray">
                <a:xfrm>
                  <a:off x="1935608" y="3617451"/>
                  <a:ext cx="576000" cy="288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48" name="流程图: 联系 47"/>
                <p:cNvSpPr/>
                <p:nvPr/>
              </p:nvSpPr>
              <p:spPr bwMode="gray">
                <a:xfrm>
                  <a:off x="2008898" y="3676301"/>
                  <a:ext cx="180000" cy="180000"/>
                </a:xfrm>
                <a:prstGeom prst="flowChartConnector">
                  <a:avLst/>
                </a:prstGeom>
                <a:no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49" name="流程图: 联系 48"/>
                <p:cNvSpPr/>
                <p:nvPr/>
              </p:nvSpPr>
              <p:spPr bwMode="gray">
                <a:xfrm>
                  <a:off x="2272734" y="3676301"/>
                  <a:ext cx="180000" cy="180000"/>
                </a:xfrm>
                <a:prstGeom prst="flowChartConnector">
                  <a:avLst/>
                </a:prstGeom>
                <a:no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grpSp>
            <p:nvGrpSpPr>
              <p:cNvPr id="46" name="组合 49"/>
              <p:cNvGrpSpPr/>
              <p:nvPr/>
            </p:nvGrpSpPr>
            <p:grpSpPr>
              <a:xfrm>
                <a:off x="2267808" y="2996952"/>
                <a:ext cx="1152000" cy="592405"/>
                <a:chOff x="4234068" y="5090419"/>
                <a:chExt cx="1152000" cy="592405"/>
              </a:xfrm>
              <a:effectLst>
                <a:outerShdw blurRad="50800" dist="38100" dir="2700000" algn="tl" rotWithShape="0">
                  <a:prstClr val="black">
                    <a:alpha val="40000"/>
                  </a:prstClr>
                </a:outerShdw>
              </a:effectLst>
            </p:grpSpPr>
            <p:grpSp>
              <p:nvGrpSpPr>
                <p:cNvPr id="50" name="组合 101"/>
                <p:cNvGrpSpPr/>
                <p:nvPr/>
              </p:nvGrpSpPr>
              <p:grpSpPr>
                <a:xfrm>
                  <a:off x="4234068" y="5394824"/>
                  <a:ext cx="1152000" cy="288000"/>
                  <a:chOff x="2630555" y="3513015"/>
                  <a:chExt cx="1152000" cy="288000"/>
                </a:xfrm>
              </p:grpSpPr>
              <p:sp>
                <p:nvSpPr>
                  <p:cNvPr id="60" name="矩形 59"/>
                  <p:cNvSpPr/>
                  <p:nvPr/>
                </p:nvSpPr>
                <p:spPr bwMode="gray">
                  <a:xfrm>
                    <a:off x="2630555" y="3513015"/>
                    <a:ext cx="1152000" cy="288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6" name="流程图: 联系 55"/>
                  <p:cNvSpPr/>
                  <p:nvPr/>
                </p:nvSpPr>
                <p:spPr bwMode="gray">
                  <a:xfrm>
                    <a:off x="2696220" y="3570298"/>
                    <a:ext cx="180000" cy="180000"/>
                  </a:xfrm>
                  <a:prstGeom prst="flowChartConnector">
                    <a:avLst/>
                  </a:prstGeom>
                  <a:no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7" name="流程图: 联系 56"/>
                  <p:cNvSpPr/>
                  <p:nvPr/>
                </p:nvSpPr>
                <p:spPr bwMode="gray">
                  <a:xfrm>
                    <a:off x="3231126" y="3570298"/>
                    <a:ext cx="180000" cy="180000"/>
                  </a:xfrm>
                  <a:prstGeom prst="flowChartConnector">
                    <a:avLst/>
                  </a:prstGeom>
                  <a:noFill/>
                  <a:ln w="22225" algn="ctr">
                    <a:solidFill>
                      <a:srgbClr val="0070C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8" name="流程图: 联系 57"/>
                  <p:cNvSpPr/>
                  <p:nvPr/>
                </p:nvSpPr>
                <p:spPr bwMode="gray">
                  <a:xfrm>
                    <a:off x="3498580" y="3570298"/>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9" name="流程图: 联系 58"/>
                  <p:cNvSpPr/>
                  <p:nvPr/>
                </p:nvSpPr>
                <p:spPr bwMode="gray">
                  <a:xfrm>
                    <a:off x="2963673" y="3570298"/>
                    <a:ext cx="180000" cy="180000"/>
                  </a:xfrm>
                  <a:prstGeom prst="flowChartConnector">
                    <a:avLst/>
                  </a:prstGeom>
                  <a:noFill/>
                  <a:ln w="22225" algn="ctr">
                    <a:solidFill>
                      <a:schemeClr val="tx2">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sp>
              <p:nvSpPr>
                <p:cNvPr id="54" name="矩形 53"/>
                <p:cNvSpPr/>
                <p:nvPr/>
              </p:nvSpPr>
              <p:spPr bwMode="gray">
                <a:xfrm>
                  <a:off x="4518990" y="5090419"/>
                  <a:ext cx="576000" cy="288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2" name="流程图: 联系 51"/>
                <p:cNvSpPr/>
                <p:nvPr/>
              </p:nvSpPr>
              <p:spPr bwMode="gray">
                <a:xfrm>
                  <a:off x="4831215" y="5149664"/>
                  <a:ext cx="180000" cy="180000"/>
                </a:xfrm>
                <a:prstGeom prst="flowChartConnector">
                  <a:avLst/>
                </a:prstGeom>
                <a:noFill/>
                <a:ln w="22225" algn="ctr">
                  <a:solidFill>
                    <a:srgbClr val="FFFF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3" name="流程图: 联系 52"/>
                <p:cNvSpPr/>
                <p:nvPr/>
              </p:nvSpPr>
              <p:spPr bwMode="gray">
                <a:xfrm>
                  <a:off x="4599302" y="5149664"/>
                  <a:ext cx="180000" cy="180000"/>
                </a:xfrm>
                <a:prstGeom prst="flowChartConnector">
                  <a:avLst/>
                </a:prstGeom>
                <a:noFill/>
                <a:ln w="2222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55" name="矩形 54"/>
                <p:cNvSpPr/>
                <p:nvPr/>
              </p:nvSpPr>
              <p:spPr bwMode="gray">
                <a:xfrm>
                  <a:off x="4540209" y="5361959"/>
                  <a:ext cx="532800" cy="45720"/>
                </a:xfrm>
                <a:prstGeom prst="rect">
                  <a:avLst/>
                </a:prstGeom>
                <a:solidFill>
                  <a:schemeClr val="bg1"/>
                </a:solidFill>
                <a:ln w="22225" algn="ctr">
                  <a:solidFill>
                    <a:schemeClr val="bg1"/>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grpSp>
            <p:nvGrpSpPr>
              <p:cNvPr id="51" name="组合 60"/>
              <p:cNvGrpSpPr/>
              <p:nvPr/>
            </p:nvGrpSpPr>
            <p:grpSpPr>
              <a:xfrm rot="5400000">
                <a:off x="2231948" y="2660718"/>
                <a:ext cx="576000" cy="561534"/>
                <a:chOff x="4452729" y="5252623"/>
                <a:chExt cx="576000" cy="561534"/>
              </a:xfrm>
              <a:effectLst>
                <a:outerShdw blurRad="50800" dist="38100" dir="2700000" algn="tl" rotWithShape="0">
                  <a:prstClr val="black">
                    <a:alpha val="40000"/>
                  </a:prstClr>
                </a:outerShdw>
              </a:effectLst>
            </p:grpSpPr>
            <p:grpSp>
              <p:nvGrpSpPr>
                <p:cNvPr id="61" name="组合 128"/>
                <p:cNvGrpSpPr/>
                <p:nvPr/>
              </p:nvGrpSpPr>
              <p:grpSpPr>
                <a:xfrm>
                  <a:off x="4452729" y="5252623"/>
                  <a:ext cx="576000" cy="561534"/>
                  <a:chOff x="4452729" y="5252623"/>
                  <a:chExt cx="576000" cy="561534"/>
                </a:xfrm>
              </p:grpSpPr>
              <p:sp>
                <p:nvSpPr>
                  <p:cNvPr id="66" name="矩形 65"/>
                  <p:cNvSpPr/>
                  <p:nvPr/>
                </p:nvSpPr>
                <p:spPr bwMode="gray">
                  <a:xfrm>
                    <a:off x="4452730" y="5252623"/>
                    <a:ext cx="288000" cy="288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67" name="矩形 66"/>
                  <p:cNvSpPr/>
                  <p:nvPr/>
                </p:nvSpPr>
                <p:spPr bwMode="gray">
                  <a:xfrm>
                    <a:off x="4452729" y="5526157"/>
                    <a:ext cx="576000" cy="288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68" name="矩形 67"/>
                  <p:cNvSpPr/>
                  <p:nvPr/>
                </p:nvSpPr>
                <p:spPr bwMode="gray">
                  <a:xfrm>
                    <a:off x="4473949" y="5446643"/>
                    <a:ext cx="241200" cy="154800"/>
                  </a:xfrm>
                  <a:prstGeom prst="rect">
                    <a:avLst/>
                  </a:prstGeom>
                  <a:solidFill>
                    <a:schemeClr val="bg1"/>
                  </a:solidFill>
                  <a:ln w="22225" algn="ctr">
                    <a:solidFill>
                      <a:schemeClr val="bg1"/>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sp>
              <p:nvSpPr>
                <p:cNvPr id="63" name="流程图: 联系 62"/>
                <p:cNvSpPr/>
                <p:nvPr/>
              </p:nvSpPr>
              <p:spPr bwMode="gray">
                <a:xfrm>
                  <a:off x="4491884" y="5320748"/>
                  <a:ext cx="180000" cy="180000"/>
                </a:xfrm>
                <a:prstGeom prst="flowChartConnector">
                  <a:avLst/>
                </a:prstGeom>
                <a:noFill/>
                <a:ln w="22225" algn="ctr">
                  <a:solidFill>
                    <a:schemeClr val="tx2">
                      <a:lumMod val="40000"/>
                      <a:lumOff val="60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64" name="流程图: 联系 63"/>
                <p:cNvSpPr/>
                <p:nvPr/>
              </p:nvSpPr>
              <p:spPr bwMode="gray">
                <a:xfrm>
                  <a:off x="4504534" y="5585792"/>
                  <a:ext cx="180000" cy="180000"/>
                </a:xfrm>
                <a:prstGeom prst="flowChartConnector">
                  <a:avLst/>
                </a:prstGeom>
                <a:noFill/>
                <a:ln w="22225" algn="ctr">
                  <a:solidFill>
                    <a:schemeClr val="accent1">
                      <a:lumMod val="75000"/>
                    </a:schemeClr>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65" name="流程图: 联系 64"/>
                <p:cNvSpPr/>
                <p:nvPr/>
              </p:nvSpPr>
              <p:spPr bwMode="gray">
                <a:xfrm>
                  <a:off x="4768974" y="5599044"/>
                  <a:ext cx="180000" cy="180000"/>
                </a:xfrm>
                <a:prstGeom prst="flowChartConnector">
                  <a:avLst/>
                </a:prstGeom>
                <a:no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grpSp>
            <p:nvGrpSpPr>
              <p:cNvPr id="62" name="组合 68"/>
              <p:cNvGrpSpPr/>
              <p:nvPr/>
            </p:nvGrpSpPr>
            <p:grpSpPr>
              <a:xfrm>
                <a:off x="3491944" y="2709016"/>
                <a:ext cx="576000" cy="864000"/>
                <a:chOff x="5440017" y="3843131"/>
                <a:chExt cx="576000" cy="864000"/>
              </a:xfrm>
              <a:effectLst>
                <a:outerShdw blurRad="50800" dist="38100" dir="2700000" algn="tl" rotWithShape="0">
                  <a:prstClr val="black">
                    <a:alpha val="40000"/>
                  </a:prstClr>
                </a:outerShdw>
              </a:effectLst>
            </p:grpSpPr>
            <p:sp>
              <p:nvSpPr>
                <p:cNvPr id="74" name="矩形 73"/>
                <p:cNvSpPr/>
                <p:nvPr/>
              </p:nvSpPr>
              <p:spPr bwMode="gray">
                <a:xfrm>
                  <a:off x="5440017" y="3843131"/>
                  <a:ext cx="576000" cy="864000"/>
                </a:xfrm>
                <a:prstGeom prst="rect">
                  <a:avLst/>
                </a:prstGeom>
                <a:solidFill>
                  <a:schemeClr val="bg1"/>
                </a:solidFill>
                <a:ln w="15875" algn="ctr">
                  <a:solidFill>
                    <a:srgbClr val="00B05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0" name="流程图: 联系 69"/>
                <p:cNvSpPr/>
                <p:nvPr/>
              </p:nvSpPr>
              <p:spPr bwMode="gray">
                <a:xfrm>
                  <a:off x="5768312" y="3928104"/>
                  <a:ext cx="180000" cy="180000"/>
                </a:xfrm>
                <a:prstGeom prst="flowChartConnector">
                  <a:avLst/>
                </a:prstGeom>
                <a:noFill/>
                <a:ln w="22225" algn="ctr">
                  <a:solidFill>
                    <a:srgbClr val="00B0F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1" name="流程图: 联系 70"/>
                <p:cNvSpPr/>
                <p:nvPr/>
              </p:nvSpPr>
              <p:spPr bwMode="gray">
                <a:xfrm>
                  <a:off x="5768312" y="4167817"/>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2" name="流程图: 联系 71"/>
                <p:cNvSpPr/>
                <p:nvPr/>
              </p:nvSpPr>
              <p:spPr bwMode="gray">
                <a:xfrm>
                  <a:off x="5501461" y="4183791"/>
                  <a:ext cx="180000" cy="180000"/>
                </a:xfrm>
                <a:prstGeom prst="flowChartConnector">
                  <a:avLst/>
                </a:prstGeom>
                <a:noFill/>
                <a:ln w="22225" algn="ctr">
                  <a:solidFill>
                    <a:srgbClr val="FFFF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3" name="流程图: 联系 72"/>
                <p:cNvSpPr/>
                <p:nvPr/>
              </p:nvSpPr>
              <p:spPr bwMode="gray">
                <a:xfrm>
                  <a:off x="5501461" y="3928104"/>
                  <a:ext cx="180000" cy="180000"/>
                </a:xfrm>
                <a:prstGeom prst="flowChartConnector">
                  <a:avLst/>
                </a:prstGeom>
                <a:noFill/>
                <a:ln w="22225" algn="ctr">
                  <a:solidFill>
                    <a:schemeClr val="tx1"/>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5" name="流程图: 联系 74"/>
                <p:cNvSpPr/>
                <p:nvPr/>
              </p:nvSpPr>
              <p:spPr bwMode="gray">
                <a:xfrm>
                  <a:off x="5501461" y="4439478"/>
                  <a:ext cx="180000" cy="180000"/>
                </a:xfrm>
                <a:prstGeom prst="flowChartConnector">
                  <a:avLst/>
                </a:prstGeom>
                <a:noFill/>
                <a:ln w="22225" algn="ctr">
                  <a:solidFill>
                    <a:srgbClr val="C00000"/>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sp>
              <p:nvSpPr>
                <p:cNvPr id="76" name="流程图: 联系 75"/>
                <p:cNvSpPr/>
                <p:nvPr/>
              </p:nvSpPr>
              <p:spPr bwMode="gray">
                <a:xfrm>
                  <a:off x="5768312" y="4439478"/>
                  <a:ext cx="180000" cy="180000"/>
                </a:xfrm>
                <a:prstGeom prst="flowChartConnector">
                  <a:avLst/>
                </a:prstGeom>
                <a:noFill/>
                <a:ln w="22225" algn="ctr">
                  <a:solidFill>
                    <a:srgbClr val="FFCC66"/>
                  </a:solidFill>
                  <a:miter lim="800000"/>
                  <a:headEnd/>
                  <a:tailEnd/>
                </a:ln>
              </p:spPr>
              <p:txBody>
                <a:bodyPr lIns="72000" tIns="0" rIns="0" bIns="0" anchor="ctr"/>
                <a:lstStyle/>
                <a:p>
                  <a:pPr algn="ctr">
                    <a:spcBef>
                      <a:spcPct val="20000"/>
                    </a:spcBef>
                    <a:spcAft>
                      <a:spcPct val="50000"/>
                    </a:spcAft>
                    <a:buClr>
                      <a:schemeClr val="tx1"/>
                    </a:buClr>
                    <a:buSzPct val="100000"/>
                    <a:defRPr/>
                  </a:pPr>
                  <a:endParaRPr lang="en-US" dirty="0">
                    <a:ea typeface="+mn-ea"/>
                    <a:cs typeface="Arial" pitchFamily="34" charset="0"/>
                  </a:endParaRPr>
                </a:p>
              </p:txBody>
            </p:sp>
          </p:grpSp>
        </p:grpSp>
        <p:grpSp>
          <p:nvGrpSpPr>
            <p:cNvPr id="10254" name="组合 117"/>
            <p:cNvGrpSpPr>
              <a:grpSpLocks/>
            </p:cNvGrpSpPr>
            <p:nvPr/>
          </p:nvGrpSpPr>
          <p:grpSpPr bwMode="auto">
            <a:xfrm>
              <a:off x="912652" y="2440514"/>
              <a:ext cx="8051836" cy="628446"/>
              <a:chOff x="912652" y="4384730"/>
              <a:chExt cx="8051836" cy="628446"/>
            </a:xfrm>
          </p:grpSpPr>
          <p:sp>
            <p:nvSpPr>
              <p:cNvPr id="112" name="下箭头 111"/>
              <p:cNvSpPr/>
              <p:nvPr/>
            </p:nvSpPr>
            <p:spPr>
              <a:xfrm>
                <a:off x="912652" y="4384730"/>
                <a:ext cx="1080120" cy="628446"/>
              </a:xfrm>
              <a:prstGeom prst="downArrow">
                <a:avLst/>
              </a:prstGeom>
              <a:gradFill flip="none" rotWithShape="1">
                <a:gsLst>
                  <a:gs pos="0">
                    <a:srgbClr val="7030A0">
                      <a:shade val="30000"/>
                      <a:satMod val="115000"/>
                      <a:alpha val="50000"/>
                    </a:srgbClr>
                  </a:gs>
                  <a:gs pos="50000">
                    <a:srgbClr val="7030A0">
                      <a:shade val="67500"/>
                      <a:satMod val="115000"/>
                      <a:alpha val="50000"/>
                    </a:srgbClr>
                  </a:gs>
                  <a:gs pos="100000">
                    <a:srgbClr val="7030A0">
                      <a:shade val="100000"/>
                      <a:satMod val="115000"/>
                    </a:srgbClr>
                  </a:gs>
                </a:gsLst>
                <a:lin ang="16200000" scaled="1"/>
                <a:tileRect/>
              </a:gradFill>
              <a:ln>
                <a:noFill/>
              </a:ln>
            </p:spPr>
            <p:txBody>
              <a:bodyPr lIns="0" tIns="36000" rIns="0" bIns="36000" anchor="ctr" anchorCtr="1"/>
              <a:lstStyle/>
              <a:p>
                <a:pPr algn="ctr" eaLnBrk="1" hangingPunct="1">
                  <a:defRPr/>
                </a:pPr>
                <a:endParaRPr lang="zh-CN" altLang="en-US" sz="2800" b="1"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5" name="下箭头 114"/>
              <p:cNvSpPr/>
              <p:nvPr/>
            </p:nvSpPr>
            <p:spPr>
              <a:xfrm>
                <a:off x="5172596" y="4384730"/>
                <a:ext cx="1080120" cy="628446"/>
              </a:xfrm>
              <a:prstGeom prst="downArrow">
                <a:avLst/>
              </a:prstGeom>
              <a:gradFill flip="none" rotWithShape="1">
                <a:gsLst>
                  <a:gs pos="0">
                    <a:srgbClr val="7030A0">
                      <a:shade val="30000"/>
                      <a:satMod val="115000"/>
                      <a:alpha val="50000"/>
                    </a:srgbClr>
                  </a:gs>
                  <a:gs pos="50000">
                    <a:srgbClr val="7030A0">
                      <a:shade val="67500"/>
                      <a:satMod val="115000"/>
                      <a:alpha val="50000"/>
                    </a:srgbClr>
                  </a:gs>
                  <a:gs pos="100000">
                    <a:srgbClr val="7030A0">
                      <a:shade val="100000"/>
                      <a:satMod val="115000"/>
                    </a:srgbClr>
                  </a:gs>
                </a:gsLst>
                <a:lin ang="16200000" scaled="1"/>
                <a:tileRect/>
              </a:gradFill>
              <a:ln>
                <a:noFill/>
              </a:ln>
            </p:spPr>
            <p:txBody>
              <a:bodyPr lIns="0" tIns="36000" rIns="0" bIns="36000" anchor="ctr" anchorCtr="1"/>
              <a:lstStyle/>
              <a:p>
                <a:pPr algn="ctr" eaLnBrk="1" hangingPunct="1">
                  <a:defRPr/>
                </a:pPr>
                <a:endParaRPr lang="zh-CN" altLang="en-US" sz="2800" b="1"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6" name="下箭头 115"/>
              <p:cNvSpPr/>
              <p:nvPr/>
            </p:nvSpPr>
            <p:spPr>
              <a:xfrm>
                <a:off x="7884368" y="4384730"/>
                <a:ext cx="1080120" cy="628446"/>
              </a:xfrm>
              <a:prstGeom prst="downArrow">
                <a:avLst/>
              </a:prstGeom>
              <a:gradFill flip="none" rotWithShape="1">
                <a:gsLst>
                  <a:gs pos="0">
                    <a:srgbClr val="7030A0">
                      <a:shade val="30000"/>
                      <a:satMod val="115000"/>
                      <a:alpha val="50000"/>
                    </a:srgbClr>
                  </a:gs>
                  <a:gs pos="50000">
                    <a:srgbClr val="7030A0">
                      <a:shade val="67500"/>
                      <a:satMod val="115000"/>
                      <a:alpha val="50000"/>
                    </a:srgbClr>
                  </a:gs>
                  <a:gs pos="100000">
                    <a:srgbClr val="7030A0">
                      <a:shade val="100000"/>
                      <a:satMod val="115000"/>
                    </a:srgbClr>
                  </a:gs>
                </a:gsLst>
                <a:lin ang="16200000" scaled="1"/>
                <a:tileRect/>
              </a:gradFill>
              <a:ln>
                <a:noFill/>
              </a:ln>
            </p:spPr>
            <p:txBody>
              <a:bodyPr lIns="0" tIns="36000" rIns="0" bIns="36000" anchor="ctr" anchorCtr="1"/>
              <a:lstStyle/>
              <a:p>
                <a:pPr algn="ctr" eaLnBrk="1" hangingPunct="1">
                  <a:defRPr/>
                </a:pPr>
                <a:endParaRPr lang="zh-CN" altLang="en-US" sz="2800" b="1" dirty="0">
                  <a:effectLst>
                    <a:outerShdw blurRad="38100" dist="38100" dir="2700000" algn="tl">
                      <a:srgbClr val="000000">
                        <a:alpha val="43137"/>
                      </a:srgbClr>
                    </a:outerShdw>
                  </a:effectLst>
                  <a:latin typeface="微软雅黑" pitchFamily="34" charset="-122"/>
                  <a:ea typeface="微软雅黑" pitchFamily="34" charset="-122"/>
                </a:endParaRPr>
              </a:p>
            </p:txBody>
          </p:sp>
        </p:grpSp>
      </p:grpSp>
    </p:spTree>
    <p:extLst>
      <p:ext uri="{BB962C8B-B14F-4D97-AF65-F5344CB8AC3E}">
        <p14:creationId xmlns:p14="http://schemas.microsoft.com/office/powerpoint/2010/main" val="2411427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微软雅黑" panose="020B0503020204020204" pitchFamily="34" charset="-122"/>
              </a:rPr>
              <a:t>-</a:t>
            </a:r>
            <a:fld id="{DD98836C-63AA-4CDE-A1DF-6BE40770A750}" type="slidenum">
              <a:rPr lang="en-US" altLang="zh-CN" sz="1400">
                <a:ea typeface="微软雅黑" panose="020B0503020204020204" pitchFamily="34" charset="-122"/>
              </a:rPr>
              <a:pPr algn="ctr"/>
              <a:t>39</a:t>
            </a:fld>
            <a:r>
              <a:rPr lang="en-US" altLang="zh-CN" sz="1400">
                <a:ea typeface="微软雅黑" panose="020B0503020204020204" pitchFamily="34" charset="-122"/>
              </a:rPr>
              <a:t>-</a:t>
            </a:r>
          </a:p>
        </p:txBody>
      </p:sp>
      <p:sp>
        <p:nvSpPr>
          <p:cNvPr id="6" name="矩形 5"/>
          <p:cNvSpPr/>
          <p:nvPr/>
        </p:nvSpPr>
        <p:spPr>
          <a:xfrm>
            <a:off x="4032072" y="2529032"/>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algn="ctr" eaLnBrk="1" hangingPunct="1">
              <a:spcAft>
                <a:spcPts val="600"/>
              </a:spcAft>
              <a:defRPr/>
            </a:pPr>
            <a:endParaRPr lang="en-US" altLang="zh-CN" sz="12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5328216" y="2512786"/>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HIS&amp;</a:t>
            </a:r>
          </a:p>
          <a:p>
            <a:pPr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CDR</a:t>
            </a:r>
          </a:p>
        </p:txBody>
      </p:sp>
      <p:sp>
        <p:nvSpPr>
          <p:cNvPr id="8" name="矩形 7"/>
          <p:cNvSpPr/>
          <p:nvPr/>
        </p:nvSpPr>
        <p:spPr>
          <a:xfrm>
            <a:off x="6624360" y="2512786"/>
            <a:ext cx="2376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电子病历</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&amp;CDR</a:t>
            </a:r>
          </a:p>
        </p:txBody>
      </p:sp>
      <p:sp>
        <p:nvSpPr>
          <p:cNvPr id="9" name="矩形 8"/>
          <p:cNvSpPr/>
          <p:nvPr/>
        </p:nvSpPr>
        <p:spPr>
          <a:xfrm>
            <a:off x="4032250" y="1196975"/>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检验</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5327650" y="1181100"/>
            <a:ext cx="1189038"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微生物</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6624638" y="1181100"/>
            <a:ext cx="2376487"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en-GB" altLang="zh-CN" sz="2000" dirty="0">
                <a:effectLst>
                  <a:outerShdw blurRad="38100" dist="38100" dir="2700000" algn="tl">
                    <a:srgbClr val="000000">
                      <a:alpha val="43137"/>
                    </a:srgbClr>
                  </a:outerShdw>
                </a:effectLst>
                <a:latin typeface="微软雅黑" pitchFamily="34" charset="-122"/>
                <a:ea typeface="微软雅黑" pitchFamily="34" charset="-122"/>
              </a:rPr>
              <a:t>PIS</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病理</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4032250" y="3876675"/>
            <a:ext cx="1187450"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核医学</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5327650" y="3860800"/>
            <a:ext cx="1189038"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检查</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6624638" y="3860800"/>
            <a:ext cx="2376487"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PIS</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病理</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624638" y="5176838"/>
            <a:ext cx="2376487" cy="1189037"/>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0" tIns="36000" rIns="0" bIns="36000" anchor="ctr" anchorCtr="1"/>
          <a:lstStyle/>
          <a:p>
            <a:pPr marL="0" lvl="1" algn="ctr" eaLnBrk="1" hangingPunct="1">
              <a:defRPr/>
            </a:pPr>
            <a:r>
              <a:rPr lang="en-US" altLang="zh-CN" sz="4800" dirty="0">
                <a:effectLst>
                  <a:outerShdw blurRad="38100" dist="38100" dir="2700000" algn="tl">
                    <a:srgbClr val="000000">
                      <a:alpha val="43137"/>
                    </a:srgbClr>
                  </a:outerShdw>
                </a:effectLst>
                <a:latin typeface="微软雅黑" pitchFamily="34" charset="-122"/>
                <a:ea typeface="微软雅黑" pitchFamily="34" charset="-122"/>
              </a:rPr>
              <a:t>21</a:t>
            </a:r>
          </a:p>
          <a:p>
            <a:pPr marL="0" lvl="1" algn="ctr" eaLnBrk="1" hangingPunct="1">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核心业务流程</a:t>
            </a:r>
            <a:endParaRPr lang="en-GB" altLang="zh-CN" sz="1200" dirty="0">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zh-CN" altLang="zh-CN" sz="12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142875" y="2528888"/>
            <a:ext cx="1189038"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形态学</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2735263" y="2513013"/>
            <a:ext cx="1189037"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UIS</a:t>
            </a:r>
          </a:p>
        </p:txBody>
      </p:sp>
      <p:sp>
        <p:nvSpPr>
          <p:cNvPr id="22" name="矩形 21"/>
          <p:cNvSpPr/>
          <p:nvPr/>
        </p:nvSpPr>
        <p:spPr>
          <a:xfrm>
            <a:off x="142875" y="1196975"/>
            <a:ext cx="1189038"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1439863" y="1181100"/>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核医学</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a:xfrm>
            <a:off x="2735263" y="1181100"/>
            <a:ext cx="1189037"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检查</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矩形 25"/>
          <p:cNvSpPr/>
          <p:nvPr/>
        </p:nvSpPr>
        <p:spPr>
          <a:xfrm>
            <a:off x="142875" y="3876675"/>
            <a:ext cx="1189038"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EMR</a:t>
            </a:r>
          </a:p>
        </p:txBody>
      </p:sp>
      <p:sp>
        <p:nvSpPr>
          <p:cNvPr id="27" name="矩形 26"/>
          <p:cNvSpPr/>
          <p:nvPr/>
        </p:nvSpPr>
        <p:spPr>
          <a:xfrm>
            <a:off x="1439863" y="3860800"/>
            <a:ext cx="1187450"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ICU</a:t>
            </a:r>
          </a:p>
        </p:txBody>
      </p:sp>
      <p:sp>
        <p:nvSpPr>
          <p:cNvPr id="28" name="矩形 27"/>
          <p:cNvSpPr/>
          <p:nvPr/>
        </p:nvSpPr>
        <p:spPr>
          <a:xfrm>
            <a:off x="2735263" y="3860800"/>
            <a:ext cx="1189037"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UIS</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9" name="矩形 28"/>
          <p:cNvSpPr/>
          <p:nvPr/>
        </p:nvSpPr>
        <p:spPr>
          <a:xfrm>
            <a:off x="142875" y="5176838"/>
            <a:ext cx="1189038"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检验</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5" name="矩形 34"/>
          <p:cNvSpPr/>
          <p:nvPr/>
        </p:nvSpPr>
        <p:spPr>
          <a:xfrm>
            <a:off x="1439863" y="2513013"/>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门诊</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血库</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6" name="矩形 35"/>
          <p:cNvSpPr/>
          <p:nvPr/>
        </p:nvSpPr>
        <p:spPr>
          <a:xfrm>
            <a:off x="4032250" y="5176838"/>
            <a:ext cx="1187450"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形态学</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7" name="矩形 36"/>
          <p:cNvSpPr/>
          <p:nvPr/>
        </p:nvSpPr>
        <p:spPr>
          <a:xfrm>
            <a:off x="5327650" y="5176838"/>
            <a:ext cx="1189038"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血库</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8" name="矩形 37"/>
          <p:cNvSpPr/>
          <p:nvPr/>
        </p:nvSpPr>
        <p:spPr>
          <a:xfrm>
            <a:off x="1439863" y="5176838"/>
            <a:ext cx="1187450"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手术</a:t>
            </a:r>
            <a:endParaRPr lang="en-US"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9" name="矩形 38"/>
          <p:cNvSpPr/>
          <p:nvPr/>
        </p:nvSpPr>
        <p:spPr>
          <a:xfrm>
            <a:off x="2735263" y="5176838"/>
            <a:ext cx="1189037"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住院</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&amp;</a:t>
            </a:r>
          </a:p>
          <a:p>
            <a:pPr marL="0" lvl="1" algn="ctr" eaLnBrk="1" hangingPunct="1">
              <a:defRPr/>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微生物</a:t>
            </a:r>
            <a:endParaRPr lang="zh-CN" altLang="zh-CN" sz="20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298" name="Freeform 81"/>
          <p:cNvSpPr>
            <a:spLocks noChangeAspect="1" noEditPoints="1"/>
          </p:cNvSpPr>
          <p:nvPr/>
        </p:nvSpPr>
        <p:spPr bwMode="black">
          <a:xfrm>
            <a:off x="331788" y="1527175"/>
            <a:ext cx="811212" cy="495300"/>
          </a:xfrm>
          <a:custGeom>
            <a:avLst/>
            <a:gdLst>
              <a:gd name="T0" fmla="*/ 2147483647 w 3451"/>
              <a:gd name="T1" fmla="*/ 2147483647 h 2110"/>
              <a:gd name="T2" fmla="*/ 2147483647 w 3451"/>
              <a:gd name="T3" fmla="*/ 2147483647 h 2110"/>
              <a:gd name="T4" fmla="*/ 2147483647 w 3451"/>
              <a:gd name="T5" fmla="*/ 2147483647 h 2110"/>
              <a:gd name="T6" fmla="*/ 2147483647 w 3451"/>
              <a:gd name="T7" fmla="*/ 2147483647 h 2110"/>
              <a:gd name="T8" fmla="*/ 2147483647 w 3451"/>
              <a:gd name="T9" fmla="*/ 2147483647 h 2110"/>
              <a:gd name="T10" fmla="*/ 2147483647 w 3451"/>
              <a:gd name="T11" fmla="*/ 2147483647 h 2110"/>
              <a:gd name="T12" fmla="*/ 2147483647 w 3451"/>
              <a:gd name="T13" fmla="*/ 2147483647 h 2110"/>
              <a:gd name="T14" fmla="*/ 2147483647 w 3451"/>
              <a:gd name="T15" fmla="*/ 2147483647 h 2110"/>
              <a:gd name="T16" fmla="*/ 2147483647 w 3451"/>
              <a:gd name="T17" fmla="*/ 2147483647 h 2110"/>
              <a:gd name="T18" fmla="*/ 2147483647 w 3451"/>
              <a:gd name="T19" fmla="*/ 2147483647 h 2110"/>
              <a:gd name="T20" fmla="*/ 2147483647 w 3451"/>
              <a:gd name="T21" fmla="*/ 2147483647 h 2110"/>
              <a:gd name="T22" fmla="*/ 2147483647 w 3451"/>
              <a:gd name="T23" fmla="*/ 2147483647 h 2110"/>
              <a:gd name="T24" fmla="*/ 2147483647 w 3451"/>
              <a:gd name="T25" fmla="*/ 2147483647 h 2110"/>
              <a:gd name="T26" fmla="*/ 2147483647 w 3451"/>
              <a:gd name="T27" fmla="*/ 2147483647 h 2110"/>
              <a:gd name="T28" fmla="*/ 2147483647 w 3451"/>
              <a:gd name="T29" fmla="*/ 2147483647 h 2110"/>
              <a:gd name="T30" fmla="*/ 2147483647 w 3451"/>
              <a:gd name="T31" fmla="*/ 2147483647 h 2110"/>
              <a:gd name="T32" fmla="*/ 2147483647 w 3451"/>
              <a:gd name="T33" fmla="*/ 2147483647 h 2110"/>
              <a:gd name="T34" fmla="*/ 2147483647 w 3451"/>
              <a:gd name="T35" fmla="*/ 2147483647 h 2110"/>
              <a:gd name="T36" fmla="*/ 2147483647 w 3451"/>
              <a:gd name="T37" fmla="*/ 2147483647 h 2110"/>
              <a:gd name="T38" fmla="*/ 2147483647 w 3451"/>
              <a:gd name="T39" fmla="*/ 2147483647 h 2110"/>
              <a:gd name="T40" fmla="*/ 2147483647 w 3451"/>
              <a:gd name="T41" fmla="*/ 2147483647 h 2110"/>
              <a:gd name="T42" fmla="*/ 2147483647 w 3451"/>
              <a:gd name="T43" fmla="*/ 2147483647 h 2110"/>
              <a:gd name="T44" fmla="*/ 2147483647 w 3451"/>
              <a:gd name="T45" fmla="*/ 2147483647 h 2110"/>
              <a:gd name="T46" fmla="*/ 2147483647 w 3451"/>
              <a:gd name="T47" fmla="*/ 2147483647 h 2110"/>
              <a:gd name="T48" fmla="*/ 2147483647 w 3451"/>
              <a:gd name="T49" fmla="*/ 2147483647 h 2110"/>
              <a:gd name="T50" fmla="*/ 2147483647 w 3451"/>
              <a:gd name="T51" fmla="*/ 2147483647 h 2110"/>
              <a:gd name="T52" fmla="*/ 2147483647 w 3451"/>
              <a:gd name="T53" fmla="*/ 2147483647 h 2110"/>
              <a:gd name="T54" fmla="*/ 2147483647 w 3451"/>
              <a:gd name="T55" fmla="*/ 2147483647 h 2110"/>
              <a:gd name="T56" fmla="*/ 2147483647 w 3451"/>
              <a:gd name="T57" fmla="*/ 2147483647 h 2110"/>
              <a:gd name="T58" fmla="*/ 2147483647 w 3451"/>
              <a:gd name="T59" fmla="*/ 2147483647 h 2110"/>
              <a:gd name="T60" fmla="*/ 2147483647 w 3451"/>
              <a:gd name="T61" fmla="*/ 2147483647 h 2110"/>
              <a:gd name="T62" fmla="*/ 2147483647 w 3451"/>
              <a:gd name="T63" fmla="*/ 2147483647 h 2110"/>
              <a:gd name="T64" fmla="*/ 2147483647 w 3451"/>
              <a:gd name="T65" fmla="*/ 2147483647 h 2110"/>
              <a:gd name="T66" fmla="*/ 2147483647 w 3451"/>
              <a:gd name="T67" fmla="*/ 2147483647 h 2110"/>
              <a:gd name="T68" fmla="*/ 2147483647 w 3451"/>
              <a:gd name="T69" fmla="*/ 2147483647 h 2110"/>
              <a:gd name="T70" fmla="*/ 2147483647 w 3451"/>
              <a:gd name="T71" fmla="*/ 2147483647 h 2110"/>
              <a:gd name="T72" fmla="*/ 2147483647 w 3451"/>
              <a:gd name="T73" fmla="*/ 2147483647 h 2110"/>
              <a:gd name="T74" fmla="*/ 2147483647 w 3451"/>
              <a:gd name="T75" fmla="*/ 2147483647 h 2110"/>
              <a:gd name="T76" fmla="*/ 2147483647 w 3451"/>
              <a:gd name="T77" fmla="*/ 2147483647 h 2110"/>
              <a:gd name="T78" fmla="*/ 2147483647 w 3451"/>
              <a:gd name="T79" fmla="*/ 2147483647 h 2110"/>
              <a:gd name="T80" fmla="*/ 2147483647 w 3451"/>
              <a:gd name="T81" fmla="*/ 2147483647 h 2110"/>
              <a:gd name="T82" fmla="*/ 2147483647 w 3451"/>
              <a:gd name="T83" fmla="*/ 2147483647 h 2110"/>
              <a:gd name="T84" fmla="*/ 2147483647 w 3451"/>
              <a:gd name="T85" fmla="*/ 2147483647 h 2110"/>
              <a:gd name="T86" fmla="*/ 2147483647 w 3451"/>
              <a:gd name="T87" fmla="*/ 2147483647 h 2110"/>
              <a:gd name="T88" fmla="*/ 2147483647 w 3451"/>
              <a:gd name="T89" fmla="*/ 2147483647 h 2110"/>
              <a:gd name="T90" fmla="*/ 2147483647 w 3451"/>
              <a:gd name="T91" fmla="*/ 2147483647 h 2110"/>
              <a:gd name="T92" fmla="*/ 2147483647 w 3451"/>
              <a:gd name="T93" fmla="*/ 2147483647 h 2110"/>
              <a:gd name="T94" fmla="*/ 2147483647 w 3451"/>
              <a:gd name="T95" fmla="*/ 2147483647 h 2110"/>
              <a:gd name="T96" fmla="*/ 2147483647 w 3451"/>
              <a:gd name="T97" fmla="*/ 2147483647 h 2110"/>
              <a:gd name="T98" fmla="*/ 2147483647 w 3451"/>
              <a:gd name="T99" fmla="*/ 2147483647 h 2110"/>
              <a:gd name="T100" fmla="*/ 2147483647 w 3451"/>
              <a:gd name="T101" fmla="*/ 2147483647 h 2110"/>
              <a:gd name="T102" fmla="*/ 2147483647 w 3451"/>
              <a:gd name="T103" fmla="*/ 2147483647 h 2110"/>
              <a:gd name="T104" fmla="*/ 2147483647 w 3451"/>
              <a:gd name="T105" fmla="*/ 2147483647 h 2110"/>
              <a:gd name="T106" fmla="*/ 2147483647 w 3451"/>
              <a:gd name="T107" fmla="*/ 2147483647 h 2110"/>
              <a:gd name="T108" fmla="*/ 2147483647 w 3451"/>
              <a:gd name="T109" fmla="*/ 2147483647 h 2110"/>
              <a:gd name="T110" fmla="*/ 2147483647 w 3451"/>
              <a:gd name="T111" fmla="*/ 2147483647 h 2110"/>
              <a:gd name="T112" fmla="*/ 2147483647 w 3451"/>
              <a:gd name="T113" fmla="*/ 2147483647 h 2110"/>
              <a:gd name="T114" fmla="*/ 2147483647 w 3451"/>
              <a:gd name="T115" fmla="*/ 2147483647 h 2110"/>
              <a:gd name="T116" fmla="*/ 2147483647 w 3451"/>
              <a:gd name="T117" fmla="*/ 2147483647 h 2110"/>
              <a:gd name="T118" fmla="*/ 2147483647 w 3451"/>
              <a:gd name="T119" fmla="*/ 2147483647 h 2110"/>
              <a:gd name="T120" fmla="*/ 2147483647 w 3451"/>
              <a:gd name="T121" fmla="*/ 2147483647 h 2110"/>
              <a:gd name="T122" fmla="*/ 2147483647 w 3451"/>
              <a:gd name="T123" fmla="*/ 2147483647 h 2110"/>
              <a:gd name="T124" fmla="*/ 2147483647 w 3451"/>
              <a:gd name="T125" fmla="*/ 2147483647 h 21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1"/>
              <a:gd name="T190" fmla="*/ 0 h 2110"/>
              <a:gd name="T191" fmla="*/ 3451 w 3451"/>
              <a:gd name="T192" fmla="*/ 2110 h 21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1720" tIns="30860" rIns="61720" bIns="30860"/>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1299" name="Picture 9" descr="C:\Users\Jonahs\Dropbox\Projects SCOTT\MEET Windows Azure\source\Background\tile-icon-messa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525" y="2803525"/>
            <a:ext cx="6397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业务场景标准化</a:t>
            </a:r>
            <a:endParaRPr lang="zh-CN" altLang="en-US" dirty="0"/>
          </a:p>
        </p:txBody>
      </p:sp>
    </p:spTree>
    <p:extLst>
      <p:ext uri="{BB962C8B-B14F-4D97-AF65-F5344CB8AC3E}">
        <p14:creationId xmlns:p14="http://schemas.microsoft.com/office/powerpoint/2010/main" val="3888505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12" y="26404"/>
            <a:ext cx="9180512" cy="6868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513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2"/>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华文细黑" panose="02010600040101010101" pitchFamily="2" charset="-122"/>
              </a:rPr>
              <a:t>-</a:t>
            </a:r>
            <a:fld id="{0B99A3F8-EE8F-4791-A15F-F3AAC0041CD4}" type="slidenum">
              <a:rPr lang="en-US" altLang="zh-CN" sz="1400">
                <a:ea typeface="华文细黑" panose="02010600040101010101" pitchFamily="2" charset="-122"/>
              </a:rPr>
              <a:pPr algn="ctr"/>
              <a:t>40</a:t>
            </a:fld>
            <a:r>
              <a:rPr lang="en-US" altLang="zh-CN" sz="1400">
                <a:ea typeface="华文细黑" panose="02010600040101010101" pitchFamily="2" charset="-122"/>
              </a:rPr>
              <a:t>-</a:t>
            </a:r>
          </a:p>
        </p:txBody>
      </p:sp>
      <p:sp>
        <p:nvSpPr>
          <p:cNvPr id="8" name="矩形 7"/>
          <p:cNvSpPr/>
          <p:nvPr/>
        </p:nvSpPr>
        <p:spPr>
          <a:xfrm>
            <a:off x="5436096" y="1204762"/>
            <a:ext cx="3564128" cy="516240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36000" tIns="36000" rIns="36000" bIns="36000" numCol="2"/>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挂号消息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诊断消息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处方消息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诊疗处置消息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费用消息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发药消息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入院消息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用药医嘱消息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护理医嘱消息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用血申请消息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检查申请消息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检验申请消息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手术申请消息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取血单消息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会诊申请消息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其它医嘱消息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医学评分消息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医嘱撤消和停止消息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医嘱执行状态消息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出院消息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出院召回消息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转科消息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入出留观消息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入出科消息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转区转床消息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检验预约消息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标本采集消息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生命体征测量消息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过敏与生理状态消息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就诊信息查询消息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分诊消息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预约消息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三测单消息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医嘱执行消息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患者基本信息查询消息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新建患者基本信息消息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更新患者基本信息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删除患者基本信息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新建患者最佳记录消息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更新患者最佳记录消息</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删除患者最佳记录消息</a:t>
            </a:r>
          </a:p>
        </p:txBody>
      </p:sp>
      <p:sp>
        <p:nvSpPr>
          <p:cNvPr id="10" name="矩形 9"/>
          <p:cNvSpPr/>
          <p:nvPr/>
        </p:nvSpPr>
        <p:spPr>
          <a:xfrm>
            <a:off x="179388" y="1744663"/>
            <a:ext cx="1187450" cy="2465387"/>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改进前</a:t>
            </a:r>
            <a:endPar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en-US" altLang="zh-CN" sz="9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en-US" altLang="zh-CN" sz="105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lvl="1"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存储过程</a:t>
            </a:r>
          </a:p>
          <a:p>
            <a:pPr marL="171450" lvl="1" indent="-1714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API</a:t>
            </a:r>
          </a:p>
          <a:p>
            <a:pPr marL="171450" lvl="1"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视图</a:t>
            </a:r>
          </a:p>
          <a:p>
            <a:pPr marL="171450" lvl="1"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中间库</a:t>
            </a:r>
          </a:p>
          <a:p>
            <a:pPr marL="171450" lvl="1" indent="-1714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页面</a:t>
            </a:r>
          </a:p>
          <a:p>
            <a:pPr marL="171450" lvl="1" indent="-1714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 Service</a:t>
            </a:r>
          </a:p>
          <a:p>
            <a:pPr marL="171450" lvl="1"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动态链接库</a:t>
            </a:r>
          </a:p>
        </p:txBody>
      </p:sp>
      <p:sp>
        <p:nvSpPr>
          <p:cNvPr id="14" name="矩形 13"/>
          <p:cNvSpPr/>
          <p:nvPr/>
        </p:nvSpPr>
        <p:spPr>
          <a:xfrm>
            <a:off x="1484388" y="3038888"/>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marL="0" lvl="1" algn="ctr" eaLnBrk="1" hangingPunct="1">
              <a:defRPr/>
            </a:pPr>
            <a:endParaRPr lang="en-US" altLang="zh-CN" sz="5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标准化前</a:t>
            </a:r>
            <a:endPar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en-US" altLang="zh-CN"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en-US" altLang="zh-CN" sz="1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en-US" altLang="zh-CN" sz="1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179388" y="4329113"/>
            <a:ext cx="1187450"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382</a:t>
            </a: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原始接口</a:t>
            </a: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1484388" y="4329232"/>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marL="0" lvl="1"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271</a:t>
            </a:r>
          </a:p>
          <a:p>
            <a:pPr algn="ctr" eaLnBrk="1" hangingPunct="1">
              <a:spcAft>
                <a:spcPts val="600"/>
              </a:spcAft>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有效接口</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2794000" y="3022600"/>
            <a:ext cx="1187450"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72</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术语服务</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2794000" y="4325938"/>
            <a:ext cx="1187450" cy="11874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endParaRPr lang="en-US" altLang="zh-CN" sz="5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标准化后</a:t>
            </a:r>
            <a:endParaRPr lang="en-US" altLang="zh-CN"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lvl="1" indent="-825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MQ</a:t>
            </a:r>
            <a:endPar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lvl="1" indent="-825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 Service</a:t>
            </a:r>
            <a:endPar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2794000" y="1744663"/>
            <a:ext cx="1187450"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en-US" altLang="zh-CN" sz="4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105</a:t>
            </a: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业务服务</a:t>
            </a:r>
            <a:endParaRPr lang="en-GB"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矩形 21"/>
          <p:cNvSpPr/>
          <p:nvPr/>
        </p:nvSpPr>
        <p:spPr>
          <a:xfrm>
            <a:off x="1484388" y="1745232"/>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0" tIns="36000" rIns="0" bIns="36000" anchor="ctr" anchorCtr="1"/>
          <a:lstStyle/>
          <a:p>
            <a:pPr marL="0" lvl="1" algn="ctr" eaLnBrk="1" hangingPunct="1">
              <a:defRPr/>
            </a:pPr>
            <a:r>
              <a:rPr lang="en-US" altLang="zh-CN" sz="4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172</a:t>
            </a:r>
            <a:endParaRPr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业务服务</a:t>
            </a:r>
            <a:endParaRPr lang="en-GB"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zh-CN"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4103688" y="1751013"/>
            <a:ext cx="1189037" cy="118745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0" tIns="36000" rIns="0" bIns="36000" anchor="ctr" anchorCtr="1"/>
          <a:lstStyle/>
          <a:p>
            <a:pPr marL="0" lvl="1"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41</a:t>
            </a:r>
          </a:p>
          <a:p>
            <a:pPr algn="ctr" eaLnBrk="1" hangingPunct="1">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HL7 V3</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消息</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eaLnBrk="1" hangingPunct="1">
              <a:defRPr/>
            </a:pP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a:xfrm>
            <a:off x="4103688" y="3021013"/>
            <a:ext cx="1189037"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60</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en-GB"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HL7 V3 CDA-</a:t>
            </a: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规范定义</a:t>
            </a: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矩形 24"/>
          <p:cNvSpPr/>
          <p:nvPr/>
        </p:nvSpPr>
        <p:spPr>
          <a:xfrm>
            <a:off x="4103688" y="4325938"/>
            <a:ext cx="1189037" cy="11874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4</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非标准服务</a:t>
            </a: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4358" name="Picture 4" descr="C:\Users\Jonahs\Dropbox\Projects SCOTT\MEET Windows Azure\source\Background\tile-icon-cach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48932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4908550"/>
            <a:ext cx="12065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信息标准化（业务）</a:t>
            </a:r>
            <a:endParaRPr lang="zh-CN" altLang="en-US" dirty="0"/>
          </a:p>
        </p:txBody>
      </p:sp>
    </p:spTree>
    <p:extLst>
      <p:ext uri="{BB962C8B-B14F-4D97-AF65-F5344CB8AC3E}">
        <p14:creationId xmlns:p14="http://schemas.microsoft.com/office/powerpoint/2010/main" val="4313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微软雅黑" panose="020B0503020204020204" pitchFamily="34" charset="-122"/>
              </a:rPr>
              <a:t>-</a:t>
            </a:r>
            <a:fld id="{A78D67C9-46B7-46E6-98D5-68B6BD46B6FB}" type="slidenum">
              <a:rPr lang="en-US" altLang="zh-CN" sz="1400">
                <a:ea typeface="微软雅黑" panose="020B0503020204020204" pitchFamily="34" charset="-122"/>
              </a:rPr>
              <a:pPr algn="ctr"/>
              <a:t>41</a:t>
            </a:fld>
            <a:r>
              <a:rPr lang="en-US" altLang="zh-CN" sz="1400">
                <a:ea typeface="微软雅黑" panose="020B0503020204020204" pitchFamily="34" charset="-122"/>
              </a:rPr>
              <a:t>-</a:t>
            </a:r>
          </a:p>
        </p:txBody>
      </p:sp>
      <p:sp>
        <p:nvSpPr>
          <p:cNvPr id="9" name="矩形 8"/>
          <p:cNvSpPr/>
          <p:nvPr/>
        </p:nvSpPr>
        <p:spPr>
          <a:xfrm>
            <a:off x="179388" y="1273175"/>
            <a:ext cx="2411412" cy="5160963"/>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36000" tIns="36000" rIns="0" bIns="36000"/>
          <a:lstStyle/>
          <a:p>
            <a:pPr marL="171450" indent="-171450" eaLnBrk="1" hangingPunct="1">
              <a:buFont typeface="Arial" pitchFamily="34" charset="0"/>
              <a:buChar char="•"/>
              <a:defRPr/>
            </a:pPr>
            <a:r>
              <a:rPr lang="en-US" altLang="zh-CN" sz="1200" b="1" dirty="0">
                <a:effectLst>
                  <a:outerShdw blurRad="38100" dist="38100" dir="2700000" algn="tl">
                    <a:srgbClr val="000000">
                      <a:alpha val="43137"/>
                    </a:srgbClr>
                  </a:outerShdw>
                </a:effectLst>
                <a:latin typeface="微软雅黑" pitchFamily="34" charset="-122"/>
                <a:ea typeface="微软雅黑" pitchFamily="34" charset="-122"/>
              </a:rPr>
              <a:t>LIS</a:t>
            </a: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检验报告</a:t>
            </a:r>
          </a:p>
          <a:p>
            <a:pPr marL="171450" indent="-171450" eaLnBrk="1" hangingPunct="1">
              <a:buFont typeface="Arial" pitchFamily="34" charset="0"/>
              <a:buChar char="•"/>
              <a:defRPr/>
            </a:pP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微生物检验报告</a:t>
            </a:r>
          </a:p>
          <a:p>
            <a:pPr marL="171450" indent="-171450" eaLnBrk="1" hangingPunct="1">
              <a:buFont typeface="Arial" pitchFamily="34" charset="0"/>
              <a:buChar char="•"/>
              <a:defRPr/>
            </a:pP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形态学检验报告</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治疗记录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麻醉记录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输血记录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待产记录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剖宫产手术记录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自然分娩记录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一般护理记录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特殊护理手术记录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手术护理记录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生命体征测量记录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注射输液巡视记录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护理计划</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一次性卫生耗材使用记录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出院评估及指导记录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入院评估记录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手术同意书</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特殊检查及治疗同意书</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特殊药品及材料使用同意书</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输血同意书</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病危（重）通知书</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麻醉同意书</a:t>
            </a:r>
          </a:p>
          <a:p>
            <a:pPr marL="171450" indent="-171450" eaLnBrk="1" hangingPunct="1">
              <a:buFont typeface="Arial" pitchFamily="34" charset="0"/>
              <a:buChar char="•"/>
              <a:defRPr/>
            </a:pP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住院病案首页（卫生信息共享文档规范）</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中医住院病案</a:t>
            </a:r>
          </a:p>
        </p:txBody>
      </p:sp>
      <p:sp>
        <p:nvSpPr>
          <p:cNvPr id="15" name="矩形 14"/>
          <p:cNvSpPr/>
          <p:nvPr/>
        </p:nvSpPr>
        <p:spPr>
          <a:xfrm>
            <a:off x="5257800" y="5241925"/>
            <a:ext cx="1189038" cy="118903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en-US" altLang="zh-CN" sz="4800" dirty="0">
                <a:effectLst>
                  <a:outerShdw blurRad="38100" dist="38100" dir="2700000" algn="tl">
                    <a:srgbClr val="000000">
                      <a:alpha val="43137"/>
                    </a:srgbClr>
                  </a:outerShdw>
                </a:effectLst>
                <a:latin typeface="微软雅黑" pitchFamily="34" charset="-122"/>
                <a:ea typeface="微软雅黑" pitchFamily="34" charset="-122"/>
              </a:rPr>
              <a:t>38</a:t>
            </a:r>
          </a:p>
          <a:p>
            <a:pPr marL="0" lvl="1" algn="ctr" eaLnBrk="1" hangingPunct="1">
              <a:defRPr/>
            </a:pPr>
            <a:r>
              <a:rPr lang="en-GB" altLang="zh-CN" sz="1200" dirty="0">
                <a:effectLst>
                  <a:outerShdw blurRad="38100" dist="38100" dir="2700000" algn="tl">
                    <a:srgbClr val="000000">
                      <a:alpha val="43137"/>
                    </a:srgbClr>
                  </a:outerShdw>
                </a:effectLst>
                <a:latin typeface="微软雅黑" pitchFamily="34" charset="-122"/>
                <a:ea typeface="微软雅黑" pitchFamily="34" charset="-122"/>
              </a:rPr>
              <a:t>HL7 V3 CDA-Section</a:t>
            </a:r>
            <a:r>
              <a:rPr lang="zh-CN" altLang="zh-CN" sz="1200" dirty="0">
                <a:effectLst>
                  <a:outerShdw blurRad="38100" dist="38100" dir="2700000" algn="tl">
                    <a:srgbClr val="000000">
                      <a:alpha val="43137"/>
                    </a:srgbClr>
                  </a:outerShdw>
                </a:effectLst>
                <a:latin typeface="微软雅黑" pitchFamily="34" charset="-122"/>
                <a:ea typeface="微软雅黑" pitchFamily="34" charset="-122"/>
              </a:rPr>
              <a:t>模板</a:t>
            </a:r>
          </a:p>
        </p:txBody>
      </p:sp>
      <p:sp>
        <p:nvSpPr>
          <p:cNvPr id="16" name="矩形 15"/>
          <p:cNvSpPr/>
          <p:nvPr/>
        </p:nvSpPr>
        <p:spPr>
          <a:xfrm>
            <a:off x="6588224" y="1282897"/>
            <a:ext cx="2412000" cy="5162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36000" tIns="36000" rIns="0" bIns="36000" numCol="2"/>
          <a:lstStyle/>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主诉</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诊断</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诊疗过程</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诊疗计划</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住院原因</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医嘱</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现病史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药物管理</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医保和费用</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有害工作条件</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预产期</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卫生事件</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体格检查</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输血史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输血</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手术</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事前指示</a:t>
            </a:r>
            <a:r>
              <a:rPr lang="en-US" altLang="zh-CN" sz="1200"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指导</a:t>
            </a:r>
            <a:r>
              <a:rPr lang="en-US" altLang="zh-CN" sz="1200" dirty="0">
                <a:effectLst>
                  <a:outerShdw blurRad="38100" dist="38100" dir="2700000" algn="tl">
                    <a:srgbClr val="000000">
                      <a:alpha val="43137"/>
                    </a:srgbClr>
                  </a:outerShdw>
                </a:effectLst>
                <a:latin typeface="微软雅黑" pitchFamily="34" charset="-122"/>
                <a:ea typeface="微软雅黑" pitchFamily="34" charset="-122"/>
              </a:rPr>
              <a:t>)</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事件结局</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生育史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生命体征</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社会史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抢救次数</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评估与计划</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免疫接种史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门急诊原因</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就诊</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检验检查</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家族史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既往病史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护理记录</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行政管理</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过敏</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个人史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感染史</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多系统回顾</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出院原因</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病人教育及知情同意书</a:t>
            </a:r>
          </a:p>
          <a:p>
            <a:pPr marL="171450" indent="-171450" eaLnBrk="1" hangingPunct="1">
              <a:buFont typeface="Arial" pitchFamily="34" charset="0"/>
              <a:buChar char="•"/>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病程记录</a:t>
            </a:r>
            <a:endParaRPr lang="en-US" altLang="zh-CN" sz="12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5257800" y="1282700"/>
            <a:ext cx="1189038"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病历概要</a:t>
            </a:r>
          </a:p>
          <a:p>
            <a:pPr marL="171450" indent="-171450" eaLnBrk="1" hangingPunct="1">
              <a:buFont typeface="Arial" pitchFamily="34" charset="0"/>
              <a:buChar char="•"/>
              <a:defRPr/>
            </a:pP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门</a:t>
            </a:r>
            <a:r>
              <a:rPr lang="en-US" altLang="zh-CN" sz="1200" b="1"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急</a:t>
            </a:r>
            <a:r>
              <a:rPr lang="en-US" altLang="zh-CN" sz="1200" b="1"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诊病历</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急诊留观病历</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西医处方</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中医处方</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检查报告</a:t>
            </a: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矩形 24"/>
          <p:cNvSpPr/>
          <p:nvPr/>
        </p:nvSpPr>
        <p:spPr>
          <a:xfrm>
            <a:off x="2700338" y="1268413"/>
            <a:ext cx="2411412" cy="51625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36000" tIns="36000" rIns="0" bIns="36000"/>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入院记录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二十四小时内入出院记录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二十四小时内入院死亡记录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首次病程记录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日常病程记录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上级医生查房记录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疑难病例讨论</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交接班记录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转科记录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阶段小结记录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抢救记录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会诊记录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术前小结</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术前讨论</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术后首次病程记录</a:t>
            </a:r>
          </a:p>
          <a:p>
            <a:pPr marL="171450" indent="-171450" eaLnBrk="1" hangingPunct="1">
              <a:buFont typeface="Arial" pitchFamily="34" charset="0"/>
              <a:buChar char="•"/>
              <a:defRPr/>
            </a:pPr>
            <a:r>
              <a:rPr lang="zh-CN" altLang="en-US" sz="1200" b="1" dirty="0">
                <a:effectLst>
                  <a:outerShdw blurRad="38100" dist="38100" dir="2700000" algn="tl">
                    <a:srgbClr val="000000">
                      <a:alpha val="43137"/>
                    </a:srgbClr>
                  </a:outerShdw>
                </a:effectLst>
                <a:latin typeface="微软雅黑" pitchFamily="34" charset="-122"/>
                <a:ea typeface="微软雅黑" pitchFamily="34" charset="-122"/>
              </a:rPr>
              <a:t>出院小结</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死亡记录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死亡病例讨论记录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长期医嘱</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临时医嘱</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出院记录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转诊</a:t>
            </a: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院</a:t>
            </a: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记录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急诊患者记录单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传染病卡</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休假证明</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诊断证明</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医疗机构信息</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5257800" y="2601913"/>
            <a:ext cx="1189038" cy="1189037"/>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p>
            <a:pPr marL="0" lvl="1" algn="ctr" eaLnBrk="1" hangingPunct="1">
              <a:defRPr/>
            </a:pPr>
            <a:r>
              <a:rPr lang="en-US" altLang="zh-CN" sz="4800" dirty="0">
                <a:effectLst>
                  <a:outerShdw blurRad="38100" dist="38100" dir="2700000" algn="tl">
                    <a:srgbClr val="000000">
                      <a:alpha val="43137"/>
                    </a:srgbClr>
                  </a:outerShdw>
                </a:effectLst>
                <a:latin typeface="微软雅黑" pitchFamily="34" charset="-122"/>
                <a:ea typeface="微软雅黑" pitchFamily="34" charset="-122"/>
              </a:rPr>
              <a:t>60</a:t>
            </a:r>
          </a:p>
          <a:p>
            <a:pPr marL="0" lvl="1" algn="ctr" eaLnBrk="1" hangingPunct="1">
              <a:defRPr/>
            </a:pPr>
            <a:r>
              <a:rPr lang="en-GB" altLang="zh-CN" sz="1200" dirty="0">
                <a:effectLst>
                  <a:outerShdw blurRad="38100" dist="38100" dir="2700000" algn="tl">
                    <a:srgbClr val="000000">
                      <a:alpha val="43137"/>
                    </a:srgbClr>
                  </a:outerShdw>
                </a:effectLst>
                <a:latin typeface="微软雅黑" pitchFamily="34" charset="-122"/>
                <a:ea typeface="微软雅黑" pitchFamily="34" charset="-122"/>
              </a:rPr>
              <a:t>HL7 V3 CDA-</a:t>
            </a:r>
          </a:p>
          <a:p>
            <a:pPr marL="0" lvl="1" algn="ctr" eaLnBrk="1" hangingPunct="1">
              <a:defRPr/>
            </a:pPr>
            <a:r>
              <a:rPr lang="zh-CN" altLang="en-US" sz="1200" dirty="0">
                <a:effectLst>
                  <a:outerShdw blurRad="38100" dist="38100" dir="2700000" algn="tl">
                    <a:srgbClr val="000000">
                      <a:alpha val="43137"/>
                    </a:srgbClr>
                  </a:outerShdw>
                </a:effectLst>
                <a:latin typeface="微软雅黑" pitchFamily="34" charset="-122"/>
                <a:ea typeface="微软雅黑" pitchFamily="34" charset="-122"/>
              </a:rPr>
              <a:t>规范定义</a:t>
            </a:r>
            <a:endParaRPr lang="zh-CN" altLang="zh-CN" sz="1200" dirty="0">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6394" name="组合 9"/>
          <p:cNvGrpSpPr>
            <a:grpSpLocks/>
          </p:cNvGrpSpPr>
          <p:nvPr/>
        </p:nvGrpSpPr>
        <p:grpSpPr bwMode="auto">
          <a:xfrm>
            <a:off x="5257800" y="3922713"/>
            <a:ext cx="1189038" cy="1187450"/>
            <a:chOff x="5258167" y="3844574"/>
            <a:chExt cx="1188000" cy="1188000"/>
          </a:xfrm>
        </p:grpSpPr>
        <p:sp>
          <p:nvSpPr>
            <p:cNvPr id="22" name="矩形 21"/>
            <p:cNvSpPr/>
            <p:nvPr/>
          </p:nvSpPr>
          <p:spPr>
            <a:xfrm>
              <a:off x="5258167" y="3844574"/>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p>
              <a:pPr marL="0" lvl="1" algn="ctr" eaLnBrk="1" hangingPunct="1">
                <a:defRPr/>
              </a:pPr>
              <a:endParaRPr lang="en-US" altLang="zh-CN" sz="48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2" name="Freeform 79"/>
            <p:cNvSpPr>
              <a:spLocks noEditPoints="1"/>
            </p:cNvSpPr>
            <p:nvPr/>
          </p:nvSpPr>
          <p:spPr bwMode="auto">
            <a:xfrm>
              <a:off x="5511945" y="4116162"/>
              <a:ext cx="680443" cy="644824"/>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rgbClr val="FFFFFF"/>
            </a:solidFill>
            <a:ln>
              <a:noFill/>
            </a:ln>
          </p:spPr>
          <p:txBody>
            <a:bodyPr lIns="68571" tIns="34286" rIns="68571" bIns="34286"/>
            <a:lstStyle/>
            <a:p>
              <a:pPr eaLnBrk="1" hangingPunct="1">
                <a:defRPr/>
              </a:pPr>
              <a:endParaRPr lang="en-US">
                <a:latin typeface="+mj-lt"/>
              </a:endParaRPr>
            </a:p>
          </p:txBody>
        </p:sp>
        <p:sp>
          <p:nvSpPr>
            <p:cNvPr id="33" name="TextBox 32"/>
            <p:cNvSpPr txBox="1"/>
            <p:nvPr/>
          </p:nvSpPr>
          <p:spPr>
            <a:xfrm>
              <a:off x="5532565" y="4178103"/>
              <a:ext cx="721681" cy="324000"/>
            </a:xfrm>
            <a:prstGeom prst="rect">
              <a:avLst/>
            </a:prstGeom>
            <a:noFill/>
          </p:spPr>
          <p:txBody>
            <a:bodyPr lIns="68571" tIns="68571" rIns="68571" bIns="68571">
              <a:spAutoFit/>
            </a:bodyPr>
            <a:lstStyle/>
            <a:p>
              <a:pPr eaLnBrk="1" hangingPunct="1">
                <a:lnSpc>
                  <a:spcPct val="90000"/>
                </a:lnSpc>
                <a:spcBef>
                  <a:spcPct val="20000"/>
                </a:spcBef>
                <a:buSzPct val="90000"/>
                <a:defRPr/>
              </a:pPr>
              <a:r>
                <a:rPr lang="en-US" sz="600" b="1" dirty="0">
                  <a:solidFill>
                    <a:schemeClr val="bg1">
                      <a:alpha val="99000"/>
                    </a:schemeClr>
                  </a:solidFill>
                  <a:latin typeface="+mj-lt"/>
                  <a:cs typeface="Consolas" pitchFamily="49" charset="0"/>
                </a:rPr>
                <a:t>/*  I  Love </a:t>
              </a:r>
            </a:p>
            <a:p>
              <a:pPr eaLnBrk="1" hangingPunct="1">
                <a:lnSpc>
                  <a:spcPct val="90000"/>
                </a:lnSpc>
                <a:spcBef>
                  <a:spcPct val="20000"/>
                </a:spcBef>
                <a:buSzPct val="90000"/>
                <a:defRPr/>
              </a:pPr>
              <a:r>
                <a:rPr lang="en-US" sz="600" b="1" dirty="0">
                  <a:solidFill>
                    <a:schemeClr val="bg1">
                      <a:alpha val="99000"/>
                    </a:schemeClr>
                  </a:solidFill>
                  <a:latin typeface="+mj-lt"/>
                  <a:cs typeface="Consolas" pitchFamily="49" charset="0"/>
                </a:rPr>
                <a:t>    Coding */</a:t>
              </a:r>
            </a:p>
          </p:txBody>
        </p:sp>
      </p:grpSp>
      <p:pic>
        <p:nvPicPr>
          <p:cNvPr id="16395" name="Picture 4" descr="Microsoft Web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5497513"/>
            <a:ext cx="6762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信息标准化（病历文书）</a:t>
            </a:r>
            <a:endParaRPr lang="zh-CN" altLang="en-US" dirty="0"/>
          </a:p>
        </p:txBody>
      </p:sp>
    </p:spTree>
    <p:extLst>
      <p:ext uri="{BB962C8B-B14F-4D97-AF65-F5344CB8AC3E}">
        <p14:creationId xmlns:p14="http://schemas.microsoft.com/office/powerpoint/2010/main" val="200935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solidFill>
                  <a:schemeClr val="bg1"/>
                </a:solidFill>
                <a:ea typeface="微软雅黑" panose="020B0503020204020204" pitchFamily="34" charset="-122"/>
              </a:rPr>
              <a:t>-</a:t>
            </a:r>
            <a:fld id="{37DBF742-CFE6-4368-BA52-A77161FAC59F}" type="slidenum">
              <a:rPr lang="en-US" altLang="zh-CN" sz="1400">
                <a:solidFill>
                  <a:schemeClr val="bg1"/>
                </a:solidFill>
                <a:ea typeface="微软雅黑" panose="020B0503020204020204" pitchFamily="34" charset="-122"/>
              </a:rPr>
              <a:pPr algn="ctr"/>
              <a:t>42</a:t>
            </a:fld>
            <a:r>
              <a:rPr lang="en-US" altLang="zh-CN" sz="1400">
                <a:solidFill>
                  <a:schemeClr val="bg1"/>
                </a:solidFill>
                <a:ea typeface="微软雅黑" panose="020B0503020204020204" pitchFamily="34" charset="-122"/>
              </a:rPr>
              <a:t>-</a:t>
            </a:r>
          </a:p>
        </p:txBody>
      </p:sp>
      <p:sp>
        <p:nvSpPr>
          <p:cNvPr id="6" name="矩形 5"/>
          <p:cNvSpPr/>
          <p:nvPr/>
        </p:nvSpPr>
        <p:spPr>
          <a:xfrm>
            <a:off x="4032208" y="2616692"/>
            <a:ext cx="2412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0" bIns="36000" numCol="2"/>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性别码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民族码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患者职业代码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婚姻状况类别代码</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文化程度代码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国家名称</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区县码</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 8"/>
          <p:cNvSpPr/>
          <p:nvPr/>
        </p:nvSpPr>
        <p:spPr>
          <a:xfrm>
            <a:off x="1476375" y="1284288"/>
            <a:ext cx="2411413"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36000" tIns="36000" rIns="0" bIns="36000" anchor="ctr"/>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国际疾病分类</a:t>
            </a: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ICD-10</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扩展</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国际疾病分类</a:t>
            </a: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ICD-10</a:t>
            </a:r>
            <a:endPar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手术与操作字典</a:t>
            </a: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ICD9-CM</a:t>
            </a:r>
          </a:p>
        </p:txBody>
      </p:sp>
      <p:sp>
        <p:nvSpPr>
          <p:cNvPr id="13" name="矩形 12"/>
          <p:cNvSpPr/>
          <p:nvPr/>
        </p:nvSpPr>
        <p:spPr>
          <a:xfrm>
            <a:off x="2700338" y="3948113"/>
            <a:ext cx="2411412" cy="25209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36000" tIns="36000" rIns="0" bIns="36000" anchor="ctr"/>
          <a:lstStyle/>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病人类型代码</a:t>
            </a:r>
          </a:p>
          <a:p>
            <a:pPr marL="171450" indent="-171450" eaLnBrk="1" hangingPunct="1">
              <a:buFont typeface="Arial" pitchFamily="34" charset="0"/>
              <a:buChar char="•"/>
              <a:defRPr/>
            </a:pPr>
            <a:r>
              <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ABO</a:t>
            </a: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血型代码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证件类型</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手术切口愈合等级代码</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疾病诊断类别代码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用药途径代码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支付方式代码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药物剂型代码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标本类别代码</a:t>
            </a: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门诊费用分类代码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住院费用分类代码</a:t>
            </a:r>
          </a:p>
          <a:p>
            <a:pPr marL="171450" indent="-171450" eaLnBrk="1" hangingPunct="1">
              <a:buFont typeface="Arial" pitchFamily="34" charset="0"/>
              <a:buChar char="•"/>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输血品种代码</a:t>
            </a:r>
          </a:p>
        </p:txBody>
      </p:sp>
      <p:sp>
        <p:nvSpPr>
          <p:cNvPr id="15" name="矩形 14"/>
          <p:cNvSpPr/>
          <p:nvPr/>
        </p:nvSpPr>
        <p:spPr>
          <a:xfrm>
            <a:off x="5256213" y="3948113"/>
            <a:ext cx="1187450" cy="118903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0" tIns="36000" rIns="0" bIns="36000" anchor="ctr" anchorCtr="1"/>
          <a:lstStyle/>
          <a:p>
            <a:pPr marL="0" lvl="1"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12</a:t>
            </a: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行业标准</a:t>
            </a:r>
            <a:endParaRPr lang="en-GB"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588224" y="1292422"/>
            <a:ext cx="2430000" cy="5176285"/>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36000" tIns="36000" rIns="36000" bIns="36000" numCol="2"/>
          <a:lstStyle/>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人员字典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在岗状态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人员类别</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科室字典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病区字典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药物类型代码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收费项目字典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病人身份字典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检验项目字典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检验类型字典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门诊诊断字典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患者付费类别</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高值耗材字典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检查项目字典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检查项目分组</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患者域分类</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低值耗材字典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收费项目分组字典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节假日字典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处方类型字典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药品包装单位计量单位字典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药品的制药厂信息</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药品库房字典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药品名称字典</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药品批发商信息</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毒麻标志</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药品类别</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常用频率</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职称字典</a:t>
            </a:r>
          </a:p>
          <a:p>
            <a:pPr marL="171450" indent="-171450" eaLnBrk="1" hangingPunct="1">
              <a:buFont typeface="Arial" pitchFamily="34" charset="0"/>
              <a:buChar char="•"/>
              <a:defRPr/>
            </a:pPr>
            <a:r>
              <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RH</a:t>
            </a: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血型</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与患者关系</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输血目的</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检查部位</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医嘱类型</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医嘱执行状态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就诊状态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体格检查项目</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布尔</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费用状态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账单类别代码</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检查类型</a:t>
            </a: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血液特殊要求</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用血紧急程度</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财务科室字典</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人员职称关系字典</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检验子项目字典</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手术切口愈合等级字典</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r>
              <a:rPr lang="zh-CN" altLang="en-US"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手术切口类型字典</a:t>
            </a: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171450" indent="-171450" eaLnBrk="1" hangingPunct="1">
              <a:buFont typeface="Arial" pitchFamily="34" charset="0"/>
              <a:buChar char="•"/>
              <a:defRPr/>
            </a:pPr>
            <a:endParaRPr lang="en-US" altLang="zh-CN" sz="11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5256213" y="5264150"/>
            <a:ext cx="1187450" cy="1189038"/>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txBody>
          <a:bodyPr lIns="0" tIns="36000" rIns="0" bIns="36000" anchor="ctr" anchorCtr="1"/>
          <a:lstStyle/>
          <a:p>
            <a:pPr marL="0" lvl="1" algn="ctr" eaLnBrk="1" hangingPunct="1">
              <a:defRPr/>
            </a:pPr>
            <a:r>
              <a:rPr lang="en-US" altLang="zh-CN"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54</a:t>
            </a:r>
          </a:p>
          <a:p>
            <a:pPr marL="0" lvl="1" algn="ctr" eaLnBrk="1" hangingPunct="1">
              <a:defRPr/>
            </a:pPr>
            <a:r>
              <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院内字典</a:t>
            </a:r>
            <a:endParaRPr lang="en-GB"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0" lvl="1" algn="ctr" eaLnBrk="1" hangingPunct="1">
              <a:defRPr/>
            </a:pPr>
            <a:endParaRPr lang="zh-CN"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矩形 21"/>
          <p:cNvSpPr/>
          <p:nvPr/>
        </p:nvSpPr>
        <p:spPr>
          <a:xfrm>
            <a:off x="143640" y="2600446"/>
            <a:ext cx="1188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36000" bIns="36000" anchor="ctr" anchorCtr="1"/>
          <a:lstStyle>
            <a:lvl1pPr>
              <a:defRPr kumimoji="1" sz="3600">
                <a:solidFill>
                  <a:schemeClr val="tx1"/>
                </a:solidFill>
                <a:latin typeface="Times New Roman" panose="02020603050405020304" pitchFamily="18" charset="0"/>
                <a:ea typeface="宋体" panose="02010600030101010101" pitchFamily="2" charset="-122"/>
              </a:defRPr>
            </a:lvl1pPr>
            <a:lvl2pPr>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marL="0" lvl="1" algn="ctr" eaLnBrk="1" hangingPunct="1"/>
            <a:r>
              <a:rPr lang="en-US" altLang="zh-CN" sz="480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7</a:t>
            </a:r>
          </a:p>
          <a:p>
            <a:pPr algn="ctr" eaLnBrk="1" hangingPunct="1">
              <a:spcAft>
                <a:spcPts val="600"/>
              </a:spcAft>
            </a:pPr>
            <a:r>
              <a:rPr lang="zh-CN" altLang="en-US" sz="120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国内标准</a:t>
            </a:r>
            <a:endParaRPr lang="en-US" altLang="zh-CN" sz="120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42875" y="1268413"/>
            <a:ext cx="1189038"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0" tIns="36000" rIns="0" bIns="36000" anchor="ctr" anchorCtr="1"/>
          <a:lstStyle>
            <a:lvl1pPr marL="342900" indent="-342900">
              <a:defRPr kumimoji="1" sz="3600">
                <a:solidFill>
                  <a:schemeClr val="tx1"/>
                </a:solidFill>
                <a:latin typeface="Times New Roman" panose="02020603050405020304" pitchFamily="18" charset="0"/>
                <a:ea typeface="宋体" panose="02010600030101010101" pitchFamily="2" charset="-122"/>
              </a:defRPr>
            </a:lvl1pPr>
            <a:lvl2pPr>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marL="0" lvl="1" algn="ctr" eaLnBrk="1" hangingPunct="1"/>
            <a:r>
              <a:rPr lang="en-US" altLang="zh-CN" sz="480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a:p>
            <a:pPr marL="0" lvl="1" algn="ctr" eaLnBrk="1" hangingPunct="1"/>
            <a:r>
              <a:rPr lang="zh-CN" altLang="en-US" sz="120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国际标准</a:t>
            </a:r>
            <a:endParaRPr lang="zh-CN" altLang="zh-CN" sz="120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032250" y="1284288"/>
            <a:ext cx="2411413" cy="1187450"/>
          </a:xfrm>
          <a:prstGeom prst="rect">
            <a:avLst/>
          </a:prstGeom>
          <a:gradFill flip="none" rotWithShape="1">
            <a:gsLst>
              <a:gs pos="0">
                <a:srgbClr val="669900"/>
              </a:gs>
              <a:gs pos="50000">
                <a:schemeClr val="accent3">
                  <a:lumMod val="75000"/>
                </a:schemeClr>
              </a:gs>
              <a:gs pos="100000">
                <a:srgbClr val="99CC00"/>
              </a:gs>
            </a:gsLst>
            <a:lin ang="16200000" scaled="1"/>
            <a:tileRect/>
          </a:gradFill>
        </p:spPr>
        <p:txBody>
          <a:bodyPr lIns="36000" tIns="36000" rIns="0" bIns="36000"/>
          <a:lstStyle/>
          <a:p>
            <a:pPr marL="171450" indent="-171450" eaLnBrk="1" hangingPunct="1">
              <a:buFont typeface="Arial" pitchFamily="34" charset="0"/>
              <a:buChar char="•"/>
              <a:defRPr/>
            </a:pP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矩形 25"/>
          <p:cNvSpPr/>
          <p:nvPr/>
        </p:nvSpPr>
        <p:spPr>
          <a:xfrm>
            <a:off x="1475936" y="2616692"/>
            <a:ext cx="2412000" cy="1188000"/>
          </a:xfrm>
          <a:prstGeom prst="rect">
            <a:avLst/>
          </a:prstGeom>
          <a:gradFill flip="none" rotWithShape="1">
            <a:gsLst>
              <a:gs pos="0">
                <a:srgbClr val="238654"/>
              </a:gs>
              <a:gs pos="50000">
                <a:srgbClr val="339966"/>
              </a:gs>
              <a:gs pos="100000">
                <a:srgbClr val="339966">
                  <a:shade val="100000"/>
                  <a:satMod val="115000"/>
                  <a:alpha val="66000"/>
                </a:srgbClr>
              </a:gs>
            </a:gsLst>
            <a:lin ang="16200000" scaled="1"/>
            <a:tileRect/>
          </a:gradFill>
        </p:spPr>
        <p:txBody>
          <a:bodyPr lIns="36000" tIns="36000" rIns="0" bIns="36000" numCol="2"/>
          <a:lstStyle/>
          <a:p>
            <a:pPr marL="171450" indent="-171450" eaLnBrk="1" hangingPunct="1">
              <a:buFont typeface="Arial" pitchFamily="34" charset="0"/>
              <a:buChar char="•"/>
              <a:defRPr/>
            </a:pPr>
            <a:endParaRPr lang="en-US" altLang="zh-CN"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9474" name="Picture 2"/>
          <p:cNvPicPr>
            <a:picLocks noChangeAspect="1" noChangeArrowheads="1"/>
          </p:cNvPicPr>
          <p:nvPr/>
        </p:nvPicPr>
        <p:blipFill>
          <a:blip r:embed="rId3" cstate="print">
            <a:grayscl/>
            <a:biLevel thresh="50000"/>
            <a:extLst>
              <a:ext uri="{28A0092B-C50C-407E-A947-70E740481C1C}">
                <a14:useLocalDpi xmlns:a14="http://schemas.microsoft.com/office/drawing/2010/main" val="0"/>
              </a:ext>
            </a:extLst>
          </a:blip>
          <a:srcRect/>
          <a:stretch>
            <a:fillRect/>
          </a:stretch>
        </p:blipFill>
        <p:spPr bwMode="auto">
          <a:xfrm>
            <a:off x="4713288" y="1549400"/>
            <a:ext cx="1055687"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11"/>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2198688" y="2932113"/>
            <a:ext cx="96678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6" name="组合 2"/>
          <p:cNvGrpSpPr>
            <a:grpSpLocks/>
          </p:cNvGrpSpPr>
          <p:nvPr/>
        </p:nvGrpSpPr>
        <p:grpSpPr bwMode="auto">
          <a:xfrm>
            <a:off x="144463" y="3948113"/>
            <a:ext cx="2411412" cy="2520950"/>
            <a:chOff x="3995936" y="3838908"/>
            <a:chExt cx="2412000" cy="2520000"/>
          </a:xfrm>
        </p:grpSpPr>
        <p:sp>
          <p:nvSpPr>
            <p:cNvPr id="27" name="矩形 26"/>
            <p:cNvSpPr/>
            <p:nvPr/>
          </p:nvSpPr>
          <p:spPr>
            <a:xfrm>
              <a:off x="3995936" y="3838908"/>
              <a:ext cx="2412000" cy="252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txBody>
            <a:bodyPr lIns="36000" tIns="36000" rIns="0" bIns="36000"/>
            <a:lstStyle/>
            <a:p>
              <a:pPr marL="171450" indent="-171450" eaLnBrk="1" hangingPunct="1">
                <a:buFont typeface="Arial" pitchFamily="34" charset="0"/>
                <a:buChar char="•"/>
                <a:defRPr/>
              </a:pPr>
              <a:endParaRPr lang="zh-CN" altLang="en-US" sz="1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9478" name="Picture 16"/>
            <p:cNvPicPr>
              <a:picLocks noChangeAspect="1" noChangeArrowheads="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4625156" y="4811620"/>
              <a:ext cx="1232795" cy="61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p:txBody>
          <a:bodyPr/>
          <a:lstStyle/>
          <a:p>
            <a:r>
              <a:rPr lang="zh-CN" altLang="en-US" dirty="0" smtClean="0"/>
              <a:t>数据标准化（数据字典）</a:t>
            </a:r>
            <a:endParaRPr lang="zh-CN" altLang="en-US" dirty="0"/>
          </a:p>
        </p:txBody>
      </p:sp>
    </p:spTree>
    <p:extLst>
      <p:ext uri="{BB962C8B-B14F-4D97-AF65-F5344CB8AC3E}">
        <p14:creationId xmlns:p14="http://schemas.microsoft.com/office/powerpoint/2010/main" val="330921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华文细黑" panose="02010600040101010101" pitchFamily="2" charset="-122"/>
              </a:rPr>
              <a:t>Page</a:t>
            </a:r>
            <a:fld id="{33B64270-6FE5-4E82-8901-6832AD1CC2C0}" type="slidenum">
              <a:rPr lang="en-US" altLang="zh-CN" sz="1400">
                <a:ea typeface="华文细黑" panose="02010600040101010101" pitchFamily="2" charset="-122"/>
              </a:rPr>
              <a:pPr algn="ctr"/>
              <a:t>43</a:t>
            </a:fld>
            <a:endParaRPr lang="en-US" altLang="zh-CN" sz="1400">
              <a:ea typeface="华文细黑" panose="02010600040101010101" pitchFamily="2" charset="-122"/>
            </a:endParaRPr>
          </a:p>
        </p:txBody>
      </p:sp>
      <p:pic>
        <p:nvPicPr>
          <p:cNvPr id="15364" name="Picture 1"/>
          <p:cNvPicPr>
            <a:picLocks noChangeAspect="1" noChangeArrowheads="1"/>
          </p:cNvPicPr>
          <p:nvPr/>
        </p:nvPicPr>
        <p:blipFill>
          <a:blip r:embed="rId3">
            <a:extLst>
              <a:ext uri="{28A0092B-C50C-407E-A947-70E740481C1C}">
                <a14:useLocalDpi xmlns:a14="http://schemas.microsoft.com/office/drawing/2010/main" val="0"/>
              </a:ext>
            </a:extLst>
          </a:blip>
          <a:srcRect r="9967"/>
          <a:stretch>
            <a:fillRect/>
          </a:stretch>
        </p:blipFill>
        <p:spPr bwMode="auto">
          <a:xfrm>
            <a:off x="179388" y="1341438"/>
            <a:ext cx="8596312"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挂号</a:t>
            </a:r>
            <a:r>
              <a:rPr lang="en-US" altLang="zh-CN" dirty="0" smtClean="0"/>
              <a:t>HL7 V3</a:t>
            </a:r>
            <a:r>
              <a:rPr lang="zh-CN" altLang="en-US" dirty="0" smtClean="0"/>
              <a:t>样例</a:t>
            </a:r>
            <a:endParaRPr lang="zh-CN" altLang="en-US" dirty="0"/>
          </a:p>
        </p:txBody>
      </p:sp>
    </p:spTree>
    <p:extLst>
      <p:ext uri="{BB962C8B-B14F-4D97-AF65-F5344CB8AC3E}">
        <p14:creationId xmlns:p14="http://schemas.microsoft.com/office/powerpoint/2010/main" val="411970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灯片编号占位符 4"/>
          <p:cNvSpPr>
            <a:spLocks noGrp="1"/>
          </p:cNvSpPr>
          <p:nvPr>
            <p:ph type="sldNum" sz="quarter" idx="4294967295"/>
          </p:nvPr>
        </p:nvSpPr>
        <p:spPr>
          <a:xfrm>
            <a:off x="3124200" y="6248400"/>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algn="ctr"/>
            <a:r>
              <a:rPr lang="en-US" altLang="zh-CN" sz="1400">
                <a:ea typeface="华文细黑" panose="02010600040101010101" pitchFamily="2" charset="-122"/>
              </a:rPr>
              <a:t>Page</a:t>
            </a:r>
            <a:fld id="{BEDBF9BB-74EE-49A4-80CE-5E955B4DCC17}" type="slidenum">
              <a:rPr lang="en-US" altLang="zh-CN" sz="1400">
                <a:ea typeface="华文细黑" panose="02010600040101010101" pitchFamily="2" charset="-122"/>
              </a:rPr>
              <a:pPr algn="ctr"/>
              <a:t>44</a:t>
            </a:fld>
            <a:endParaRPr lang="en-US" altLang="zh-CN" sz="1400">
              <a:ea typeface="华文细黑" panose="02010600040101010101" pitchFamily="2" charset="-122"/>
            </a:endParaRP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r="4356"/>
          <a:stretch>
            <a:fillRect/>
          </a:stretch>
        </p:blipFill>
        <p:spPr bwMode="auto">
          <a:xfrm>
            <a:off x="207963" y="1327150"/>
            <a:ext cx="87820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住院病案首页（</a:t>
            </a:r>
            <a:r>
              <a:rPr lang="en-US" altLang="zh-CN" dirty="0" smtClean="0"/>
              <a:t>CDA</a:t>
            </a:r>
            <a:r>
              <a:rPr lang="zh-CN" altLang="en-US" dirty="0" smtClean="0"/>
              <a:t>文档）</a:t>
            </a:r>
            <a:endParaRPr lang="zh-CN" altLang="en-US" dirty="0"/>
          </a:p>
        </p:txBody>
      </p:sp>
    </p:spTree>
    <p:extLst>
      <p:ext uri="{BB962C8B-B14F-4D97-AF65-F5344CB8AC3E}">
        <p14:creationId xmlns:p14="http://schemas.microsoft.com/office/powerpoint/2010/main" val="130096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066978" y="1579578"/>
          <a:ext cx="6961406" cy="480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en-US" altLang="zh-CN" dirty="0" smtClean="0"/>
              <a:t>3</a:t>
            </a:r>
            <a:r>
              <a:rPr lang="zh-CN" altLang="en-US" dirty="0" smtClean="0"/>
              <a:t>种信息标准的差异</a:t>
            </a:r>
            <a:endParaRPr lang="zh-CN" altLang="en-US" dirty="0"/>
          </a:p>
        </p:txBody>
      </p:sp>
    </p:spTree>
    <p:extLst>
      <p:ext uri="{BB962C8B-B14F-4D97-AF65-F5344CB8AC3E}">
        <p14:creationId xmlns:p14="http://schemas.microsoft.com/office/powerpoint/2010/main" val="364771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827" y="1219200"/>
            <a:ext cx="7548346" cy="5029200"/>
          </a:xfrm>
          <a:prstGeom prst="rect">
            <a:avLst/>
          </a:prstGeom>
        </p:spPr>
      </p:pic>
      <p:sp>
        <p:nvSpPr>
          <p:cNvPr id="2" name="标题 1"/>
          <p:cNvSpPr>
            <a:spLocks noGrp="1"/>
          </p:cNvSpPr>
          <p:nvPr>
            <p:ph type="title"/>
          </p:nvPr>
        </p:nvSpPr>
        <p:spPr/>
        <p:txBody>
          <a:bodyPr/>
          <a:lstStyle/>
          <a:p>
            <a:r>
              <a:rPr lang="zh-CN" altLang="en-US" dirty="0" smtClean="0"/>
              <a:t>交互图样例（放射检查）</a:t>
            </a:r>
            <a:endParaRPr lang="zh-CN" altLang="en-US" dirty="0"/>
          </a:p>
        </p:txBody>
      </p:sp>
    </p:spTree>
    <p:extLst>
      <p:ext uri="{BB962C8B-B14F-4D97-AF65-F5344CB8AC3E}">
        <p14:creationId xmlns:p14="http://schemas.microsoft.com/office/powerpoint/2010/main" val="415065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7436" y="2996952"/>
            <a:ext cx="8029128" cy="1652159"/>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2574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144614564"/>
              </p:ext>
            </p:extLst>
          </p:nvPr>
        </p:nvGraphicFramePr>
        <p:xfrm>
          <a:off x="1043608" y="908720"/>
          <a:ext cx="705678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114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医院信息化</a:t>
            </a:r>
            <a:r>
              <a:rPr lang="en-US" altLang="zh-CN" dirty="0" smtClean="0">
                <a:solidFill>
                  <a:schemeClr val="bg1"/>
                </a:solidFill>
              </a:rPr>
              <a:t>HIMSS</a:t>
            </a:r>
            <a:r>
              <a:rPr lang="zh-CN" altLang="en-US" dirty="0" smtClean="0">
                <a:solidFill>
                  <a:schemeClr val="bg1"/>
                </a:solidFill>
              </a:rPr>
              <a:t>评估</a:t>
            </a:r>
            <a:endParaRPr lang="zh-CN" altLang="en-US" dirty="0">
              <a:solidFill>
                <a:schemeClr val="bg1"/>
              </a:solidFill>
            </a:endParaRPr>
          </a:p>
        </p:txBody>
      </p:sp>
      <p:grpSp>
        <p:nvGrpSpPr>
          <p:cNvPr id="43" name="组合 5"/>
          <p:cNvGrpSpPr/>
          <p:nvPr/>
        </p:nvGrpSpPr>
        <p:grpSpPr>
          <a:xfrm>
            <a:off x="238585" y="1844824"/>
            <a:ext cx="5211623" cy="4032448"/>
            <a:chOff x="238585" y="1556792"/>
            <a:chExt cx="5211623" cy="4464496"/>
          </a:xfrm>
          <a:effectLst>
            <a:glow rad="139700">
              <a:schemeClr val="accent1">
                <a:satMod val="175000"/>
                <a:alpha val="40000"/>
              </a:schemeClr>
            </a:glow>
          </a:effectLst>
        </p:grpSpPr>
        <p:sp>
          <p:nvSpPr>
            <p:cNvPr id="44" name="流程图: 合并 43"/>
            <p:cNvSpPr/>
            <p:nvPr/>
          </p:nvSpPr>
          <p:spPr bwMode="auto">
            <a:xfrm>
              <a:off x="251520" y="3789040"/>
              <a:ext cx="2606400" cy="2232000"/>
            </a:xfrm>
            <a:prstGeom prst="flowChartMerge">
              <a:avLst/>
            </a:prstGeom>
            <a:solidFill>
              <a:srgbClr val="00B05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endPar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algn="ctr"/>
              <a:endPar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algn="ctr"/>
              <a:r>
                <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Integration</a:t>
              </a:r>
            </a:p>
            <a:p>
              <a:pPr algn="ctr"/>
              <a:r>
                <a:rPr lang="zh-CN" altLang="en-US"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集成平台</a:t>
              </a:r>
              <a:endParaRPr lang="zh-CN" altLang="en-US" sz="18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5" name="等腰三角形 44"/>
            <p:cNvSpPr>
              <a:spLocks noChangeAspect="1"/>
            </p:cNvSpPr>
            <p:nvPr/>
          </p:nvSpPr>
          <p:spPr bwMode="auto">
            <a:xfrm>
              <a:off x="238585" y="1556792"/>
              <a:ext cx="2605223" cy="2232248"/>
            </a:xfrm>
            <a:prstGeom prst="triangle">
              <a:avLst/>
            </a:prstGeom>
            <a:solidFill>
              <a:srgbClr val="0070C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r>
                <a:rPr lang="en-US" sz="18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Ancillary</a:t>
              </a:r>
              <a:endParaRPr lang="en-SG" sz="18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algn="ctr"/>
              <a:r>
                <a:rPr lang="zh-CN" altLang="en-US"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医技辅助</a:t>
              </a:r>
            </a:p>
          </p:txBody>
        </p:sp>
        <p:sp>
          <p:nvSpPr>
            <p:cNvPr id="46" name="等腰三角形 45"/>
            <p:cNvSpPr>
              <a:spLocks noChangeAspect="1"/>
            </p:cNvSpPr>
            <p:nvPr/>
          </p:nvSpPr>
          <p:spPr bwMode="auto">
            <a:xfrm>
              <a:off x="2843808" y="1556792"/>
              <a:ext cx="2605223" cy="2232248"/>
            </a:xfrm>
            <a:prstGeom prst="triangle">
              <a:avLst/>
            </a:prstGeom>
            <a:solidFill>
              <a:srgbClr val="FF33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r>
                <a:rPr lang="en-US" sz="18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Analytics</a:t>
              </a:r>
              <a:endParaRPr lang="en-SG" sz="18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分析度量</a:t>
              </a:r>
            </a:p>
          </p:txBody>
        </p:sp>
        <p:sp>
          <p:nvSpPr>
            <p:cNvPr id="47" name="流程图: 合并 46"/>
            <p:cNvSpPr/>
            <p:nvPr/>
          </p:nvSpPr>
          <p:spPr bwMode="auto">
            <a:xfrm>
              <a:off x="1547664" y="1557040"/>
              <a:ext cx="2606400" cy="2232000"/>
            </a:xfrm>
            <a:prstGeom prst="flowChartMerg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Clinical</a:t>
              </a:r>
              <a:endParaRPr lang="en-SG"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algn="ctr"/>
              <a:r>
                <a:rPr lang="zh-CN" altLang="en-US"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临床医疗</a:t>
              </a:r>
            </a:p>
          </p:txBody>
        </p:sp>
        <p:sp>
          <p:nvSpPr>
            <p:cNvPr id="48" name="流程图: 合并 47"/>
            <p:cNvSpPr/>
            <p:nvPr/>
          </p:nvSpPr>
          <p:spPr bwMode="auto">
            <a:xfrm>
              <a:off x="2843808" y="3789040"/>
              <a:ext cx="2606400" cy="2232000"/>
            </a:xfrm>
            <a:prstGeom prst="flowChartMerge">
              <a:avLst/>
            </a:prstGeom>
            <a:solidFill>
              <a:srgbClr val="FF9900"/>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a:endPar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algn="ctr"/>
              <a:r>
                <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Hospital Operation</a:t>
              </a:r>
            </a:p>
            <a:p>
              <a:pPr algn="ctr"/>
              <a:r>
                <a:rPr lang="zh-CN" altLang="en-US"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医院运营</a:t>
              </a:r>
              <a:endParaRPr lang="en-SG" sz="20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9" name="等腰三角形 48"/>
            <p:cNvSpPr>
              <a:spLocks noChangeAspect="1"/>
            </p:cNvSpPr>
            <p:nvPr/>
          </p:nvSpPr>
          <p:spPr bwMode="auto">
            <a:xfrm>
              <a:off x="1572560" y="3789040"/>
              <a:ext cx="2605223" cy="2232248"/>
            </a:xfrm>
            <a:prstGeom prst="triangle">
              <a:avLst/>
            </a:prstGeom>
            <a:solidFill>
              <a:srgbClr val="FFFF00"/>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BackOffice</a:t>
              </a:r>
              <a:endParaRPr lang="en-SG" sz="1600" b="1" dirty="0" smtClean="0">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pitchFamily="34" charset="-122"/>
                  <a:ea typeface="微软雅黑" pitchFamily="34" charset="-122"/>
                </a:rPr>
                <a:t>后勤管理</a:t>
              </a:r>
              <a:endParaRPr kumimoji="1" lang="zh-CN" alt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六边形 49"/>
            <p:cNvSpPr>
              <a:spLocks noChangeAspect="1"/>
            </p:cNvSpPr>
            <p:nvPr/>
          </p:nvSpPr>
          <p:spPr bwMode="auto">
            <a:xfrm>
              <a:off x="1160039" y="2289329"/>
              <a:ext cx="3420109" cy="2930470"/>
            </a:xfrm>
            <a:prstGeom prst="hexagon">
              <a:avLst>
                <a:gd name="adj" fmla="val 28159"/>
                <a:gd name="vf" fmla="val 115470"/>
              </a:avLst>
            </a:prstGeom>
            <a:solidFill>
              <a:srgbClr val="FFFFFF">
                <a:alpha val="20000"/>
              </a:srgbClr>
            </a:solidFill>
            <a:ln>
              <a:headEnd type="none" w="med" len="med"/>
              <a:tailEnd type="none" w="med" len="me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3600" b="0"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1" name="六边形 50"/>
            <p:cNvSpPr/>
            <p:nvPr/>
          </p:nvSpPr>
          <p:spPr bwMode="auto">
            <a:xfrm>
              <a:off x="2015066" y="3021946"/>
              <a:ext cx="1710055" cy="1465235"/>
            </a:xfrm>
            <a:prstGeom prst="hexagon">
              <a:avLst>
                <a:gd name="adj" fmla="val 28159"/>
                <a:gd name="vf" fmla="val 115470"/>
              </a:avLst>
            </a:prstGeom>
            <a:solidFill>
              <a:srgbClr val="FFFFFF">
                <a:alpha val="50196"/>
              </a:srgbClr>
            </a:solidFill>
            <a:ln>
              <a:solidFill>
                <a:schemeClr val="accent6">
                  <a:lumMod val="75000"/>
                </a:schemeClr>
              </a:solidFill>
              <a:headEnd type="none" w="med" len="med"/>
              <a:tailEnd type="none" w="med" len="med"/>
            </a:ln>
            <a:effectLst>
              <a:outerShdw blurRad="101600" dist="635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spc="50" normalizeH="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EMR Core</a:t>
              </a:r>
            </a:p>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电子病历为</a:t>
              </a:r>
              <a:r>
                <a:rPr kumimoji="1" lang="zh-CN" altLang="en-US" sz="1800" b="1" i="0" u="none" strike="noStrike" spc="50" normalizeH="0" baseline="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核心</a:t>
              </a:r>
            </a:p>
          </p:txBody>
        </p:sp>
      </p:grpSp>
      <p:cxnSp>
        <p:nvCxnSpPr>
          <p:cNvPr id="52" name="Straight Arrow Connector 44"/>
          <p:cNvCxnSpPr/>
          <p:nvPr/>
        </p:nvCxnSpPr>
        <p:spPr bwMode="auto">
          <a:xfrm>
            <a:off x="3451777" y="4044651"/>
            <a:ext cx="2128335" cy="1400573"/>
          </a:xfrm>
          <a:prstGeom prst="straightConnector1">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cxnSp>
      <p:graphicFrame>
        <p:nvGraphicFramePr>
          <p:cNvPr id="53" name="Table 9"/>
          <p:cNvGraphicFramePr>
            <a:graphicFrameLocks noGrp="1"/>
          </p:cNvGraphicFramePr>
          <p:nvPr/>
        </p:nvGraphicFramePr>
        <p:xfrm>
          <a:off x="5642244" y="1124744"/>
          <a:ext cx="3322244" cy="5328593"/>
        </p:xfrm>
        <a:graphic>
          <a:graphicData uri="http://schemas.openxmlformats.org/drawingml/2006/table">
            <a:tbl>
              <a:tblPr>
                <a:effectLst/>
              </a:tblPr>
              <a:tblGrid>
                <a:gridCol w="699628"/>
                <a:gridCol w="2622616"/>
              </a:tblGrid>
              <a:tr h="4221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FF"/>
                          </a:solidFill>
                          <a:effectLst>
                            <a:outerShdw blurRad="38100" dist="38100" dir="2700000" algn="tl">
                              <a:srgbClr val="000000">
                                <a:alpha val="43137"/>
                              </a:srgbClr>
                            </a:outerShdw>
                          </a:effectLst>
                          <a:latin typeface="微软雅黑" pitchFamily="34" charset="-122"/>
                          <a:ea typeface="微软雅黑" pitchFamily="34" charset="-122"/>
                          <a:cs typeface="Arial" charset="0"/>
                        </a:rPr>
                        <a:t>等级</a:t>
                      </a:r>
                      <a:endParaRPr kumimoji="0" lang="en-US" sz="1800" b="1" i="0" u="none" strike="noStrike" cap="none" normalizeH="0" baseline="0" dirty="0" smtClean="0">
                        <a:ln>
                          <a:noFill/>
                        </a:ln>
                        <a:solidFill>
                          <a:srgbClr val="FFFFFF"/>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FFFFFF"/>
                          </a:solidFill>
                          <a:effectLst>
                            <a:outerShdw blurRad="38100" dist="38100" dir="2700000" algn="tl">
                              <a:srgbClr val="000000">
                                <a:alpha val="43137"/>
                              </a:srgbClr>
                            </a:outerShdw>
                          </a:effectLst>
                          <a:latin typeface="微软雅黑" pitchFamily="34" charset="-122"/>
                          <a:ea typeface="微软雅黑" pitchFamily="34" charset="-122"/>
                          <a:cs typeface="Arial" charset="0"/>
                        </a:rPr>
                        <a:t>EMR Adaption Model</a:t>
                      </a:r>
                      <a:endParaRPr kumimoji="0" lang="en-US" sz="1800" b="0" i="0" u="none" strike="noStrike" cap="none" normalizeH="0" baseline="0" dirty="0" smtClean="0">
                        <a:ln>
                          <a:noFill/>
                        </a:ln>
                        <a:solidFill>
                          <a:srgbClr val="FFFFFF"/>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r>
              <a:tr h="2971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7</a:t>
                      </a:r>
                    </a:p>
                  </a:txBody>
                  <a:tcPr marL="36000" marR="36000" marT="36000" marB="36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医院具有无纸化的EMR环境</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40000"/>
                      </a:srgbClr>
                    </a:solidFill>
                  </a:tcPr>
                </a:tc>
              </a:tr>
              <a:tr h="12446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6</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完整的医生文书（结构化模板）在至少一个</a:t>
                      </a:r>
                      <a:r>
                        <a:rPr lang="zh-CN" altLang="en-US" sz="1100" dirty="0" smtClean="0">
                          <a:latin typeface="微软雅黑" pitchFamily="34" charset="-122"/>
                          <a:ea typeface="微软雅黑" pitchFamily="34" charset="-122"/>
                        </a:rPr>
                        <a:t>患者</a:t>
                      </a:r>
                      <a:r>
                        <a:rPr lang="en-US" sz="1100" dirty="0" err="1" smtClean="0">
                          <a:latin typeface="微软雅黑" pitchFamily="34" charset="-122"/>
                          <a:ea typeface="微软雅黑" pitchFamily="34" charset="-122"/>
                        </a:rPr>
                        <a:t>服务区域实现</a:t>
                      </a:r>
                      <a:r>
                        <a:rPr lang="en-US" sz="1100" dirty="0" smtClean="0">
                          <a:latin typeface="微软雅黑" pitchFamily="34" charset="-122"/>
                          <a:ea typeface="微软雅黑"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第三级的临床决策支持对医生所有活动提供指导，这种指导以可变和遵从警告的形式、与协议和成效相关的方式提供</a:t>
                      </a:r>
                      <a:r>
                        <a:rPr lang="en-US" sz="1100" dirty="0" smtClean="0">
                          <a:latin typeface="微软雅黑" pitchFamily="34" charset="-122"/>
                          <a:ea typeface="微软雅黑" pitchFamily="34" charset="-122"/>
                        </a:rPr>
                        <a:t>。</a:t>
                      </a:r>
                      <a:r>
                        <a:rPr lang="en-US" sz="1100" dirty="0" err="1" smtClean="0">
                          <a:latin typeface="微软雅黑" pitchFamily="34" charset="-122"/>
                          <a:ea typeface="微软雅黑" pitchFamily="34" charset="-122"/>
                        </a:rPr>
                        <a:t>完整的PACS系统通过Intranet为医生提供医学影像</a:t>
                      </a:r>
                      <a:r>
                        <a:rPr lang="en-US" sz="1100" dirty="0" smtClean="0">
                          <a:latin typeface="微软雅黑" pitchFamily="34" charset="-122"/>
                          <a:ea typeface="微软雅黑" pitchFamily="34" charset="-122"/>
                        </a:rPr>
                        <a:t>;</a:t>
                      </a:r>
                      <a:r>
                        <a:rPr kumimoji="0" lang="en-US" sz="1100" b="0" i="0" u="none" strike="noStrike" cap="none" normalizeH="0" baseline="0" dirty="0" smtClean="0">
                          <a:ln>
                            <a:noFill/>
                          </a:ln>
                          <a:solidFill>
                            <a:schemeClr val="tx1"/>
                          </a:solidFill>
                          <a:effectLst/>
                          <a:latin typeface="微软雅黑" pitchFamily="34" charset="-122"/>
                          <a:ea typeface="微软雅黑" pitchFamily="34" charset="-122"/>
                          <a:cs typeface="Arial" charset="0"/>
                        </a:rPr>
                        <a:t> </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alpha val="40000"/>
                      </a:srgbClr>
                    </a:solidFill>
                  </a:tcPr>
                </a:tc>
              </a:tr>
              <a:tr h="371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5</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闭环式给药环境已完整地在至少一个</a:t>
                      </a:r>
                      <a:r>
                        <a:rPr lang="zh-CN" altLang="en-US" sz="1100" dirty="0" smtClean="0">
                          <a:latin typeface="微软雅黑" pitchFamily="34" charset="-122"/>
                          <a:ea typeface="微软雅黑" pitchFamily="34" charset="-122"/>
                        </a:rPr>
                        <a:t>患者</a:t>
                      </a:r>
                      <a:r>
                        <a:rPr lang="en-US" sz="1100" dirty="0" err="1" smtClean="0">
                          <a:latin typeface="微软雅黑" pitchFamily="34" charset="-122"/>
                          <a:ea typeface="微软雅黑" pitchFamily="34" charset="-122"/>
                        </a:rPr>
                        <a:t>服务区域实现</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r>
              <a:tr h="371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4</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计算机化的医生医嘱录入系统（CPOE）加入到护理和CDR环境</a:t>
                      </a:r>
                      <a:r>
                        <a:rPr lang="en-US" sz="1100" dirty="0" smtClean="0">
                          <a:latin typeface="微软雅黑" pitchFamily="34" charset="-122"/>
                          <a:ea typeface="微软雅黑" pitchFamily="34" charset="-122"/>
                        </a:rPr>
                        <a:t>;</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r>
              <a:tr h="10700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3</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临床文档（如体温单、流程单）是必需</a:t>
                      </a:r>
                      <a:r>
                        <a:rPr lang="zh-CN" altLang="en-US" sz="1100" dirty="0" smtClean="0">
                          <a:latin typeface="微软雅黑" pitchFamily="34" charset="-122"/>
                          <a:ea typeface="微软雅黑" pitchFamily="34" charset="-122"/>
                        </a:rPr>
                        <a:t>的；</a:t>
                      </a:r>
                      <a:r>
                        <a:rPr lang="en-US" sz="1100" dirty="0" err="1" smtClean="0">
                          <a:latin typeface="微软雅黑" pitchFamily="34" charset="-122"/>
                          <a:ea typeface="微软雅黑" pitchFamily="34" charset="-122"/>
                        </a:rPr>
                        <a:t>护理记录、诊疗计划图、和</a:t>
                      </a:r>
                      <a:r>
                        <a:rPr lang="en-US" sz="1100" dirty="0" smtClean="0">
                          <a:latin typeface="微软雅黑" pitchFamily="34" charset="-122"/>
                          <a:ea typeface="微软雅黑" pitchFamily="34" charset="-122"/>
                        </a:rPr>
                        <a:t>/</a:t>
                      </a:r>
                      <a:r>
                        <a:rPr lang="en-US" sz="1100" dirty="0" err="1" smtClean="0">
                          <a:latin typeface="微软雅黑" pitchFamily="34" charset="-122"/>
                          <a:ea typeface="微软雅黑" pitchFamily="34" charset="-122"/>
                        </a:rPr>
                        <a:t>或电子化用药管理纪录（可获加分，并被实现和以提供至少一种院内服务的形式与CDR相集成</a:t>
                      </a:r>
                      <a:r>
                        <a:rPr lang="en-US" sz="1100" dirty="0" smtClean="0">
                          <a:latin typeface="微软雅黑" pitchFamily="34" charset="-122"/>
                          <a:ea typeface="微软雅黑"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实现用于医嘱录入错误检测的初步决策支持</a:t>
                      </a:r>
                      <a:r>
                        <a:rPr lang="en-US"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部分实现</a:t>
                      </a:r>
                      <a:r>
                        <a:rPr lang="en-US" sz="1100" dirty="0" err="1" smtClean="0">
                          <a:latin typeface="微软雅黑" pitchFamily="34" charset="-122"/>
                          <a:ea typeface="微软雅黑" pitchFamily="34" charset="-122"/>
                        </a:rPr>
                        <a:t>PACS医学影像</a:t>
                      </a:r>
                      <a:r>
                        <a:rPr lang="zh-CN" altLang="en-US" sz="1100" dirty="0" smtClean="0">
                          <a:latin typeface="微软雅黑" pitchFamily="34" charset="-122"/>
                          <a:ea typeface="微软雅黑" pitchFamily="34" charset="-122"/>
                        </a:rPr>
                        <a:t>的外部</a:t>
                      </a:r>
                      <a:r>
                        <a:rPr lang="en-US" sz="1100" dirty="0" err="1" smtClean="0">
                          <a:latin typeface="微软雅黑" pitchFamily="34" charset="-122"/>
                          <a:ea typeface="微软雅黑" pitchFamily="34" charset="-122"/>
                        </a:rPr>
                        <a:t>访问</a:t>
                      </a:r>
                      <a:r>
                        <a:rPr lang="en-US" sz="1100" dirty="0" smtClean="0">
                          <a:latin typeface="微软雅黑" pitchFamily="34" charset="-122"/>
                          <a:ea typeface="微软雅黑" pitchFamily="34" charset="-122"/>
                        </a:rPr>
                        <a:t>；</a:t>
                      </a:r>
                      <a:endParaRPr kumimoji="0" lang="en-US" sz="1100" b="0"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alpha val="27843"/>
                      </a:schemeClr>
                    </a:solidFill>
                  </a:tcPr>
                </a:tc>
              </a:tr>
              <a:tr h="6332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2</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alpha val="36863"/>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大的临床辅助科室向临床数据仓库（CDR）送入数据且该临床数据仓库为医生提供提取和浏览结果的访问功能</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alpha val="36863"/>
                      </a:srgbClr>
                    </a:solidFill>
                  </a:tcPr>
                </a:tc>
              </a:tr>
              <a:tr h="3716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1</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alpha val="36863"/>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100" dirty="0" smtClean="0">
                          <a:latin typeface="微软雅黑" pitchFamily="34" charset="-122"/>
                          <a:ea typeface="微软雅黑" pitchFamily="34" charset="-122"/>
                        </a:rPr>
                        <a:t>检验</a:t>
                      </a:r>
                      <a:r>
                        <a:rPr lang="en-US" sz="1100" dirty="0" err="1" smtClean="0">
                          <a:latin typeface="微软雅黑" pitchFamily="34" charset="-122"/>
                          <a:ea typeface="微软雅黑" pitchFamily="34" charset="-122"/>
                        </a:rPr>
                        <a:t>室、药房、放射科三大科室辅助系统</a:t>
                      </a:r>
                      <a:r>
                        <a:rPr lang="zh-CN" altLang="en-US" sz="1100" dirty="0" smtClean="0">
                          <a:latin typeface="微软雅黑" pitchFamily="34" charset="-122"/>
                          <a:ea typeface="微软雅黑" pitchFamily="34" charset="-122"/>
                        </a:rPr>
                        <a:t>已实施</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alpha val="36863"/>
                      </a:srgbClr>
                    </a:solidFill>
                  </a:tcPr>
                </a:tc>
              </a:tr>
              <a:tr h="5462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等级</a:t>
                      </a:r>
                      <a:r>
                        <a:rPr kumimoji="0" lang="en-US" sz="1400" b="1" i="0" u="none" strike="noStrike" cap="none" normalizeH="0" baseline="0" dirty="0" smtClean="0">
                          <a:ln>
                            <a:noFill/>
                          </a:ln>
                          <a:solidFill>
                            <a:schemeClr val="tx1"/>
                          </a:solidFill>
                          <a:effectLst/>
                          <a:latin typeface="微软雅黑" pitchFamily="34" charset="-122"/>
                          <a:ea typeface="微软雅黑" pitchFamily="34" charset="-122"/>
                          <a:cs typeface="Arial" charset="0"/>
                        </a:rPr>
                        <a:t> 0</a:t>
                      </a: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alpha val="72941"/>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err="1" smtClean="0">
                          <a:latin typeface="微软雅黑" pitchFamily="34" charset="-122"/>
                          <a:ea typeface="微软雅黑" pitchFamily="34" charset="-122"/>
                        </a:rPr>
                        <a:t>部分临床自动化系统可能存在，但</a:t>
                      </a:r>
                      <a:r>
                        <a:rPr lang="zh-CN" altLang="en-US" sz="1100" dirty="0" smtClean="0">
                          <a:latin typeface="微软雅黑" pitchFamily="34" charset="-122"/>
                          <a:ea typeface="微软雅黑" pitchFamily="34" charset="-122"/>
                        </a:rPr>
                        <a:t>检验</a:t>
                      </a:r>
                      <a:r>
                        <a:rPr lang="en-US" sz="1100" dirty="0" err="1" smtClean="0">
                          <a:latin typeface="微软雅黑" pitchFamily="34" charset="-122"/>
                          <a:ea typeface="微软雅黑" pitchFamily="34" charset="-122"/>
                        </a:rPr>
                        <a:t>室、药房、放射科三大辅助科室系统尚未实现</a:t>
                      </a:r>
                      <a:endParaRPr kumimoji="0" lang="en-US" sz="1100" b="1" i="0" u="none" strike="noStrike" cap="none" normalizeH="0" baseline="0" dirty="0" smtClean="0">
                        <a:ln>
                          <a:noFill/>
                        </a:ln>
                        <a:solidFill>
                          <a:schemeClr val="tx1"/>
                        </a:solidFill>
                        <a:effectLst/>
                        <a:latin typeface="微软雅黑" pitchFamily="34" charset="-122"/>
                        <a:ea typeface="微软雅黑" pitchFamily="34" charset="-122"/>
                        <a:cs typeface="Arial" charset="0"/>
                      </a:endParaRPr>
                    </a:p>
                  </a:txBody>
                  <a:tcPr marL="18000" marR="18000" marT="10800" marB="10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alpha val="72941"/>
                      </a:srgbClr>
                    </a:solidFill>
                  </a:tcPr>
                </a:tc>
              </a:tr>
            </a:tbl>
          </a:graphicData>
        </a:graphic>
      </p:graphicFrame>
      <p:cxnSp>
        <p:nvCxnSpPr>
          <p:cNvPr id="54" name="Straight Arrow Connector 37"/>
          <p:cNvCxnSpPr/>
          <p:nvPr/>
        </p:nvCxnSpPr>
        <p:spPr bwMode="auto">
          <a:xfrm>
            <a:off x="3707904" y="1916832"/>
            <a:ext cx="1872208" cy="432048"/>
          </a:xfrm>
          <a:prstGeom prst="straightConnector1">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5" name="Straight Arrow Connector 40"/>
          <p:cNvCxnSpPr/>
          <p:nvPr/>
        </p:nvCxnSpPr>
        <p:spPr bwMode="auto">
          <a:xfrm>
            <a:off x="4107678" y="3843814"/>
            <a:ext cx="1472434" cy="305266"/>
          </a:xfrm>
          <a:prstGeom prst="straightConnector1">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6" name="Straight Arrow Connector 47"/>
          <p:cNvCxnSpPr/>
          <p:nvPr/>
        </p:nvCxnSpPr>
        <p:spPr bwMode="auto">
          <a:xfrm>
            <a:off x="3131840" y="4077072"/>
            <a:ext cx="2448272" cy="2160240"/>
          </a:xfrm>
          <a:prstGeom prst="straightConnector1">
            <a:avLst/>
          </a:prstGeom>
          <a:ln>
            <a:headEnd type="oval"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线形标注 2 56"/>
          <p:cNvSpPr/>
          <p:nvPr/>
        </p:nvSpPr>
        <p:spPr bwMode="auto">
          <a:xfrm flipH="1">
            <a:off x="179512" y="5949280"/>
            <a:ext cx="1152128" cy="360040"/>
          </a:xfrm>
          <a:prstGeom prst="borderCallout2">
            <a:avLst>
              <a:gd name="adj1" fmla="val 18750"/>
              <a:gd name="adj2" fmla="val -8333"/>
              <a:gd name="adj3" fmla="val 18750"/>
              <a:gd name="adj4" fmla="val -16667"/>
              <a:gd name="adj5" fmla="val -443820"/>
              <a:gd name="adj6" fmla="val -100922"/>
            </a:avLst>
          </a:prstGeom>
          <a:ln w="38100">
            <a:solidFill>
              <a:srgbClr val="EA5703"/>
            </a:solidFill>
            <a:headEnd type="diamond" w="med" len="med"/>
            <a:tailEnd type="diamond" w="med" len="med"/>
          </a:ln>
        </p:spPr>
        <p:style>
          <a:lnRef idx="1">
            <a:schemeClr val="accent5"/>
          </a:lnRef>
          <a:fillRef idx="2">
            <a:schemeClr val="accent5"/>
          </a:fillRef>
          <a:effectRef idx="1">
            <a:schemeClr val="accent5"/>
          </a:effectRef>
          <a:fontRef idx="minor">
            <a:schemeClr val="dk1"/>
          </a:fontRef>
        </p:style>
        <p:txBody>
          <a:bodyPr vert="horz" wrap="square" lIns="36000" tIns="39600" rIns="360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b="1" dirty="0" smtClean="0">
                <a:solidFill>
                  <a:srgbClr val="002060"/>
                </a:solidFill>
                <a:effectLst>
                  <a:outerShdw blurRad="38100" dist="38100" dir="2700000" algn="tl">
                    <a:srgbClr val="000000">
                      <a:alpha val="43137"/>
                    </a:srgbClr>
                  </a:outerShdw>
                </a:effectLst>
                <a:latin typeface="微软雅黑" pitchFamily="34" charset="-122"/>
                <a:ea typeface="微软雅黑" pitchFamily="34" charset="-122"/>
              </a:rPr>
              <a:t>以系统为中心</a:t>
            </a:r>
            <a:endParaRPr kumimoji="0" lang="zh-CN" altLang="en-US" sz="1400" b="1" i="0" u="none" strike="noStrike" cap="none" normalizeH="0" baseline="0" dirty="0" smtClean="0">
              <a:ln>
                <a:noFill/>
              </a:ln>
              <a:solidFill>
                <a:srgbClr val="00206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8" name="线形标注 2 57"/>
          <p:cNvSpPr/>
          <p:nvPr/>
        </p:nvSpPr>
        <p:spPr bwMode="auto">
          <a:xfrm>
            <a:off x="2267744" y="5949280"/>
            <a:ext cx="1152128" cy="360040"/>
          </a:xfrm>
          <a:prstGeom prst="borderCallout2">
            <a:avLst>
              <a:gd name="adj1" fmla="val 18750"/>
              <a:gd name="adj2" fmla="val -8333"/>
              <a:gd name="adj3" fmla="val 18750"/>
              <a:gd name="adj4" fmla="val -16667"/>
              <a:gd name="adj5" fmla="val -246286"/>
              <a:gd name="adj6" fmla="val 26316"/>
            </a:avLst>
          </a:prstGeom>
          <a:ln w="38100">
            <a:solidFill>
              <a:srgbClr val="7030A0"/>
            </a:solidFill>
            <a:headEnd type="diamond" w="med" len="med"/>
            <a:tailEnd type="diamond" w="med" len="med"/>
          </a:ln>
        </p:spPr>
        <p:style>
          <a:lnRef idx="1">
            <a:schemeClr val="accent5"/>
          </a:lnRef>
          <a:fillRef idx="2">
            <a:schemeClr val="accent5"/>
          </a:fillRef>
          <a:effectRef idx="1">
            <a:schemeClr val="accent5"/>
          </a:effectRef>
          <a:fontRef idx="minor">
            <a:schemeClr val="dk1"/>
          </a:fontRef>
        </p:style>
        <p:txBody>
          <a:bodyPr vert="horz" wrap="square" lIns="36000" tIns="39600" rIns="360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b="1" dirty="0" smtClean="0">
                <a:solidFill>
                  <a:srgbClr val="002060"/>
                </a:solidFill>
                <a:effectLst>
                  <a:outerShdw blurRad="38100" dist="38100" dir="2700000" algn="tl">
                    <a:srgbClr val="000000">
                      <a:alpha val="43137"/>
                    </a:srgbClr>
                  </a:outerShdw>
                </a:effectLst>
                <a:latin typeface="微软雅黑" pitchFamily="34" charset="-122"/>
                <a:ea typeface="微软雅黑" pitchFamily="34" charset="-122"/>
              </a:rPr>
              <a:t>以患者为中心</a:t>
            </a:r>
            <a:endParaRPr kumimoji="0" lang="zh-CN" altLang="en-US" sz="1400" b="1" i="0" u="none" strike="noStrike" cap="none" normalizeH="0" baseline="0" dirty="0" smtClean="0">
              <a:ln>
                <a:noFill/>
              </a:ln>
              <a:solidFill>
                <a:srgbClr val="00206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9" name="线形标注 2 58"/>
          <p:cNvSpPr/>
          <p:nvPr/>
        </p:nvSpPr>
        <p:spPr bwMode="auto">
          <a:xfrm>
            <a:off x="3995936" y="5949280"/>
            <a:ext cx="1152128" cy="360040"/>
          </a:xfrm>
          <a:prstGeom prst="borderCallout2">
            <a:avLst>
              <a:gd name="adj1" fmla="val 18750"/>
              <a:gd name="adj2" fmla="val -8333"/>
              <a:gd name="adj3" fmla="val 18750"/>
              <a:gd name="adj4" fmla="val -16667"/>
              <a:gd name="adj5" fmla="val -28596"/>
              <a:gd name="adj6" fmla="val -27855"/>
            </a:avLst>
          </a:prstGeom>
          <a:ln w="38100">
            <a:solidFill>
              <a:schemeClr val="tx2">
                <a:lumMod val="60000"/>
                <a:lumOff val="40000"/>
              </a:schemeClr>
            </a:solidFill>
            <a:headEnd type="diamond" w="med" len="med"/>
            <a:tailEnd type="diamond" w="med" len="med"/>
          </a:ln>
        </p:spPr>
        <p:style>
          <a:lnRef idx="1">
            <a:schemeClr val="accent5"/>
          </a:lnRef>
          <a:fillRef idx="2">
            <a:schemeClr val="accent5"/>
          </a:fillRef>
          <a:effectRef idx="1">
            <a:schemeClr val="accent5"/>
          </a:effectRef>
          <a:fontRef idx="minor">
            <a:schemeClr val="dk1"/>
          </a:fontRef>
        </p:style>
        <p:txBody>
          <a:bodyPr vert="horz" wrap="square" lIns="36000" tIns="39600" rIns="360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b="1" dirty="0" smtClean="0">
                <a:solidFill>
                  <a:srgbClr val="002060"/>
                </a:solidFill>
                <a:effectLst>
                  <a:outerShdw blurRad="38100" dist="38100" dir="2700000" algn="tl">
                    <a:srgbClr val="000000">
                      <a:alpha val="43137"/>
                    </a:srgbClr>
                  </a:outerShdw>
                </a:effectLst>
                <a:latin typeface="微软雅黑" pitchFamily="34" charset="-122"/>
                <a:ea typeface="微软雅黑" pitchFamily="34" charset="-122"/>
              </a:rPr>
              <a:t>以健康为中心</a:t>
            </a:r>
            <a:endParaRPr kumimoji="0" lang="zh-CN" altLang="en-US" sz="1400" b="1" i="0" u="none" strike="noStrike" cap="none" normalizeH="0" baseline="0" dirty="0" smtClean="0">
              <a:ln>
                <a:noFill/>
              </a:ln>
              <a:solidFill>
                <a:srgbClr val="00206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859836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9" name="组合 39"/>
          <p:cNvGrpSpPr>
            <a:grpSpLocks/>
          </p:cNvGrpSpPr>
          <p:nvPr/>
        </p:nvGrpSpPr>
        <p:grpSpPr bwMode="auto">
          <a:xfrm>
            <a:off x="411163" y="1143000"/>
            <a:ext cx="8275637" cy="5486400"/>
            <a:chOff x="549812" y="838184"/>
            <a:chExt cx="8275638" cy="5486416"/>
          </a:xfrm>
        </p:grpSpPr>
        <p:pic>
          <p:nvPicPr>
            <p:cNvPr id="14343" name="Picture 2" descr="D:\工作项目\nc-ppt\j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2687">
              <a:off x="549812" y="2789475"/>
              <a:ext cx="8275638"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4" name="Group 47"/>
            <p:cNvGrpSpPr>
              <a:grpSpLocks/>
            </p:cNvGrpSpPr>
            <p:nvPr/>
          </p:nvGrpSpPr>
          <p:grpSpPr bwMode="auto">
            <a:xfrm>
              <a:off x="1097966" y="4267200"/>
              <a:ext cx="288925" cy="885825"/>
              <a:chOff x="965" y="2552"/>
              <a:chExt cx="136" cy="992"/>
            </a:xfrm>
          </p:grpSpPr>
          <p:sp>
            <p:nvSpPr>
              <p:cNvPr id="14398" name="Line 48"/>
              <p:cNvSpPr>
                <a:spLocks noChangeShapeType="1"/>
              </p:cNvSpPr>
              <p:nvPr/>
            </p:nvSpPr>
            <p:spPr bwMode="auto">
              <a:xfrm flipV="1">
                <a:off x="1037"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9" name="Picture 49"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5" name="Group 50"/>
            <p:cNvGrpSpPr>
              <a:grpSpLocks/>
            </p:cNvGrpSpPr>
            <p:nvPr/>
          </p:nvGrpSpPr>
          <p:grpSpPr bwMode="auto">
            <a:xfrm>
              <a:off x="4314148" y="3608388"/>
              <a:ext cx="288925" cy="885825"/>
              <a:chOff x="1157" y="2552"/>
              <a:chExt cx="136" cy="992"/>
            </a:xfrm>
          </p:grpSpPr>
          <p:sp>
            <p:nvSpPr>
              <p:cNvPr id="14396" name="Line 51"/>
              <p:cNvSpPr>
                <a:spLocks noChangeShapeType="1"/>
              </p:cNvSpPr>
              <p:nvPr/>
            </p:nvSpPr>
            <p:spPr bwMode="auto">
              <a:xfrm flipV="1">
                <a:off x="1221"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7" name="Picture 52"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6" name="Group 53"/>
            <p:cNvGrpSpPr>
              <a:grpSpLocks/>
            </p:cNvGrpSpPr>
            <p:nvPr/>
          </p:nvGrpSpPr>
          <p:grpSpPr bwMode="auto">
            <a:xfrm>
              <a:off x="7591752" y="2997200"/>
              <a:ext cx="288925" cy="885825"/>
              <a:chOff x="1286" y="2552"/>
              <a:chExt cx="136" cy="992"/>
            </a:xfrm>
          </p:grpSpPr>
          <p:sp>
            <p:nvSpPr>
              <p:cNvPr id="14394" name="Line 54"/>
              <p:cNvSpPr>
                <a:spLocks noChangeShapeType="1"/>
              </p:cNvSpPr>
              <p:nvPr/>
            </p:nvSpPr>
            <p:spPr bwMode="auto">
              <a:xfrm flipV="1">
                <a:off x="135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5" name="Picture 55"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7" name="Group 56"/>
            <p:cNvGrpSpPr>
              <a:grpSpLocks/>
            </p:cNvGrpSpPr>
            <p:nvPr/>
          </p:nvGrpSpPr>
          <p:grpSpPr bwMode="auto">
            <a:xfrm>
              <a:off x="5991552" y="3327400"/>
              <a:ext cx="288925" cy="885825"/>
              <a:chOff x="1286" y="2552"/>
              <a:chExt cx="136" cy="992"/>
            </a:xfrm>
          </p:grpSpPr>
          <p:sp>
            <p:nvSpPr>
              <p:cNvPr id="14392" name="Line 57"/>
              <p:cNvSpPr>
                <a:spLocks noChangeShapeType="1"/>
              </p:cNvSpPr>
              <p:nvPr/>
            </p:nvSpPr>
            <p:spPr bwMode="auto">
              <a:xfrm flipV="1">
                <a:off x="135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3" name="Picture 58"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8" name="Group 59"/>
            <p:cNvGrpSpPr>
              <a:grpSpLocks/>
            </p:cNvGrpSpPr>
            <p:nvPr/>
          </p:nvGrpSpPr>
          <p:grpSpPr bwMode="auto">
            <a:xfrm>
              <a:off x="2713761" y="3938588"/>
              <a:ext cx="288925" cy="885825"/>
              <a:chOff x="1065" y="2552"/>
              <a:chExt cx="136" cy="992"/>
            </a:xfrm>
          </p:grpSpPr>
          <p:sp>
            <p:nvSpPr>
              <p:cNvPr id="14390" name="Line 60"/>
              <p:cNvSpPr>
                <a:spLocks noChangeShapeType="1"/>
              </p:cNvSpPr>
              <p:nvPr/>
            </p:nvSpPr>
            <p:spPr bwMode="auto">
              <a:xfrm flipV="1">
                <a:off x="113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1" name="Picture 61"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p:cNvSpPr/>
            <p:nvPr/>
          </p:nvSpPr>
          <p:spPr bwMode="auto">
            <a:xfrm>
              <a:off x="565150" y="2133588"/>
              <a:ext cx="1447800" cy="2633686"/>
            </a:xfrm>
            <a:prstGeom prst="rect">
              <a:avLst/>
            </a:prstGeom>
            <a:solidFill>
              <a:schemeClr val="accent1">
                <a:lumMod val="20000"/>
                <a:lumOff val="8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部门级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（费用）</a:t>
              </a:r>
              <a:endParaRPr lang="en-US" altLang="zh-CN"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，部门内业务</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，部门内字典</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，部门内信息</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1</a:t>
              </a:r>
              <a:r>
                <a:rPr lang="zh-CN" altLang="en-US" sz="1200" dirty="0">
                  <a:solidFill>
                    <a:schemeClr val="tx1"/>
                  </a:solidFill>
                  <a:latin typeface="微软雅黑" pitchFamily="34" charset="-122"/>
                  <a:ea typeface="微软雅黑" pitchFamily="34" charset="-122"/>
                </a:rPr>
                <a:t>级：仅数据采集</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2</a:t>
              </a:r>
              <a:r>
                <a:rPr lang="zh-CN" altLang="en-US" sz="1200" dirty="0">
                  <a:solidFill>
                    <a:schemeClr val="tx1"/>
                  </a:solidFill>
                  <a:latin typeface="微软雅黑" pitchFamily="34" charset="-122"/>
                  <a:ea typeface="微软雅黑" pitchFamily="34" charset="-122"/>
                </a:rPr>
                <a:t>级：可数据共享</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，部门外手工</a:t>
              </a:r>
              <a:endParaRPr lang="en-US" altLang="zh-CN" sz="1400" dirty="0">
                <a:solidFill>
                  <a:schemeClr val="tx1"/>
                </a:solidFill>
                <a:latin typeface="微软雅黑" pitchFamily="34" charset="-122"/>
                <a:ea typeface="微软雅黑" pitchFamily="34" charset="-122"/>
              </a:endParaRPr>
            </a:p>
          </p:txBody>
        </p:sp>
        <p:sp>
          <p:nvSpPr>
            <p:cNvPr id="11" name="矩形 10"/>
            <p:cNvSpPr/>
            <p:nvPr/>
          </p:nvSpPr>
          <p:spPr bwMode="auto">
            <a:xfrm>
              <a:off x="2089150" y="1752587"/>
              <a:ext cx="1524000" cy="2657497"/>
            </a:xfrm>
            <a:prstGeom prst="rect">
              <a:avLst/>
            </a:prstGeom>
            <a:solidFill>
              <a:schemeClr val="tx2">
                <a:lumMod val="20000"/>
                <a:lumOff val="8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（费用</a:t>
              </a:r>
              <a:r>
                <a:rPr lang="en-US" altLang="zh-CN" sz="1600" b="1" dirty="0">
                  <a:solidFill>
                    <a:schemeClr val="tx1"/>
                  </a:solidFill>
                  <a:latin typeface="微软雅黑" pitchFamily="34" charset="-122"/>
                  <a:ea typeface="微软雅黑" pitchFamily="34" charset="-122"/>
                </a:rPr>
                <a:t>+</a:t>
              </a:r>
              <a:r>
                <a:rPr lang="zh-CN" altLang="en-US" sz="1600" b="1" dirty="0">
                  <a:solidFill>
                    <a:schemeClr val="tx1"/>
                  </a:solidFill>
                  <a:latin typeface="微软雅黑" pitchFamily="34" charset="-122"/>
                  <a:ea typeface="微软雅黑" pitchFamily="34" charset="-122"/>
                </a:rPr>
                <a:t>医嘱）</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，全院内业务</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，各系统字典</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，系统互联</a:t>
              </a:r>
              <a:r>
                <a:rPr lang="en-US" altLang="zh-CN" sz="1400" dirty="0">
                  <a:solidFill>
                    <a:schemeClr val="tx1"/>
                  </a:solidFill>
                  <a:latin typeface="微软雅黑" pitchFamily="34" charset="-122"/>
                  <a:ea typeface="微软雅黑" pitchFamily="34" charset="-122"/>
                </a:rPr>
                <a:t/>
              </a:r>
              <a:br>
                <a:rPr lang="en-US" altLang="zh-CN" sz="1400" dirty="0">
                  <a:solidFill>
                    <a:schemeClr val="tx1"/>
                  </a:solidFill>
                  <a:latin typeface="微软雅黑" pitchFamily="34" charset="-122"/>
                  <a:ea typeface="微软雅黑" pitchFamily="34" charset="-122"/>
                </a:rPr>
              </a:br>
              <a:r>
                <a:rPr lang="en-US" altLang="zh-CN" sz="1400" dirty="0">
                  <a:solidFill>
                    <a:schemeClr val="tx1"/>
                  </a:solidFill>
                  <a:latin typeface="微软雅黑" pitchFamily="34" charset="-122"/>
                  <a:ea typeface="微软雅黑" pitchFamily="34" charset="-122"/>
                </a:rPr>
                <a:t>  </a:t>
              </a:r>
              <a:r>
                <a:rPr lang="en-US" altLang="zh-CN" sz="1200" dirty="0">
                  <a:solidFill>
                    <a:schemeClr val="tx1"/>
                  </a:solidFill>
                  <a:latin typeface="微软雅黑" pitchFamily="34" charset="-122"/>
                  <a:ea typeface="微软雅黑" pitchFamily="34" charset="-122"/>
                </a:rPr>
                <a:t>3</a:t>
              </a:r>
              <a:r>
                <a:rPr lang="zh-CN" altLang="en-US" sz="1200" dirty="0">
                  <a:solidFill>
                    <a:schemeClr val="tx1"/>
                  </a:solidFill>
                  <a:latin typeface="微软雅黑" pitchFamily="34" charset="-122"/>
                  <a:ea typeface="微软雅黑" pitchFamily="34" charset="-122"/>
                </a:rPr>
                <a:t>级：共享方式</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4</a:t>
              </a:r>
              <a:r>
                <a:rPr lang="zh-CN" altLang="en-US" sz="1200" dirty="0">
                  <a:solidFill>
                    <a:schemeClr val="tx1"/>
                  </a:solidFill>
                  <a:latin typeface="微软雅黑" pitchFamily="34" charset="-122"/>
                  <a:ea typeface="微软雅黑" pitchFamily="34" charset="-122"/>
                </a:rPr>
                <a:t>级：接口方式</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，临床决策</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3</a:t>
              </a:r>
              <a:r>
                <a:rPr lang="zh-CN" altLang="en-US" sz="1200" dirty="0">
                  <a:solidFill>
                    <a:schemeClr val="tx1"/>
                  </a:solidFill>
                  <a:latin typeface="微软雅黑" pitchFamily="34" charset="-122"/>
                  <a:ea typeface="微软雅黑" pitchFamily="34" charset="-122"/>
                </a:rPr>
                <a:t>级：初级（费用）</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4</a:t>
              </a:r>
              <a:r>
                <a:rPr lang="zh-CN" altLang="en-US" sz="1200" dirty="0">
                  <a:solidFill>
                    <a:schemeClr val="tx1"/>
                  </a:solidFill>
                  <a:latin typeface="微软雅黑" pitchFamily="34" charset="-122"/>
                  <a:ea typeface="微软雅黑" pitchFamily="34" charset="-122"/>
                </a:rPr>
                <a:t>级：中级（临床）</a:t>
              </a:r>
              <a:endParaRPr lang="en-US" altLang="zh-CN" sz="1400" dirty="0">
                <a:solidFill>
                  <a:schemeClr val="tx1"/>
                </a:solidFill>
                <a:latin typeface="微软雅黑" pitchFamily="34" charset="-122"/>
                <a:ea typeface="微软雅黑" pitchFamily="34" charset="-122"/>
              </a:endParaRPr>
            </a:p>
            <a:p>
              <a:pPr algn="ctr" eaLnBrk="1" hangingPunct="1">
                <a:defRPr/>
              </a:pPr>
              <a:endParaRPr lang="en-US" altLang="zh-CN" sz="1600" dirty="0">
                <a:solidFill>
                  <a:schemeClr val="tx1"/>
                </a:solidFill>
                <a:latin typeface="微软雅黑" pitchFamily="34" charset="-122"/>
                <a:ea typeface="微软雅黑" pitchFamily="34" charset="-122"/>
              </a:endParaRPr>
            </a:p>
          </p:txBody>
        </p:sp>
        <p:sp>
          <p:nvSpPr>
            <p:cNvPr id="12" name="矩形 11"/>
            <p:cNvSpPr/>
            <p:nvPr/>
          </p:nvSpPr>
          <p:spPr bwMode="auto">
            <a:xfrm>
              <a:off x="3689350" y="1371586"/>
              <a:ext cx="1524000" cy="2681308"/>
            </a:xfrm>
            <a:prstGeom prst="rect">
              <a:avLst/>
            </a:prstGeom>
            <a:solidFill>
              <a:schemeClr val="accent1">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（一体化）</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，互联互通</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，智能书写</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，数据中心</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，知识利用</a:t>
              </a:r>
              <a:r>
                <a:rPr lang="en-US" altLang="zh-CN" sz="1400" dirty="0">
                  <a:solidFill>
                    <a:schemeClr val="tx1"/>
                  </a:solidFill>
                  <a:latin typeface="微软雅黑" pitchFamily="34" charset="-122"/>
                  <a:ea typeface="微软雅黑" pitchFamily="34" charset="-122"/>
                </a:rPr>
                <a:t/>
              </a:r>
              <a:br>
                <a:rPr lang="en-US" altLang="zh-CN" sz="1400" dirty="0">
                  <a:solidFill>
                    <a:schemeClr val="tx1"/>
                  </a:solidFill>
                  <a:latin typeface="微软雅黑" pitchFamily="34" charset="-122"/>
                  <a:ea typeface="微软雅黑" pitchFamily="34" charset="-122"/>
                </a:rPr>
              </a:br>
              <a:r>
                <a:rPr lang="en-US" altLang="zh-CN" sz="1400" dirty="0">
                  <a:solidFill>
                    <a:schemeClr val="tx1"/>
                  </a:solidFill>
                  <a:latin typeface="微软雅黑" pitchFamily="34" charset="-122"/>
                  <a:ea typeface="微软雅黑" pitchFamily="34" charset="-122"/>
                </a:rPr>
                <a:t>5</a:t>
              </a:r>
              <a:r>
                <a:rPr lang="zh-CN" altLang="en-US" sz="1400" dirty="0">
                  <a:solidFill>
                    <a:schemeClr val="tx1"/>
                  </a:solidFill>
                  <a:latin typeface="微软雅黑" pitchFamily="34" charset="-122"/>
                  <a:ea typeface="微软雅黑" pitchFamily="34" charset="-122"/>
                </a:rPr>
                <a:t>，集成门户</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6</a:t>
              </a:r>
              <a:r>
                <a:rPr lang="zh-CN" altLang="en-US" sz="1400" dirty="0">
                  <a:solidFill>
                    <a:schemeClr val="tx1"/>
                  </a:solidFill>
                  <a:latin typeface="微软雅黑" pitchFamily="34" charset="-122"/>
                  <a:ea typeface="微软雅黑" pitchFamily="34" charset="-122"/>
                </a:rPr>
                <a:t>，运营管控</a:t>
              </a:r>
              <a:endParaRPr lang="en-US" altLang="zh-CN" sz="1400" dirty="0">
                <a:solidFill>
                  <a:schemeClr val="tx1"/>
                </a:solidFill>
                <a:latin typeface="微软雅黑" pitchFamily="34" charset="-122"/>
                <a:ea typeface="微软雅黑" pitchFamily="34" charset="-122"/>
              </a:endParaRPr>
            </a:p>
          </p:txBody>
        </p:sp>
        <p:sp>
          <p:nvSpPr>
            <p:cNvPr id="13" name="矩形 12"/>
            <p:cNvSpPr/>
            <p:nvPr/>
          </p:nvSpPr>
          <p:spPr bwMode="auto">
            <a:xfrm>
              <a:off x="5303829" y="1195374"/>
              <a:ext cx="1509722" cy="2500330"/>
            </a:xfrm>
            <a:prstGeom prst="rect">
              <a:avLst/>
            </a:prstGeom>
            <a:solidFill>
              <a:schemeClr val="accent1">
                <a:lumMod val="60000"/>
                <a:lumOff val="4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（全流程与决策）</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，全流程闭环</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，统一知识库</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，无纸化</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，高级决策</a:t>
              </a:r>
              <a:endParaRPr lang="en-US" altLang="zh-CN" sz="1400"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（一体）</a:t>
              </a:r>
            </a:p>
          </p:txBody>
        </p:sp>
        <p:sp>
          <p:nvSpPr>
            <p:cNvPr id="14" name="矩形 13"/>
            <p:cNvSpPr/>
            <p:nvPr/>
          </p:nvSpPr>
          <p:spPr bwMode="auto">
            <a:xfrm>
              <a:off x="6904029" y="838184"/>
              <a:ext cx="1662122" cy="2500330"/>
            </a:xfrm>
            <a:prstGeom prst="rect">
              <a:avLst/>
            </a:prstGeom>
            <a:solidFill>
              <a:schemeClr val="tx2">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区域级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（共享与协同）</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特点：</a:t>
              </a:r>
              <a:endParaRPr lang="en-US" altLang="zh-CN" sz="1600" dirty="0">
                <a:solidFill>
                  <a:schemeClr val="tx1"/>
                </a:solidFill>
                <a:latin typeface="微软雅黑" pitchFamily="34" charset="-122"/>
                <a:ea typeface="微软雅黑" pitchFamily="34" charset="-122"/>
              </a:endParaRPr>
            </a:p>
            <a:p>
              <a:pPr eaLnBrk="1" hangingPunct="1">
                <a:defRPr/>
              </a:pPr>
              <a:r>
                <a:rPr lang="en-US" altLang="zh-CN" sz="1600" dirty="0">
                  <a:solidFill>
                    <a:schemeClr val="tx1"/>
                  </a:solidFill>
                  <a:latin typeface="微软雅黑" pitchFamily="34" charset="-122"/>
                  <a:ea typeface="微软雅黑" pitchFamily="34" charset="-122"/>
                </a:rPr>
                <a:t>1</a:t>
              </a:r>
              <a:r>
                <a:rPr lang="zh-CN" altLang="en-US" sz="1600" dirty="0">
                  <a:solidFill>
                    <a:schemeClr val="tx1"/>
                  </a:solidFill>
                  <a:latin typeface="微软雅黑" pitchFamily="34" charset="-122"/>
                  <a:ea typeface="微软雅黑" pitchFamily="34" charset="-122"/>
                </a:rPr>
                <a:t>，患者医疗信息</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共享</a:t>
              </a:r>
              <a:endParaRPr lang="en-US" altLang="zh-CN" sz="1600" dirty="0">
                <a:solidFill>
                  <a:schemeClr val="tx1"/>
                </a:solidFill>
                <a:latin typeface="微软雅黑" pitchFamily="34" charset="-122"/>
                <a:ea typeface="微软雅黑" pitchFamily="34" charset="-122"/>
              </a:endParaRPr>
            </a:p>
            <a:p>
              <a:pPr eaLnBrk="1" hangingPunct="1">
                <a:defRPr/>
              </a:pP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，区域医疗业务</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协同</a:t>
              </a:r>
              <a:endParaRPr lang="en-US" altLang="zh-CN" sz="1600" dirty="0">
                <a:solidFill>
                  <a:schemeClr val="tx1"/>
                </a:solidFill>
                <a:latin typeface="微软雅黑" pitchFamily="34" charset="-122"/>
                <a:ea typeface="微软雅黑" pitchFamily="34" charset="-122"/>
              </a:endParaRPr>
            </a:p>
          </p:txBody>
        </p:sp>
        <p:grpSp>
          <p:nvGrpSpPr>
            <p:cNvPr id="14364" name="组合 24"/>
            <p:cNvGrpSpPr>
              <a:grpSpLocks/>
            </p:cNvGrpSpPr>
            <p:nvPr/>
          </p:nvGrpSpPr>
          <p:grpSpPr bwMode="auto">
            <a:xfrm>
              <a:off x="641350" y="5257798"/>
              <a:ext cx="1285875" cy="652464"/>
              <a:chOff x="498447" y="5991241"/>
              <a:chExt cx="1285875" cy="652518"/>
            </a:xfrm>
          </p:grpSpPr>
          <p:sp>
            <p:nvSpPr>
              <p:cNvPr id="29" name="椭圆 28"/>
              <p:cNvSpPr/>
              <p:nvPr/>
            </p:nvSpPr>
            <p:spPr bwMode="auto">
              <a:xfrm>
                <a:off x="498447" y="6000768"/>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89" name="TextBox 33"/>
              <p:cNvSpPr txBox="1">
                <a:spLocks noChangeArrowheads="1"/>
              </p:cNvSpPr>
              <p:nvPr/>
            </p:nvSpPr>
            <p:spPr bwMode="auto">
              <a:xfrm>
                <a:off x="582592" y="5991241"/>
                <a:ext cx="1142992" cy="6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1</a:t>
                </a:r>
                <a:r>
                  <a:rPr lang="zh-CN" altLang="en-US" sz="1800">
                    <a:latin typeface="微软雅黑" pitchFamily="34" charset="-122"/>
                    <a:ea typeface="微软雅黑" pitchFamily="34" charset="-122"/>
                    <a:cs typeface="宋体" pitchFamily="2" charset="-122"/>
                  </a:rPr>
                  <a:t>，</a:t>
                </a:r>
                <a:r>
                  <a:rPr lang="en-US" altLang="zh-CN" sz="1800">
                    <a:latin typeface="微软雅黑" pitchFamily="34" charset="-122"/>
                    <a:ea typeface="微软雅黑" pitchFamily="34" charset="-122"/>
                    <a:cs typeface="宋体" pitchFamily="2" charset="-122"/>
                  </a:rPr>
                  <a:t>2</a:t>
                </a:r>
                <a:r>
                  <a:rPr lang="zh-CN" altLang="en-US" sz="1800">
                    <a:latin typeface="微软雅黑" pitchFamily="34" charset="-122"/>
                    <a:ea typeface="微软雅黑" pitchFamily="34" charset="-122"/>
                    <a:cs typeface="宋体" pitchFamily="2" charset="-122"/>
                  </a:rPr>
                  <a:t>级</a:t>
                </a:r>
              </a:p>
            </p:txBody>
          </p:sp>
        </p:grpSp>
        <p:sp>
          <p:nvSpPr>
            <p:cNvPr id="16" name="椭圆 15"/>
            <p:cNvSpPr/>
            <p:nvPr/>
          </p:nvSpPr>
          <p:spPr bwMode="auto">
            <a:xfrm>
              <a:off x="2204684" y="4904733"/>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68" name="TextBox 33"/>
            <p:cNvSpPr txBox="1">
              <a:spLocks noChangeArrowheads="1"/>
            </p:cNvSpPr>
            <p:nvPr/>
          </p:nvSpPr>
          <p:spPr bwMode="auto">
            <a:xfrm>
              <a:off x="2317750" y="4876797"/>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3</a:t>
              </a:r>
              <a:r>
                <a:rPr lang="zh-CN" altLang="en-US" sz="1800">
                  <a:latin typeface="微软雅黑" pitchFamily="34" charset="-122"/>
                  <a:ea typeface="微软雅黑" pitchFamily="34" charset="-122"/>
                  <a:cs typeface="宋体" pitchFamily="2" charset="-122"/>
                </a:rPr>
                <a:t>，</a:t>
              </a:r>
              <a:r>
                <a:rPr lang="en-US" altLang="zh-CN" sz="1800">
                  <a:latin typeface="微软雅黑" pitchFamily="34" charset="-122"/>
                  <a:ea typeface="微软雅黑" pitchFamily="34" charset="-122"/>
                  <a:cs typeface="宋体" pitchFamily="2" charset="-122"/>
                </a:rPr>
                <a:t>4</a:t>
              </a:r>
              <a:r>
                <a:rPr lang="zh-CN" altLang="en-US" sz="1800">
                  <a:latin typeface="微软雅黑" pitchFamily="34" charset="-122"/>
                  <a:ea typeface="微软雅黑" pitchFamily="34" charset="-122"/>
                  <a:cs typeface="宋体" pitchFamily="2" charset="-122"/>
                </a:rPr>
                <a:t>级</a:t>
              </a:r>
            </a:p>
          </p:txBody>
        </p:sp>
        <p:sp>
          <p:nvSpPr>
            <p:cNvPr id="18" name="椭圆 17"/>
            <p:cNvSpPr/>
            <p:nvPr/>
          </p:nvSpPr>
          <p:spPr bwMode="auto">
            <a:xfrm>
              <a:off x="3851275" y="4589424"/>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72" name="TextBox 33"/>
            <p:cNvSpPr txBox="1">
              <a:spLocks noChangeArrowheads="1"/>
            </p:cNvSpPr>
            <p:nvPr/>
          </p:nvSpPr>
          <p:spPr bwMode="auto">
            <a:xfrm>
              <a:off x="3923395" y="4571996"/>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5</a:t>
              </a:r>
              <a:r>
                <a:rPr lang="zh-CN" altLang="en-US" sz="1800">
                  <a:latin typeface="微软雅黑" pitchFamily="34" charset="-122"/>
                  <a:ea typeface="微软雅黑" pitchFamily="34" charset="-122"/>
                  <a:cs typeface="宋体" pitchFamily="2" charset="-122"/>
                </a:rPr>
                <a:t>级</a:t>
              </a:r>
            </a:p>
          </p:txBody>
        </p:sp>
        <p:sp>
          <p:nvSpPr>
            <p:cNvPr id="20" name="椭圆 19"/>
            <p:cNvSpPr/>
            <p:nvPr/>
          </p:nvSpPr>
          <p:spPr bwMode="auto">
            <a:xfrm>
              <a:off x="5527676" y="4242584"/>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76" name="TextBox 33"/>
            <p:cNvSpPr txBox="1">
              <a:spLocks noChangeArrowheads="1"/>
            </p:cNvSpPr>
            <p:nvPr/>
          </p:nvSpPr>
          <p:spPr bwMode="auto">
            <a:xfrm>
              <a:off x="5594351" y="4230464"/>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6</a:t>
              </a:r>
              <a:r>
                <a:rPr lang="zh-CN" altLang="en-US" sz="1800">
                  <a:latin typeface="微软雅黑" pitchFamily="34" charset="-122"/>
                  <a:ea typeface="微软雅黑" pitchFamily="34" charset="-122"/>
                  <a:cs typeface="宋体" pitchFamily="2" charset="-122"/>
                </a:rPr>
                <a:t>级</a:t>
              </a:r>
            </a:p>
          </p:txBody>
        </p:sp>
        <p:sp>
          <p:nvSpPr>
            <p:cNvPr id="22" name="椭圆 21"/>
            <p:cNvSpPr/>
            <p:nvPr/>
          </p:nvSpPr>
          <p:spPr bwMode="auto">
            <a:xfrm>
              <a:off x="7118351" y="3895741"/>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80" name="TextBox 36"/>
            <p:cNvSpPr txBox="1">
              <a:spLocks noChangeArrowheads="1"/>
            </p:cNvSpPr>
            <p:nvPr/>
          </p:nvSpPr>
          <p:spPr bwMode="auto">
            <a:xfrm>
              <a:off x="7194551" y="3886193"/>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7</a:t>
              </a:r>
              <a:r>
                <a:rPr lang="zh-CN" altLang="en-US" sz="1800">
                  <a:latin typeface="微软雅黑" pitchFamily="34" charset="-122"/>
                  <a:ea typeface="微软雅黑" pitchFamily="34" charset="-122"/>
                  <a:cs typeface="宋体" pitchFamily="2" charset="-122"/>
                </a:rPr>
                <a:t>级</a:t>
              </a:r>
            </a:p>
          </p:txBody>
        </p:sp>
        <p:sp>
          <p:nvSpPr>
            <p:cNvPr id="14381" name="Rectangle 39"/>
            <p:cNvSpPr>
              <a:spLocks noChangeArrowheads="1"/>
            </p:cNvSpPr>
            <p:nvPr/>
          </p:nvSpPr>
          <p:spPr bwMode="auto">
            <a:xfrm>
              <a:off x="714375" y="6019800"/>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90</a:t>
              </a:r>
              <a:r>
                <a:rPr kumimoji="1" lang="zh-CN" altLang="en-US" sz="1600">
                  <a:solidFill>
                    <a:srgbClr val="FF0000"/>
                  </a:solidFill>
                  <a:latin typeface="微软雅黑" pitchFamily="34" charset="-122"/>
                  <a:ea typeface="微软雅黑" pitchFamily="34" charset="-122"/>
                  <a:cs typeface="宋体" pitchFamily="2" charset="-122"/>
                </a:rPr>
                <a:t>年代初</a:t>
              </a:r>
            </a:p>
          </p:txBody>
        </p:sp>
        <p:sp>
          <p:nvSpPr>
            <p:cNvPr id="14382" name="Rectangle 39"/>
            <p:cNvSpPr>
              <a:spLocks noChangeArrowheads="1"/>
            </p:cNvSpPr>
            <p:nvPr/>
          </p:nvSpPr>
          <p:spPr bwMode="auto">
            <a:xfrm>
              <a:off x="2165350" y="5613400"/>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2000</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3" name="Rectangle 39"/>
            <p:cNvSpPr>
              <a:spLocks noChangeArrowheads="1"/>
            </p:cNvSpPr>
            <p:nvPr/>
          </p:nvSpPr>
          <p:spPr bwMode="auto">
            <a:xfrm>
              <a:off x="3765550" y="5319713"/>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2011</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4" name="Rectangle 39"/>
            <p:cNvSpPr>
              <a:spLocks noChangeArrowheads="1"/>
            </p:cNvSpPr>
            <p:nvPr/>
          </p:nvSpPr>
          <p:spPr bwMode="auto">
            <a:xfrm>
              <a:off x="5383213" y="4983163"/>
              <a:ext cx="158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zh-CN" altLang="en-US" sz="1600">
                  <a:solidFill>
                    <a:srgbClr val="FF0000"/>
                  </a:solidFill>
                  <a:latin typeface="微软雅黑" pitchFamily="34" charset="-122"/>
                  <a:ea typeface="微软雅黑" pitchFamily="34" charset="-122"/>
                  <a:cs typeface="宋体" pitchFamily="2" charset="-122"/>
                </a:rPr>
                <a:t> </a:t>
              </a:r>
              <a:r>
                <a:rPr kumimoji="1" lang="en-US" altLang="zh-CN" sz="1600">
                  <a:solidFill>
                    <a:srgbClr val="FF0000"/>
                  </a:solidFill>
                  <a:latin typeface="微软雅黑" pitchFamily="34" charset="-122"/>
                  <a:ea typeface="微软雅黑" pitchFamily="34" charset="-122"/>
                  <a:cs typeface="宋体" pitchFamily="2" charset="-122"/>
                </a:rPr>
                <a:t>2013</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5" name="Rectangle 39"/>
            <p:cNvSpPr>
              <a:spLocks noChangeArrowheads="1"/>
            </p:cNvSpPr>
            <p:nvPr/>
          </p:nvSpPr>
          <p:spPr bwMode="auto">
            <a:xfrm>
              <a:off x="7099301" y="4748213"/>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dirty="0" smtClean="0">
                  <a:solidFill>
                    <a:srgbClr val="FF0000"/>
                  </a:solidFill>
                  <a:latin typeface="微软雅黑" pitchFamily="34" charset="-122"/>
                  <a:ea typeface="微软雅黑" pitchFamily="34" charset="-122"/>
                  <a:cs typeface="宋体" pitchFamily="2" charset="-122"/>
                </a:rPr>
                <a:t>2015</a:t>
              </a:r>
              <a:r>
                <a:rPr kumimoji="1" lang="zh-CN" altLang="en-US" sz="1600" dirty="0">
                  <a:solidFill>
                    <a:srgbClr val="FF0000"/>
                  </a:solidFill>
                  <a:latin typeface="微软雅黑" pitchFamily="34" charset="-122"/>
                  <a:ea typeface="微软雅黑" pitchFamily="34" charset="-122"/>
                  <a:cs typeface="宋体" pitchFamily="2" charset="-122"/>
                </a:rPr>
                <a:t>年</a:t>
              </a:r>
            </a:p>
          </p:txBody>
        </p:sp>
      </p:grpSp>
      <p:sp>
        <p:nvSpPr>
          <p:cNvPr id="2" name="标题 1"/>
          <p:cNvSpPr>
            <a:spLocks noGrp="1"/>
          </p:cNvSpPr>
          <p:nvPr>
            <p:ph type="title"/>
          </p:nvPr>
        </p:nvSpPr>
        <p:spPr/>
        <p:txBody>
          <a:bodyPr/>
          <a:lstStyle/>
          <a:p>
            <a:r>
              <a:rPr lang="zh-CN" altLang="en-US" dirty="0" smtClean="0"/>
              <a:t>集成平台的政策支持</a:t>
            </a:r>
            <a:endParaRPr lang="zh-CN" altLang="en-US" dirty="0"/>
          </a:p>
        </p:txBody>
      </p:sp>
    </p:spTree>
    <p:extLst>
      <p:ext uri="{BB962C8B-B14F-4D97-AF65-F5344CB8AC3E}">
        <p14:creationId xmlns:p14="http://schemas.microsoft.com/office/powerpoint/2010/main" val="372596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202630" y="5733182"/>
            <a:ext cx="8689850" cy="879448"/>
          </a:xfrm>
          <a:prstGeom prst="rect">
            <a:avLst/>
          </a:prstGeom>
          <a:solidFill>
            <a:schemeClr val="accent3">
              <a:lumMod val="75000"/>
            </a:schemeClr>
          </a:solidFill>
          <a:ln w="9525" cap="flat" cmpd="sng" algn="ctr">
            <a:solidFill>
              <a:schemeClr val="tx1"/>
            </a:solidFill>
            <a:prstDash val="dash"/>
            <a:round/>
            <a:headEnd type="none" w="med" len="med"/>
            <a:tailEnd type="none" w="med" len="med"/>
          </a:ln>
          <a:effectLst/>
        </p:spPr>
        <p:txBody>
          <a:bodyPr lIns="79200" tIns="39600" rIns="79200" bIns="39600"/>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defTabSz="801688" eaLnBrk="1" hangingPunct="1">
              <a:defRPr/>
            </a:pPr>
            <a:endParaRPr kumimoji="0" lang="zh-CN" altLang="en-US" smtClean="0">
              <a:latin typeface="微软雅黑" pitchFamily="34" charset="-122"/>
              <a:ea typeface="微软雅黑" pitchFamily="34" charset="-122"/>
            </a:endParaRPr>
          </a:p>
        </p:txBody>
      </p:sp>
      <p:sp>
        <p:nvSpPr>
          <p:cNvPr id="26" name="Rectangle 182"/>
          <p:cNvSpPr>
            <a:spLocks noChangeArrowheads="1"/>
          </p:cNvSpPr>
          <p:nvPr/>
        </p:nvSpPr>
        <p:spPr bwMode="auto">
          <a:xfrm>
            <a:off x="202629" y="987400"/>
            <a:ext cx="8689850" cy="1037383"/>
          </a:xfrm>
          <a:prstGeom prst="rect">
            <a:avLst/>
          </a:prstGeom>
          <a:solidFill>
            <a:srgbClr val="669900"/>
          </a:solidFill>
          <a:ln w="9525">
            <a:solidFill>
              <a:srgbClr val="000000"/>
            </a:solidFill>
            <a:prstDash val="dash"/>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2000" b="1" dirty="0" smtClean="0">
                <a:latin typeface="微软雅黑" pitchFamily="34" charset="-122"/>
                <a:ea typeface="微软雅黑" pitchFamily="34" charset="-122"/>
                <a:cs typeface="Times New Roman" pitchFamily="18" charset="0"/>
              </a:rPr>
              <a:t>基于集成平台的应用系统</a:t>
            </a:r>
            <a:endParaRPr kumimoji="0" lang="zh-CN" sz="2800" b="1" dirty="0" smtClean="0">
              <a:latin typeface="微软雅黑" pitchFamily="34" charset="-122"/>
              <a:ea typeface="微软雅黑" pitchFamily="34" charset="-122"/>
            </a:endParaRPr>
          </a:p>
        </p:txBody>
      </p:sp>
      <p:sp>
        <p:nvSpPr>
          <p:cNvPr id="27" name="Rectangle 181"/>
          <p:cNvSpPr>
            <a:spLocks noChangeArrowheads="1"/>
          </p:cNvSpPr>
          <p:nvPr/>
        </p:nvSpPr>
        <p:spPr bwMode="auto">
          <a:xfrm>
            <a:off x="202629" y="2069232"/>
            <a:ext cx="8689850" cy="3521075"/>
          </a:xfrm>
          <a:prstGeom prst="rect">
            <a:avLst/>
          </a:prstGeom>
          <a:solidFill>
            <a:schemeClr val="accent4">
              <a:lumMod val="75000"/>
            </a:schemeClr>
          </a:solidFill>
          <a:ln w="9525">
            <a:solidFill>
              <a:srgbClr val="000000"/>
            </a:solidFill>
            <a:prstDash val="dash"/>
            <a:miter lim="800000"/>
            <a:headEnd/>
            <a:tailEnd/>
          </a:ln>
        </p:spPr>
        <p:txBody>
          <a:bodyPr tIns="3600"/>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endParaRPr kumimoji="0" lang="zh-CN" sz="1800" dirty="0" smtClean="0">
              <a:latin typeface="微软雅黑" pitchFamily="34" charset="-122"/>
              <a:ea typeface="微软雅黑" pitchFamily="34" charset="-122"/>
            </a:endParaRPr>
          </a:p>
        </p:txBody>
      </p:sp>
      <p:sp>
        <p:nvSpPr>
          <p:cNvPr id="3078" name="AutoShape 179"/>
          <p:cNvSpPr>
            <a:spLocks noChangeArrowheads="1"/>
          </p:cNvSpPr>
          <p:nvPr/>
        </p:nvSpPr>
        <p:spPr bwMode="auto">
          <a:xfrm>
            <a:off x="330844" y="2756594"/>
            <a:ext cx="5149850" cy="1717675"/>
          </a:xfrm>
          <a:prstGeom prst="roundRect">
            <a:avLst>
              <a:gd name="adj" fmla="val 16667"/>
            </a:avLst>
          </a:prstGeom>
          <a:solidFill>
            <a:schemeClr val="bg1"/>
          </a:solidFill>
          <a:ln w="9525">
            <a:solidFill>
              <a:srgbClr val="000000"/>
            </a:solidFill>
            <a:prstDash val="dash"/>
            <a:round/>
            <a:headEnd/>
            <a:tailEnd/>
          </a:ln>
        </p:spPr>
        <p:txBody>
          <a:bodyPr tIns="18000"/>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000" b="1">
                <a:latin typeface="微软雅黑" panose="020B0503020204020204" pitchFamily="34" charset="-122"/>
                <a:ea typeface="微软雅黑" panose="020B0503020204020204" pitchFamily="34" charset="-122"/>
                <a:cs typeface="Times New Roman" panose="02020603050405020304" pitchFamily="18" charset="0"/>
              </a:rPr>
              <a:t>CDR</a:t>
            </a:r>
            <a:r>
              <a:rPr kumimoji="0" lang="zh-CN" altLang="en-US" sz="1000" b="1">
                <a:latin typeface="微软雅黑" panose="020B0503020204020204" pitchFamily="34" charset="-122"/>
                <a:ea typeface="微软雅黑" panose="020B0503020204020204" pitchFamily="34" charset="-122"/>
                <a:cs typeface="Times New Roman" panose="02020603050405020304" pitchFamily="18" charset="0"/>
              </a:rPr>
              <a:t>临床数据存储服务</a:t>
            </a:r>
            <a:endParaRPr kumimoji="0" lang="zh-CN" altLang="en-US" sz="1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AutoShape 178"/>
          <p:cNvSpPr>
            <a:spLocks noChangeArrowheads="1"/>
          </p:cNvSpPr>
          <p:nvPr/>
        </p:nvSpPr>
        <p:spPr bwMode="auto">
          <a:xfrm>
            <a:off x="459431" y="3278138"/>
            <a:ext cx="1025525" cy="338137"/>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31" name="Rectangle 177"/>
          <p:cNvSpPr>
            <a:spLocks noChangeArrowheads="1"/>
          </p:cNvSpPr>
          <p:nvPr/>
        </p:nvSpPr>
        <p:spPr bwMode="auto">
          <a:xfrm>
            <a:off x="697556" y="3211463"/>
            <a:ext cx="787400" cy="398462"/>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患者基本</a:t>
            </a:r>
            <a:endParaRPr kumimoji="0" lang="en-US" altLang="zh-CN" sz="900" dirty="0" smtClean="0">
              <a:solidFill>
                <a:schemeClr val="tx1"/>
              </a:solidFill>
              <a:latin typeface="微软雅黑" pitchFamily="34" charset="-122"/>
              <a:ea typeface="微软雅黑" pitchFamily="34" charset="-122"/>
              <a:cs typeface="Times New Roman" pitchFamily="18" charset="0"/>
            </a:endParaRPr>
          </a:p>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信息</a:t>
            </a:r>
            <a:endParaRPr kumimoji="0" lang="zh-CN" sz="1800" dirty="0" smtClean="0">
              <a:solidFill>
                <a:schemeClr val="tx1"/>
              </a:solidFill>
              <a:latin typeface="微软雅黑" pitchFamily="34" charset="-122"/>
              <a:ea typeface="微软雅黑" pitchFamily="34" charset="-122"/>
            </a:endParaRPr>
          </a:p>
        </p:txBody>
      </p:sp>
      <p:sp>
        <p:nvSpPr>
          <p:cNvPr id="32" name="AutoShape 176"/>
          <p:cNvSpPr>
            <a:spLocks noChangeArrowheads="1"/>
          </p:cNvSpPr>
          <p:nvPr/>
        </p:nvSpPr>
        <p:spPr bwMode="auto">
          <a:xfrm>
            <a:off x="1773881" y="3236863"/>
            <a:ext cx="936625" cy="338137"/>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33" name="Rectangle 175"/>
          <p:cNvSpPr>
            <a:spLocks noChangeArrowheads="1"/>
          </p:cNvSpPr>
          <p:nvPr/>
        </p:nvSpPr>
        <p:spPr bwMode="auto">
          <a:xfrm>
            <a:off x="2012006" y="3170188"/>
            <a:ext cx="698500" cy="406400"/>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altLang="en-US" sz="900" dirty="0" smtClean="0">
                <a:solidFill>
                  <a:schemeClr val="tx1"/>
                </a:solidFill>
                <a:latin typeface="微软雅黑" pitchFamily="34" charset="-122"/>
                <a:ea typeface="微软雅黑" pitchFamily="34" charset="-122"/>
              </a:rPr>
              <a:t>病历文书</a:t>
            </a:r>
            <a:endParaRPr kumimoji="0" lang="zh-CN" sz="900" dirty="0" smtClean="0">
              <a:solidFill>
                <a:schemeClr val="tx1"/>
              </a:solidFill>
              <a:latin typeface="微软雅黑" pitchFamily="34" charset="-122"/>
              <a:ea typeface="微软雅黑" pitchFamily="34" charset="-122"/>
            </a:endParaRPr>
          </a:p>
        </p:txBody>
      </p:sp>
      <p:sp>
        <p:nvSpPr>
          <p:cNvPr id="34" name="AutoShape 174"/>
          <p:cNvSpPr>
            <a:spLocks noChangeArrowheads="1"/>
          </p:cNvSpPr>
          <p:nvPr/>
        </p:nvSpPr>
        <p:spPr bwMode="auto">
          <a:xfrm>
            <a:off x="3093094" y="3236863"/>
            <a:ext cx="912812" cy="338137"/>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35" name="Rectangle 173"/>
          <p:cNvSpPr>
            <a:spLocks noChangeArrowheads="1"/>
          </p:cNvSpPr>
          <p:nvPr/>
        </p:nvSpPr>
        <p:spPr bwMode="auto">
          <a:xfrm>
            <a:off x="3283594" y="3170188"/>
            <a:ext cx="722312" cy="404812"/>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altLang="en-US" sz="900" dirty="0" smtClean="0">
                <a:solidFill>
                  <a:schemeClr val="tx1"/>
                </a:solidFill>
                <a:latin typeface="微软雅黑" pitchFamily="34" charset="-122"/>
                <a:ea typeface="微软雅黑" pitchFamily="34" charset="-122"/>
              </a:rPr>
              <a:t>医嘱</a:t>
            </a:r>
            <a:endParaRPr kumimoji="0" lang="zh-CN" sz="900" dirty="0" smtClean="0">
              <a:solidFill>
                <a:schemeClr val="tx1"/>
              </a:solidFill>
              <a:latin typeface="微软雅黑" pitchFamily="34" charset="-122"/>
              <a:ea typeface="微软雅黑" pitchFamily="34" charset="-122"/>
            </a:endParaRPr>
          </a:p>
        </p:txBody>
      </p:sp>
      <p:sp>
        <p:nvSpPr>
          <p:cNvPr id="36" name="AutoShape 172"/>
          <p:cNvSpPr>
            <a:spLocks noChangeArrowheads="1"/>
          </p:cNvSpPr>
          <p:nvPr/>
        </p:nvSpPr>
        <p:spPr bwMode="auto">
          <a:xfrm>
            <a:off x="4320231" y="3236863"/>
            <a:ext cx="909638" cy="3365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37" name="Rectangle 171"/>
          <p:cNvSpPr>
            <a:spLocks noChangeArrowheads="1"/>
          </p:cNvSpPr>
          <p:nvPr/>
        </p:nvSpPr>
        <p:spPr bwMode="auto">
          <a:xfrm>
            <a:off x="4520256" y="3160663"/>
            <a:ext cx="709613" cy="406400"/>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lang="zh-CN" altLang="en-US" sz="900" dirty="0" smtClean="0">
                <a:solidFill>
                  <a:schemeClr val="tx1"/>
                </a:solidFill>
                <a:latin typeface="微软雅黑" pitchFamily="34" charset="-122"/>
                <a:ea typeface="微软雅黑" pitchFamily="34" charset="-122"/>
              </a:rPr>
              <a:t>结果</a:t>
            </a:r>
            <a:endParaRPr kumimoji="0" lang="zh-CN" sz="900" dirty="0" smtClean="0">
              <a:solidFill>
                <a:schemeClr val="tx1"/>
              </a:solidFill>
              <a:latin typeface="微软雅黑" pitchFamily="34" charset="-122"/>
              <a:ea typeface="微软雅黑" pitchFamily="34" charset="-122"/>
            </a:endParaRPr>
          </a:p>
        </p:txBody>
      </p:sp>
      <p:sp>
        <p:nvSpPr>
          <p:cNvPr id="38" name="AutoShape 170"/>
          <p:cNvSpPr>
            <a:spLocks noChangeArrowheads="1"/>
          </p:cNvSpPr>
          <p:nvPr/>
        </p:nvSpPr>
        <p:spPr bwMode="auto">
          <a:xfrm>
            <a:off x="475306" y="3813125"/>
            <a:ext cx="1009650" cy="334963"/>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39" name="Rectangle 169"/>
          <p:cNvSpPr>
            <a:spLocks noChangeArrowheads="1"/>
          </p:cNvSpPr>
          <p:nvPr/>
        </p:nvSpPr>
        <p:spPr bwMode="auto">
          <a:xfrm>
            <a:off x="711844" y="3743275"/>
            <a:ext cx="773112" cy="406400"/>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altLang="en-US" sz="900" dirty="0" smtClean="0">
                <a:solidFill>
                  <a:schemeClr val="tx1"/>
                </a:solidFill>
                <a:latin typeface="微软雅黑" pitchFamily="34" charset="-122"/>
                <a:ea typeface="微软雅黑" pitchFamily="34" charset="-122"/>
              </a:rPr>
              <a:t>诊断</a:t>
            </a:r>
            <a:endParaRPr kumimoji="0" lang="zh-CN" sz="900" dirty="0" smtClean="0">
              <a:solidFill>
                <a:schemeClr val="tx1"/>
              </a:solidFill>
              <a:latin typeface="微软雅黑" pitchFamily="34" charset="-122"/>
              <a:ea typeface="微软雅黑" pitchFamily="34" charset="-122"/>
            </a:endParaRPr>
          </a:p>
        </p:txBody>
      </p:sp>
      <p:sp>
        <p:nvSpPr>
          <p:cNvPr id="40" name="AutoShape 168"/>
          <p:cNvSpPr>
            <a:spLocks noChangeArrowheads="1"/>
          </p:cNvSpPr>
          <p:nvPr/>
        </p:nvSpPr>
        <p:spPr bwMode="auto">
          <a:xfrm>
            <a:off x="1773881" y="3781375"/>
            <a:ext cx="838200" cy="347663"/>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41" name="Rectangle 167"/>
          <p:cNvSpPr>
            <a:spLocks noChangeArrowheads="1"/>
          </p:cNvSpPr>
          <p:nvPr/>
        </p:nvSpPr>
        <p:spPr bwMode="auto">
          <a:xfrm>
            <a:off x="2010419" y="3741688"/>
            <a:ext cx="700087" cy="388937"/>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lang="zh-CN" altLang="en-US" sz="900" dirty="0" smtClean="0">
                <a:solidFill>
                  <a:schemeClr val="tx1"/>
                </a:solidFill>
                <a:latin typeface="微软雅黑" pitchFamily="34" charset="-122"/>
                <a:ea typeface="微软雅黑" pitchFamily="34" charset="-122"/>
              </a:rPr>
              <a:t>处方</a:t>
            </a:r>
            <a:r>
              <a:rPr lang="en-US" altLang="zh-CN" sz="900" dirty="0" smtClean="0">
                <a:solidFill>
                  <a:schemeClr val="tx1"/>
                </a:solidFill>
                <a:latin typeface="微软雅黑" pitchFamily="34" charset="-122"/>
                <a:ea typeface="微软雅黑" pitchFamily="34" charset="-122"/>
              </a:rPr>
              <a:t>/</a:t>
            </a:r>
            <a:r>
              <a:rPr lang="zh-CN" altLang="en-US" sz="900" dirty="0" smtClean="0">
                <a:solidFill>
                  <a:schemeClr val="tx1"/>
                </a:solidFill>
                <a:latin typeface="微软雅黑" pitchFamily="34" charset="-122"/>
                <a:ea typeface="微软雅黑" pitchFamily="34" charset="-122"/>
              </a:rPr>
              <a:t>药物</a:t>
            </a:r>
            <a:endParaRPr kumimoji="0" lang="zh-CN" sz="900" dirty="0" smtClean="0">
              <a:solidFill>
                <a:schemeClr val="tx1"/>
              </a:solidFill>
              <a:latin typeface="微软雅黑" pitchFamily="34" charset="-122"/>
              <a:ea typeface="微软雅黑" pitchFamily="34" charset="-122"/>
            </a:endParaRPr>
          </a:p>
        </p:txBody>
      </p:sp>
      <p:sp>
        <p:nvSpPr>
          <p:cNvPr id="42" name="AutoShape 166"/>
          <p:cNvSpPr>
            <a:spLocks noChangeArrowheads="1"/>
          </p:cNvSpPr>
          <p:nvPr/>
        </p:nvSpPr>
        <p:spPr bwMode="auto">
          <a:xfrm>
            <a:off x="3069281" y="3781375"/>
            <a:ext cx="936625" cy="347663"/>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43" name="Rectangle 165"/>
          <p:cNvSpPr>
            <a:spLocks noChangeArrowheads="1"/>
          </p:cNvSpPr>
          <p:nvPr/>
        </p:nvSpPr>
        <p:spPr bwMode="auto">
          <a:xfrm>
            <a:off x="3307406" y="3741688"/>
            <a:ext cx="698500" cy="388937"/>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altLang="en-US" sz="900" dirty="0" smtClean="0">
                <a:solidFill>
                  <a:schemeClr val="tx1"/>
                </a:solidFill>
                <a:latin typeface="微软雅黑" pitchFamily="34" charset="-122"/>
                <a:ea typeface="微软雅黑" pitchFamily="34" charset="-122"/>
              </a:rPr>
              <a:t>机构信息</a:t>
            </a:r>
            <a:endParaRPr kumimoji="0" lang="zh-CN" sz="900" dirty="0" smtClean="0">
              <a:solidFill>
                <a:schemeClr val="tx1"/>
              </a:solidFill>
              <a:latin typeface="微软雅黑" pitchFamily="34" charset="-122"/>
              <a:ea typeface="微软雅黑" pitchFamily="34" charset="-122"/>
            </a:endParaRPr>
          </a:p>
        </p:txBody>
      </p:sp>
      <p:sp>
        <p:nvSpPr>
          <p:cNvPr id="44" name="AutoShape 164"/>
          <p:cNvSpPr>
            <a:spLocks noChangeArrowheads="1"/>
          </p:cNvSpPr>
          <p:nvPr/>
        </p:nvSpPr>
        <p:spPr bwMode="auto">
          <a:xfrm>
            <a:off x="4307531" y="3781375"/>
            <a:ext cx="922338" cy="347663"/>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45" name="Rectangle 163"/>
          <p:cNvSpPr>
            <a:spLocks noChangeArrowheads="1"/>
          </p:cNvSpPr>
          <p:nvPr/>
        </p:nvSpPr>
        <p:spPr bwMode="auto">
          <a:xfrm>
            <a:off x="4545656" y="3741688"/>
            <a:ext cx="684213" cy="388937"/>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altLang="en-US" sz="900" dirty="0" smtClean="0">
                <a:solidFill>
                  <a:schemeClr val="tx1"/>
                </a:solidFill>
                <a:latin typeface="微软雅黑" pitchFamily="34" charset="-122"/>
                <a:ea typeface="微软雅黑" pitchFamily="34" charset="-122"/>
              </a:rPr>
              <a:t>费用信息</a:t>
            </a:r>
            <a:endParaRPr kumimoji="0" lang="zh-CN" sz="900" dirty="0" smtClean="0">
              <a:solidFill>
                <a:schemeClr val="tx1"/>
              </a:solidFill>
              <a:latin typeface="微软雅黑" pitchFamily="34" charset="-122"/>
              <a:ea typeface="微软雅黑" pitchFamily="34" charset="-122"/>
            </a:endParaRPr>
          </a:p>
        </p:txBody>
      </p:sp>
      <p:sp>
        <p:nvSpPr>
          <p:cNvPr id="46" name="AutoShape 158"/>
          <p:cNvSpPr>
            <a:spLocks noChangeArrowheads="1"/>
          </p:cNvSpPr>
          <p:nvPr/>
        </p:nvSpPr>
        <p:spPr bwMode="auto">
          <a:xfrm>
            <a:off x="518169" y="2256531"/>
            <a:ext cx="1042987" cy="39370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900" smtClean="0">
                <a:solidFill>
                  <a:schemeClr val="tx1"/>
                </a:solidFill>
                <a:latin typeface="微软雅黑" pitchFamily="34" charset="-122"/>
                <a:ea typeface="微软雅黑" pitchFamily="34" charset="-122"/>
                <a:cs typeface="Times New Roman" pitchFamily="18" charset="0"/>
              </a:rPr>
              <a:t>临床数据存储库</a:t>
            </a:r>
            <a:endParaRPr kumimoji="0" lang="zh-CN" sz="1800" smtClean="0">
              <a:solidFill>
                <a:schemeClr val="tx1"/>
              </a:solidFill>
              <a:latin typeface="微软雅黑" pitchFamily="34" charset="-122"/>
              <a:ea typeface="微软雅黑" pitchFamily="34" charset="-122"/>
            </a:endParaRPr>
          </a:p>
        </p:txBody>
      </p:sp>
      <p:sp>
        <p:nvSpPr>
          <p:cNvPr id="47" name="AutoShape 157"/>
          <p:cNvSpPr>
            <a:spLocks noChangeArrowheads="1"/>
          </p:cNvSpPr>
          <p:nvPr/>
        </p:nvSpPr>
        <p:spPr bwMode="auto">
          <a:xfrm>
            <a:off x="2088206" y="2256531"/>
            <a:ext cx="1042988" cy="39370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900" smtClean="0">
                <a:solidFill>
                  <a:schemeClr val="tx1"/>
                </a:solidFill>
                <a:latin typeface="微软雅黑" pitchFamily="34" charset="-122"/>
                <a:ea typeface="微软雅黑" pitchFamily="34" charset="-122"/>
                <a:cs typeface="Times New Roman" pitchFamily="18" charset="0"/>
              </a:rPr>
              <a:t>科研数据存储库</a:t>
            </a:r>
            <a:endParaRPr kumimoji="0" lang="zh-CN" sz="1800" smtClean="0">
              <a:solidFill>
                <a:schemeClr val="tx1"/>
              </a:solidFill>
              <a:latin typeface="微软雅黑" pitchFamily="34" charset="-122"/>
              <a:ea typeface="微软雅黑" pitchFamily="34" charset="-122"/>
            </a:endParaRPr>
          </a:p>
        </p:txBody>
      </p:sp>
      <p:sp>
        <p:nvSpPr>
          <p:cNvPr id="48" name="AutoShape 156"/>
          <p:cNvSpPr>
            <a:spLocks noChangeArrowheads="1"/>
          </p:cNvSpPr>
          <p:nvPr/>
        </p:nvSpPr>
        <p:spPr bwMode="auto">
          <a:xfrm>
            <a:off x="3640781" y="2256531"/>
            <a:ext cx="1084263" cy="39370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临床知识库</a:t>
            </a:r>
            <a:endParaRPr kumimoji="0" lang="zh-CN" sz="1800" dirty="0" smtClean="0">
              <a:solidFill>
                <a:schemeClr val="tx1"/>
              </a:solidFill>
              <a:latin typeface="微软雅黑" pitchFamily="34" charset="-122"/>
              <a:ea typeface="微软雅黑" pitchFamily="34" charset="-122"/>
            </a:endParaRPr>
          </a:p>
        </p:txBody>
      </p:sp>
      <p:sp>
        <p:nvSpPr>
          <p:cNvPr id="3098" name="AutoShape 142"/>
          <p:cNvSpPr>
            <a:spLocks noChangeArrowheads="1"/>
          </p:cNvSpPr>
          <p:nvPr/>
        </p:nvSpPr>
        <p:spPr bwMode="auto">
          <a:xfrm>
            <a:off x="5560069" y="2212081"/>
            <a:ext cx="936625" cy="2181225"/>
          </a:xfrm>
          <a:prstGeom prst="roundRect">
            <a:avLst>
              <a:gd name="adj" fmla="val 16667"/>
            </a:avLst>
          </a:prstGeom>
          <a:solidFill>
            <a:schemeClr val="bg1"/>
          </a:solidFill>
          <a:ln w="9525">
            <a:solidFill>
              <a:srgbClr val="000000"/>
            </a:solidFill>
            <a:prstDash val="dash"/>
            <a:round/>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zh-CN" sz="1000" b="1">
                <a:latin typeface="微软雅黑" panose="020B0503020204020204" pitchFamily="34" charset="-122"/>
                <a:ea typeface="微软雅黑" panose="020B0503020204020204" pitchFamily="34" charset="-122"/>
                <a:cs typeface="Times New Roman" panose="02020603050405020304" pitchFamily="18" charset="0"/>
              </a:rPr>
              <a:t>规则管理</a:t>
            </a:r>
            <a:endParaRPr kumimoji="0" lang="zh-CN" altLang="zh-CN" sz="800">
              <a:latin typeface="微软雅黑" panose="020B0503020204020204" pitchFamily="34" charset="-122"/>
              <a:ea typeface="微软雅黑" panose="020B0503020204020204" pitchFamily="34" charset="-122"/>
              <a:cs typeface="Times New Roman" panose="02020603050405020304" pitchFamily="18" charset="0"/>
            </a:endParaRPr>
          </a:p>
          <a:p>
            <a:r>
              <a:rPr kumimoji="0" lang="zh-CN" altLang="zh-CN" sz="1000" b="1">
                <a:latin typeface="微软雅黑" panose="020B0503020204020204" pitchFamily="34" charset="-122"/>
                <a:ea typeface="微软雅黑" panose="020B0503020204020204" pitchFamily="34" charset="-122"/>
                <a:cs typeface="Times New Roman" panose="02020603050405020304" pitchFamily="18" charset="0"/>
              </a:rPr>
              <a:t>服务</a:t>
            </a:r>
            <a:endParaRPr kumimoji="0" lang="zh-CN" altLang="zh-CN" sz="1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AutoShape 141"/>
          <p:cNvSpPr>
            <a:spLocks noChangeArrowheads="1"/>
          </p:cNvSpPr>
          <p:nvPr/>
        </p:nvSpPr>
        <p:spPr bwMode="auto">
          <a:xfrm>
            <a:off x="5560069" y="2755006"/>
            <a:ext cx="822325"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64" name="Rectangle 140"/>
          <p:cNvSpPr>
            <a:spLocks noChangeArrowheads="1"/>
          </p:cNvSpPr>
          <p:nvPr/>
        </p:nvSpPr>
        <p:spPr bwMode="auto">
          <a:xfrm>
            <a:off x="5734694" y="2753419"/>
            <a:ext cx="719137"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规则</a:t>
            </a:r>
            <a:endParaRPr kumimoji="0" lang="en-US" altLang="zh-CN" sz="900" dirty="0" smtClean="0">
              <a:solidFill>
                <a:schemeClr val="tx1"/>
              </a:solidFill>
              <a:latin typeface="微软雅黑" pitchFamily="34" charset="-122"/>
              <a:ea typeface="微软雅黑" pitchFamily="34" charset="-122"/>
              <a:cs typeface="Times New Roman" pitchFamily="18" charset="0"/>
            </a:endParaRPr>
          </a:p>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创建</a:t>
            </a:r>
            <a:endParaRPr kumimoji="0" lang="zh-CN" sz="1800" dirty="0" smtClean="0">
              <a:solidFill>
                <a:schemeClr val="tx1"/>
              </a:solidFill>
              <a:latin typeface="微软雅黑" pitchFamily="34" charset="-122"/>
              <a:ea typeface="微软雅黑" pitchFamily="34" charset="-122"/>
            </a:endParaRPr>
          </a:p>
        </p:txBody>
      </p:sp>
      <p:sp>
        <p:nvSpPr>
          <p:cNvPr id="65" name="AutoShape 139"/>
          <p:cNvSpPr>
            <a:spLocks noChangeArrowheads="1"/>
          </p:cNvSpPr>
          <p:nvPr/>
        </p:nvSpPr>
        <p:spPr bwMode="auto">
          <a:xfrm>
            <a:off x="5560069" y="3221731"/>
            <a:ext cx="838200" cy="388938"/>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66" name="Rectangle 138"/>
          <p:cNvSpPr>
            <a:spLocks noChangeArrowheads="1"/>
          </p:cNvSpPr>
          <p:nvPr/>
        </p:nvSpPr>
        <p:spPr bwMode="auto">
          <a:xfrm>
            <a:off x="5734694" y="3221731"/>
            <a:ext cx="719137" cy="388938"/>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规则</a:t>
            </a:r>
            <a:endParaRPr kumimoji="0" lang="en-US" altLang="zh-CN" sz="900" dirty="0" smtClean="0">
              <a:solidFill>
                <a:schemeClr val="tx1"/>
              </a:solidFill>
              <a:latin typeface="微软雅黑" pitchFamily="34" charset="-122"/>
              <a:ea typeface="微软雅黑" pitchFamily="34" charset="-122"/>
              <a:cs typeface="Times New Roman" pitchFamily="18" charset="0"/>
            </a:endParaRPr>
          </a:p>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访问</a:t>
            </a:r>
            <a:endParaRPr kumimoji="0" lang="zh-CN" sz="1800" dirty="0" smtClean="0">
              <a:solidFill>
                <a:schemeClr val="tx1"/>
              </a:solidFill>
              <a:latin typeface="微软雅黑" pitchFamily="34" charset="-122"/>
              <a:ea typeface="微软雅黑" pitchFamily="34" charset="-122"/>
            </a:endParaRPr>
          </a:p>
        </p:txBody>
      </p:sp>
      <p:sp>
        <p:nvSpPr>
          <p:cNvPr id="3103" name="AutoShape 131"/>
          <p:cNvSpPr>
            <a:spLocks noChangeArrowheads="1"/>
          </p:cNvSpPr>
          <p:nvPr/>
        </p:nvSpPr>
        <p:spPr bwMode="auto">
          <a:xfrm>
            <a:off x="5798194" y="4326631"/>
            <a:ext cx="390525" cy="336550"/>
          </a:xfrm>
          <a:prstGeom prst="upDownArrow">
            <a:avLst>
              <a:gd name="adj1" fmla="val 50000"/>
              <a:gd name="adj2" fmla="val 22176"/>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04" name="AutoShape 130"/>
          <p:cNvSpPr>
            <a:spLocks noChangeArrowheads="1"/>
          </p:cNvSpPr>
          <p:nvPr/>
        </p:nvSpPr>
        <p:spPr bwMode="auto">
          <a:xfrm>
            <a:off x="765819" y="2741563"/>
            <a:ext cx="390525" cy="207962"/>
          </a:xfrm>
          <a:prstGeom prst="upDownArrow">
            <a:avLst>
              <a:gd name="adj1" fmla="val 50000"/>
              <a:gd name="adj2" fmla="val 22176"/>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05" name="AutoShape 129"/>
          <p:cNvSpPr>
            <a:spLocks noChangeArrowheads="1"/>
          </p:cNvSpPr>
          <p:nvPr/>
        </p:nvSpPr>
        <p:spPr bwMode="auto">
          <a:xfrm rot="5400000">
            <a:off x="1652438" y="2238275"/>
            <a:ext cx="304800" cy="433387"/>
          </a:xfrm>
          <a:prstGeom prst="upDownArrow">
            <a:avLst>
              <a:gd name="adj1" fmla="val 50000"/>
              <a:gd name="adj2" fmla="val 22158"/>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06" name="AutoShape 128"/>
          <p:cNvSpPr>
            <a:spLocks noChangeArrowheads="1"/>
          </p:cNvSpPr>
          <p:nvPr/>
        </p:nvSpPr>
        <p:spPr bwMode="auto">
          <a:xfrm rot="5400000">
            <a:off x="3239938" y="2222400"/>
            <a:ext cx="304800" cy="433387"/>
          </a:xfrm>
          <a:prstGeom prst="upDownArrow">
            <a:avLst>
              <a:gd name="adj1" fmla="val 50000"/>
              <a:gd name="adj2" fmla="val 22158"/>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07" name="AutoShape 127"/>
          <p:cNvSpPr>
            <a:spLocks noChangeArrowheads="1"/>
          </p:cNvSpPr>
          <p:nvPr/>
        </p:nvSpPr>
        <p:spPr bwMode="auto">
          <a:xfrm rot="5400000">
            <a:off x="4986981" y="1989831"/>
            <a:ext cx="304800" cy="901700"/>
          </a:xfrm>
          <a:prstGeom prst="upDownArrow">
            <a:avLst>
              <a:gd name="adj1" fmla="val 50000"/>
              <a:gd name="adj2" fmla="val 46101"/>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4" name="AutoShape 126"/>
          <p:cNvSpPr>
            <a:spLocks noChangeArrowheads="1"/>
          </p:cNvSpPr>
          <p:nvPr/>
        </p:nvSpPr>
        <p:spPr bwMode="auto">
          <a:xfrm>
            <a:off x="325760" y="5912569"/>
            <a:ext cx="1116012"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en-US" altLang="zh-CN" sz="1600" dirty="0" smtClean="0">
                <a:solidFill>
                  <a:schemeClr val="tx1"/>
                </a:solidFill>
                <a:latin typeface="微软雅黑" pitchFamily="34" charset="-122"/>
                <a:ea typeface="微软雅黑" pitchFamily="34" charset="-122"/>
              </a:rPr>
              <a:t>HIS</a:t>
            </a:r>
            <a:endParaRPr kumimoji="0" lang="zh-CN" sz="1600" dirty="0" smtClean="0">
              <a:solidFill>
                <a:schemeClr val="tx1"/>
              </a:solidFill>
              <a:latin typeface="微软雅黑" pitchFamily="34" charset="-122"/>
              <a:ea typeface="微软雅黑" pitchFamily="34" charset="-122"/>
            </a:endParaRPr>
          </a:p>
        </p:txBody>
      </p:sp>
      <p:sp>
        <p:nvSpPr>
          <p:cNvPr id="3109" name="AutoShape 123"/>
          <p:cNvSpPr>
            <a:spLocks noChangeArrowheads="1"/>
          </p:cNvSpPr>
          <p:nvPr/>
        </p:nvSpPr>
        <p:spPr bwMode="auto">
          <a:xfrm>
            <a:off x="1250255" y="5517282"/>
            <a:ext cx="484187" cy="292100"/>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10" name="AutoShape 122"/>
          <p:cNvSpPr>
            <a:spLocks noChangeArrowheads="1"/>
          </p:cNvSpPr>
          <p:nvPr/>
        </p:nvSpPr>
        <p:spPr bwMode="auto">
          <a:xfrm>
            <a:off x="4372867" y="5517282"/>
            <a:ext cx="485775" cy="292100"/>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11" name="AutoShape 121"/>
          <p:cNvSpPr>
            <a:spLocks noChangeArrowheads="1"/>
          </p:cNvSpPr>
          <p:nvPr/>
        </p:nvSpPr>
        <p:spPr bwMode="auto">
          <a:xfrm>
            <a:off x="6893817" y="5517282"/>
            <a:ext cx="484188" cy="292100"/>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4" name="Rectangle 116"/>
          <p:cNvSpPr>
            <a:spLocks noChangeArrowheads="1"/>
          </p:cNvSpPr>
          <p:nvPr/>
        </p:nvSpPr>
        <p:spPr bwMode="auto">
          <a:xfrm>
            <a:off x="389135" y="1340768"/>
            <a:ext cx="2117725" cy="429460"/>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1050" dirty="0" smtClean="0">
                <a:solidFill>
                  <a:schemeClr val="tx1"/>
                </a:solidFill>
                <a:latin typeface="微软雅黑" pitchFamily="34" charset="-122"/>
                <a:ea typeface="微软雅黑" pitchFamily="34" charset="-122"/>
                <a:cs typeface="Times New Roman" pitchFamily="18" charset="0"/>
              </a:rPr>
              <a:t>临床数据中心管理系统</a:t>
            </a:r>
            <a:r>
              <a:rPr kumimoji="0" lang="en-US" altLang="zh-CN" sz="1050" dirty="0" smtClean="0">
                <a:solidFill>
                  <a:schemeClr val="tx1"/>
                </a:solidFill>
                <a:latin typeface="微软雅黑" pitchFamily="34" charset="-122"/>
                <a:ea typeface="微软雅黑" pitchFamily="34" charset="-122"/>
                <a:cs typeface="Times New Roman" pitchFamily="18" charset="0"/>
              </a:rPr>
              <a:t>(</a:t>
            </a:r>
            <a:r>
              <a:rPr kumimoji="0" lang="zh-CN" altLang="en-US" sz="1050" dirty="0" smtClean="0">
                <a:solidFill>
                  <a:schemeClr val="tx1"/>
                </a:solidFill>
                <a:latin typeface="微软雅黑" pitchFamily="34" charset="-122"/>
                <a:ea typeface="微软雅黑" pitchFamily="34" charset="-122"/>
                <a:cs typeface="Times New Roman" pitchFamily="18" charset="0"/>
              </a:rPr>
              <a:t>集成视图</a:t>
            </a:r>
            <a:r>
              <a:rPr kumimoji="0" lang="en-US" altLang="zh-CN" sz="1050" dirty="0" smtClean="0">
                <a:solidFill>
                  <a:schemeClr val="tx1"/>
                </a:solidFill>
                <a:latin typeface="微软雅黑" pitchFamily="34" charset="-122"/>
                <a:ea typeface="微软雅黑" pitchFamily="34" charset="-122"/>
                <a:cs typeface="Times New Roman" pitchFamily="18" charset="0"/>
              </a:rPr>
              <a:t>)</a:t>
            </a:r>
            <a:endParaRPr kumimoji="0" lang="en-US" altLang="zh-CN" sz="2000" dirty="0" smtClean="0">
              <a:solidFill>
                <a:schemeClr val="tx1"/>
              </a:solidFill>
              <a:latin typeface="微软雅黑" pitchFamily="34" charset="-122"/>
              <a:ea typeface="微软雅黑" pitchFamily="34" charset="-122"/>
            </a:endParaRPr>
          </a:p>
        </p:txBody>
      </p:sp>
      <p:sp>
        <p:nvSpPr>
          <p:cNvPr id="85" name="Rectangle 115"/>
          <p:cNvSpPr>
            <a:spLocks noChangeArrowheads="1"/>
          </p:cNvSpPr>
          <p:nvPr/>
        </p:nvSpPr>
        <p:spPr bwMode="auto">
          <a:xfrm>
            <a:off x="2822773" y="1340768"/>
            <a:ext cx="1484312" cy="429460"/>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sz="1050" dirty="0" smtClean="0">
                <a:solidFill>
                  <a:schemeClr val="tx1"/>
                </a:solidFill>
                <a:latin typeface="微软雅黑" pitchFamily="34" charset="-122"/>
                <a:ea typeface="微软雅黑" pitchFamily="34" charset="-122"/>
                <a:cs typeface="Times New Roman" pitchFamily="18" charset="0"/>
              </a:rPr>
              <a:t>临床辅助决策支持</a:t>
            </a:r>
            <a:endParaRPr kumimoji="0" lang="zh-CN" sz="2000" dirty="0" smtClean="0">
              <a:solidFill>
                <a:schemeClr val="tx1"/>
              </a:solidFill>
              <a:latin typeface="微软雅黑" pitchFamily="34" charset="-122"/>
              <a:ea typeface="微软雅黑" pitchFamily="34" charset="-122"/>
            </a:endParaRPr>
          </a:p>
        </p:txBody>
      </p:sp>
      <p:sp>
        <p:nvSpPr>
          <p:cNvPr id="3114" name="AutoShape 123"/>
          <p:cNvSpPr>
            <a:spLocks noChangeArrowheads="1"/>
          </p:cNvSpPr>
          <p:nvPr/>
        </p:nvSpPr>
        <p:spPr bwMode="auto">
          <a:xfrm>
            <a:off x="1138435" y="1916832"/>
            <a:ext cx="484188" cy="215900"/>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15" name="AutoShape 123"/>
          <p:cNvSpPr>
            <a:spLocks noChangeArrowheads="1"/>
          </p:cNvSpPr>
          <p:nvPr/>
        </p:nvSpPr>
        <p:spPr bwMode="auto">
          <a:xfrm>
            <a:off x="3275905" y="1916832"/>
            <a:ext cx="484187" cy="292100"/>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8" name="AutoShape 139"/>
          <p:cNvSpPr>
            <a:spLocks noChangeArrowheads="1"/>
          </p:cNvSpPr>
          <p:nvPr/>
        </p:nvSpPr>
        <p:spPr bwMode="auto">
          <a:xfrm>
            <a:off x="5568006" y="3683694"/>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89" name="Rectangle 138"/>
          <p:cNvSpPr>
            <a:spLocks noChangeArrowheads="1"/>
          </p:cNvSpPr>
          <p:nvPr/>
        </p:nvSpPr>
        <p:spPr bwMode="auto">
          <a:xfrm>
            <a:off x="5734694" y="3682106"/>
            <a:ext cx="719137" cy="388938"/>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规则</a:t>
            </a:r>
            <a:endParaRPr kumimoji="0" lang="en-US" altLang="zh-CN" sz="900" dirty="0" smtClean="0">
              <a:solidFill>
                <a:schemeClr val="tx1"/>
              </a:solidFill>
              <a:latin typeface="微软雅黑" pitchFamily="34" charset="-122"/>
              <a:ea typeface="微软雅黑" pitchFamily="34" charset="-122"/>
              <a:cs typeface="Times New Roman" pitchFamily="18" charset="0"/>
            </a:endParaRPr>
          </a:p>
          <a:p>
            <a:pPr eaLnBrk="1" hangingPunct="1">
              <a:defRPr/>
            </a:pPr>
            <a:r>
              <a:rPr kumimoji="0" lang="zh-CN" altLang="en-US" sz="900" dirty="0" smtClean="0">
                <a:solidFill>
                  <a:schemeClr val="tx1"/>
                </a:solidFill>
                <a:latin typeface="微软雅黑" pitchFamily="34" charset="-122"/>
                <a:ea typeface="微软雅黑" pitchFamily="34" charset="-122"/>
                <a:cs typeface="Times New Roman" pitchFamily="18" charset="0"/>
              </a:rPr>
              <a:t>发布</a:t>
            </a:r>
            <a:endParaRPr kumimoji="0" lang="zh-CN" sz="1800" dirty="0" smtClean="0">
              <a:solidFill>
                <a:schemeClr val="tx1"/>
              </a:solidFill>
              <a:latin typeface="微软雅黑" pitchFamily="34" charset="-122"/>
              <a:ea typeface="微软雅黑" pitchFamily="34" charset="-122"/>
            </a:endParaRPr>
          </a:p>
        </p:txBody>
      </p:sp>
      <p:sp>
        <p:nvSpPr>
          <p:cNvPr id="90" name="Rectangle 115"/>
          <p:cNvSpPr>
            <a:spLocks noChangeArrowheads="1"/>
          </p:cNvSpPr>
          <p:nvPr/>
        </p:nvSpPr>
        <p:spPr bwMode="auto">
          <a:xfrm>
            <a:off x="7245994" y="1342247"/>
            <a:ext cx="1502743" cy="427187"/>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zh-CN" altLang="en-US" sz="1050" dirty="0" smtClean="0">
                <a:solidFill>
                  <a:schemeClr val="tx1"/>
                </a:solidFill>
                <a:latin typeface="微软雅黑" pitchFamily="34" charset="-122"/>
                <a:ea typeface="微软雅黑" pitchFamily="34" charset="-122"/>
                <a:cs typeface="Times New Roman" pitchFamily="18" charset="0"/>
              </a:rPr>
              <a:t>患者主索引管理</a:t>
            </a:r>
            <a:r>
              <a:rPr kumimoji="0" lang="zh-CN" sz="1050" dirty="0" smtClean="0">
                <a:solidFill>
                  <a:schemeClr val="tx1"/>
                </a:solidFill>
                <a:latin typeface="微软雅黑" pitchFamily="34" charset="-122"/>
                <a:ea typeface="微软雅黑" pitchFamily="34" charset="-122"/>
                <a:cs typeface="Times New Roman" pitchFamily="18" charset="0"/>
              </a:rPr>
              <a:t>系统</a:t>
            </a:r>
            <a:endParaRPr kumimoji="0" lang="zh-CN" sz="2000" dirty="0" smtClean="0">
              <a:solidFill>
                <a:schemeClr val="tx1"/>
              </a:solidFill>
              <a:latin typeface="微软雅黑" pitchFamily="34" charset="-122"/>
              <a:ea typeface="微软雅黑" pitchFamily="34" charset="-122"/>
            </a:endParaRPr>
          </a:p>
        </p:txBody>
      </p:sp>
      <p:sp>
        <p:nvSpPr>
          <p:cNvPr id="91" name="Rectangle 115"/>
          <p:cNvSpPr>
            <a:spLocks noChangeArrowheads="1"/>
          </p:cNvSpPr>
          <p:nvPr/>
        </p:nvSpPr>
        <p:spPr bwMode="auto">
          <a:xfrm>
            <a:off x="5770760" y="1342247"/>
            <a:ext cx="1295400" cy="427187"/>
          </a:xfrm>
          <a:prstGeom prst="rect">
            <a:avLst/>
          </a:prstGeom>
          <a:solidFill>
            <a:schemeClr val="bg1"/>
          </a:solidFill>
          <a:ln w="9525">
            <a:solidFill>
              <a:srgbClr val="000000"/>
            </a:solidFill>
            <a:miter lim="800000"/>
            <a:headEnd/>
            <a:tailEnd/>
          </a:ln>
        </p:spPr>
        <p:txBody>
          <a:bodyPr anchor="ct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zh-CN" altLang="en-US" sz="1050" dirty="0" smtClean="0">
                <a:solidFill>
                  <a:schemeClr val="tx1"/>
                </a:solidFill>
                <a:latin typeface="微软雅黑" pitchFamily="34" charset="-122"/>
                <a:ea typeface="微软雅黑" pitchFamily="34" charset="-122"/>
                <a:cs typeface="Times New Roman" pitchFamily="18" charset="0"/>
              </a:rPr>
              <a:t>公用服务</a:t>
            </a:r>
            <a:r>
              <a:rPr kumimoji="0" lang="zh-CN" altLang="en-US" sz="1050" dirty="0" smtClean="0">
                <a:solidFill>
                  <a:schemeClr val="tx1"/>
                </a:solidFill>
                <a:latin typeface="微软雅黑" pitchFamily="34" charset="-122"/>
                <a:ea typeface="微软雅黑" pitchFamily="34" charset="-122"/>
                <a:cs typeface="Times New Roman" pitchFamily="18" charset="0"/>
              </a:rPr>
              <a:t>管理</a:t>
            </a:r>
            <a:r>
              <a:rPr kumimoji="0" lang="zh-CN" sz="1050" dirty="0" smtClean="0">
                <a:solidFill>
                  <a:schemeClr val="tx1"/>
                </a:solidFill>
                <a:latin typeface="微软雅黑" pitchFamily="34" charset="-122"/>
                <a:ea typeface="微软雅黑" pitchFamily="34" charset="-122"/>
                <a:cs typeface="Times New Roman" pitchFamily="18" charset="0"/>
              </a:rPr>
              <a:t>系统</a:t>
            </a:r>
            <a:endParaRPr kumimoji="0" lang="zh-CN" sz="2000" dirty="0" smtClean="0">
              <a:solidFill>
                <a:schemeClr val="tx1"/>
              </a:solidFill>
              <a:latin typeface="微软雅黑" pitchFamily="34" charset="-122"/>
              <a:ea typeface="微软雅黑" pitchFamily="34" charset="-122"/>
            </a:endParaRPr>
          </a:p>
        </p:txBody>
      </p:sp>
      <p:sp>
        <p:nvSpPr>
          <p:cNvPr id="3120" name="AutoShape 123"/>
          <p:cNvSpPr>
            <a:spLocks noChangeArrowheads="1"/>
          </p:cNvSpPr>
          <p:nvPr/>
        </p:nvSpPr>
        <p:spPr bwMode="auto">
          <a:xfrm>
            <a:off x="8002785" y="1845394"/>
            <a:ext cx="484188" cy="290513"/>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21" name="AutoShape 123"/>
          <p:cNvSpPr>
            <a:spLocks noChangeArrowheads="1"/>
          </p:cNvSpPr>
          <p:nvPr/>
        </p:nvSpPr>
        <p:spPr bwMode="auto">
          <a:xfrm>
            <a:off x="6202560" y="1845394"/>
            <a:ext cx="484188" cy="290513"/>
          </a:xfrm>
          <a:prstGeom prst="upDownArrow">
            <a:avLst>
              <a:gd name="adj1" fmla="val 50000"/>
              <a:gd name="adj2" fmla="val 20000"/>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4" name="圆柱形 93"/>
          <p:cNvSpPr/>
          <p:nvPr/>
        </p:nvSpPr>
        <p:spPr>
          <a:xfrm rot="5400000">
            <a:off x="4127350" y="912712"/>
            <a:ext cx="712788" cy="8353425"/>
          </a:xfrm>
          <a:prstGeom prst="can">
            <a:avLst>
              <a:gd name="adj" fmla="val 2722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eaLnBrk="1" hangingPunct="1">
              <a:defRPr/>
            </a:pPr>
            <a:endParaRPr lang="zh-CN" altLang="en-US" sz="2800" b="1" spc="1000" dirty="0">
              <a:solidFill>
                <a:schemeClr val="tx1"/>
              </a:solidFill>
              <a:latin typeface="微软雅黑" pitchFamily="34" charset="-122"/>
              <a:ea typeface="微软雅黑" pitchFamily="34" charset="-122"/>
            </a:endParaRPr>
          </a:p>
        </p:txBody>
      </p:sp>
      <p:sp>
        <p:nvSpPr>
          <p:cNvPr id="95" name="Rectangle 116"/>
          <p:cNvSpPr>
            <a:spLocks noChangeArrowheads="1"/>
          </p:cNvSpPr>
          <p:nvPr/>
        </p:nvSpPr>
        <p:spPr bwMode="auto">
          <a:xfrm>
            <a:off x="467369" y="5093394"/>
            <a:ext cx="1495425" cy="298450"/>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en-US" altLang="zh-CN" sz="900" dirty="0" smtClean="0">
                <a:solidFill>
                  <a:schemeClr val="tx1"/>
                </a:solidFill>
                <a:latin typeface="微软雅黑" pitchFamily="34" charset="-122"/>
                <a:ea typeface="微软雅黑" pitchFamily="34" charset="-122"/>
              </a:rPr>
              <a:t>HL7Adapter</a:t>
            </a:r>
          </a:p>
        </p:txBody>
      </p:sp>
      <p:sp>
        <p:nvSpPr>
          <p:cNvPr id="96" name="Rectangle 115"/>
          <p:cNvSpPr>
            <a:spLocks noChangeArrowheads="1"/>
          </p:cNvSpPr>
          <p:nvPr/>
        </p:nvSpPr>
        <p:spPr bwMode="auto">
          <a:xfrm>
            <a:off x="5275906" y="5093394"/>
            <a:ext cx="1484313" cy="298450"/>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zh-CN" altLang="en-US" sz="900" dirty="0" smtClean="0">
                <a:solidFill>
                  <a:schemeClr val="tx1"/>
                </a:solidFill>
                <a:latin typeface="微软雅黑" pitchFamily="34" charset="-122"/>
                <a:ea typeface="微软雅黑" pitchFamily="34" charset="-122"/>
              </a:rPr>
              <a:t>消息路由</a:t>
            </a:r>
            <a:endParaRPr lang="zh-CN" altLang="zh-CN" sz="900" dirty="0" smtClean="0">
              <a:solidFill>
                <a:schemeClr val="tx1"/>
              </a:solidFill>
              <a:latin typeface="微软雅黑" pitchFamily="34" charset="-122"/>
              <a:ea typeface="微软雅黑" pitchFamily="34" charset="-122"/>
            </a:endParaRPr>
          </a:p>
        </p:txBody>
      </p:sp>
      <p:sp>
        <p:nvSpPr>
          <p:cNvPr id="97" name="Rectangle 115"/>
          <p:cNvSpPr>
            <a:spLocks noChangeArrowheads="1"/>
          </p:cNvSpPr>
          <p:nvPr/>
        </p:nvSpPr>
        <p:spPr bwMode="auto">
          <a:xfrm>
            <a:off x="6931669" y="5093394"/>
            <a:ext cx="1296987" cy="298450"/>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zh-CN" altLang="en-US" sz="900" dirty="0" smtClean="0">
                <a:solidFill>
                  <a:schemeClr val="tx1"/>
                </a:solidFill>
                <a:latin typeface="微软雅黑" pitchFamily="34" charset="-122"/>
                <a:ea typeface="微软雅黑" pitchFamily="34" charset="-122"/>
              </a:rPr>
              <a:t>消息转换和映射</a:t>
            </a:r>
          </a:p>
        </p:txBody>
      </p:sp>
      <p:sp>
        <p:nvSpPr>
          <p:cNvPr id="98" name="Rectangle 115"/>
          <p:cNvSpPr>
            <a:spLocks noChangeArrowheads="1"/>
          </p:cNvSpPr>
          <p:nvPr/>
        </p:nvSpPr>
        <p:spPr bwMode="auto">
          <a:xfrm>
            <a:off x="2107256" y="5093394"/>
            <a:ext cx="1368425" cy="298450"/>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zh-CN" altLang="en-US" sz="900" dirty="0" smtClean="0">
                <a:solidFill>
                  <a:schemeClr val="tx1"/>
                </a:solidFill>
                <a:latin typeface="微软雅黑" pitchFamily="34" charset="-122"/>
                <a:ea typeface="微软雅黑" pitchFamily="34" charset="-122"/>
              </a:rPr>
              <a:t>服务注册</a:t>
            </a:r>
          </a:p>
        </p:txBody>
      </p:sp>
      <p:sp>
        <p:nvSpPr>
          <p:cNvPr id="3127" name="TextBox 91"/>
          <p:cNvSpPr txBox="1">
            <a:spLocks noChangeArrowheads="1"/>
          </p:cNvSpPr>
          <p:nvPr/>
        </p:nvSpPr>
        <p:spPr bwMode="auto">
          <a:xfrm>
            <a:off x="3643956" y="4785419"/>
            <a:ext cx="3024188" cy="307975"/>
          </a:xfrm>
          <a:prstGeom prst="rect">
            <a:avLst/>
          </a:prstGeom>
          <a:solidFill>
            <a:schemeClr val="bg1"/>
          </a:solidFill>
          <a:ln>
            <a:noFill/>
          </a:ln>
          <a:extLst/>
        </p:spPr>
        <p:txBody>
          <a:bodyPr>
            <a:spAutoFit/>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latin typeface="微软雅黑" panose="020B0503020204020204" pitchFamily="34" charset="-122"/>
                <a:ea typeface="微软雅黑" panose="020B0503020204020204" pitchFamily="34" charset="-122"/>
              </a:rPr>
              <a:t>IE</a:t>
            </a:r>
            <a:r>
              <a:rPr lang="zh-CN" altLang="en-US" sz="1400" b="1">
                <a:latin typeface="微软雅黑" panose="020B0503020204020204" pitchFamily="34" charset="-122"/>
                <a:ea typeface="微软雅黑" panose="020B0503020204020204" pitchFamily="34" charset="-122"/>
              </a:rPr>
              <a:t>集成引擎</a:t>
            </a:r>
          </a:p>
        </p:txBody>
      </p:sp>
      <p:sp>
        <p:nvSpPr>
          <p:cNvPr id="3128" name="AutoShape 134"/>
          <p:cNvSpPr>
            <a:spLocks noChangeArrowheads="1"/>
          </p:cNvSpPr>
          <p:nvPr/>
        </p:nvSpPr>
        <p:spPr bwMode="auto">
          <a:xfrm>
            <a:off x="948381" y="4402831"/>
            <a:ext cx="390525" cy="336550"/>
          </a:xfrm>
          <a:prstGeom prst="upDownArrow">
            <a:avLst>
              <a:gd name="adj1" fmla="val 50000"/>
              <a:gd name="adj2" fmla="val 22176"/>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29" name="AutoShape 180"/>
          <p:cNvSpPr>
            <a:spLocks noChangeArrowheads="1"/>
          </p:cNvSpPr>
          <p:nvPr/>
        </p:nvSpPr>
        <p:spPr bwMode="auto">
          <a:xfrm>
            <a:off x="7747644" y="2212081"/>
            <a:ext cx="1023937" cy="2260600"/>
          </a:xfrm>
          <a:prstGeom prst="roundRect">
            <a:avLst>
              <a:gd name="adj" fmla="val 16667"/>
            </a:avLst>
          </a:prstGeom>
          <a:solidFill>
            <a:schemeClr val="bg1"/>
          </a:solidFill>
          <a:ln w="9525">
            <a:solidFill>
              <a:srgbClr val="000000"/>
            </a:solidFill>
            <a:prstDash val="dash"/>
            <a:round/>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zh-CN" sz="1000" b="1">
                <a:latin typeface="微软雅黑" panose="020B0503020204020204" pitchFamily="34" charset="-122"/>
                <a:ea typeface="微软雅黑" panose="020B0503020204020204" pitchFamily="34" charset="-122"/>
                <a:cs typeface="Times New Roman" panose="02020603050405020304" pitchFamily="18" charset="0"/>
              </a:rPr>
              <a:t>患者主索引服务</a:t>
            </a:r>
            <a:endParaRPr kumimoji="0" lang="zh-CN" altLang="zh-CN" sz="1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30" name="AutoShape 155"/>
          <p:cNvSpPr>
            <a:spLocks noChangeArrowheads="1"/>
          </p:cNvSpPr>
          <p:nvPr/>
        </p:nvSpPr>
        <p:spPr bwMode="auto">
          <a:xfrm>
            <a:off x="6560194" y="2212081"/>
            <a:ext cx="1103312" cy="2260600"/>
          </a:xfrm>
          <a:prstGeom prst="roundRect">
            <a:avLst>
              <a:gd name="adj" fmla="val 16667"/>
            </a:avLst>
          </a:prstGeom>
          <a:solidFill>
            <a:schemeClr val="bg1"/>
          </a:solidFill>
          <a:ln w="9525">
            <a:solidFill>
              <a:srgbClr val="000000"/>
            </a:solidFill>
            <a:prstDash val="dash"/>
            <a:round/>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zh-CN" sz="1000" b="1">
                <a:latin typeface="微软雅黑" panose="020B0503020204020204" pitchFamily="34" charset="-122"/>
                <a:ea typeface="微软雅黑" panose="020B0503020204020204" pitchFamily="34" charset="-122"/>
                <a:cs typeface="Times New Roman" panose="02020603050405020304" pitchFamily="18" charset="0"/>
              </a:rPr>
              <a:t>主数据管理服务</a:t>
            </a:r>
            <a:endParaRPr kumimoji="0" lang="zh-CN" altLang="zh-CN" sz="1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AutoShape 154"/>
          <p:cNvSpPr>
            <a:spLocks noChangeArrowheads="1"/>
          </p:cNvSpPr>
          <p:nvPr/>
        </p:nvSpPr>
        <p:spPr bwMode="auto">
          <a:xfrm>
            <a:off x="6614169" y="2588319"/>
            <a:ext cx="838200" cy="388937"/>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04" name="Rectangle 153"/>
          <p:cNvSpPr>
            <a:spLocks noChangeArrowheads="1"/>
          </p:cNvSpPr>
          <p:nvPr/>
        </p:nvSpPr>
        <p:spPr bwMode="auto">
          <a:xfrm>
            <a:off x="6799906" y="2588319"/>
            <a:ext cx="806450"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医疗卫生人员注册</a:t>
            </a:r>
            <a:r>
              <a:rPr kumimoji="0" lang="en-US" altLang="zh-CN" sz="900" dirty="0" smtClean="0">
                <a:solidFill>
                  <a:schemeClr val="tx1"/>
                </a:solidFill>
                <a:latin typeface="微软雅黑" pitchFamily="34" charset="-122"/>
                <a:ea typeface="微软雅黑" pitchFamily="34" charset="-122"/>
                <a:cs typeface="Times New Roman" pitchFamily="18" charset="0"/>
              </a:rPr>
              <a:t>/</a:t>
            </a:r>
            <a:r>
              <a:rPr kumimoji="0" lang="zh-CN" altLang="en-US" sz="900" dirty="0" smtClean="0">
                <a:solidFill>
                  <a:schemeClr val="tx1"/>
                </a:solidFill>
                <a:latin typeface="微软雅黑" pitchFamily="34" charset="-122"/>
                <a:ea typeface="微软雅黑" pitchFamily="34" charset="-122"/>
                <a:cs typeface="Times New Roman" pitchFamily="18" charset="0"/>
              </a:rPr>
              <a:t>查询</a:t>
            </a:r>
            <a:r>
              <a:rPr kumimoji="0" lang="zh-CN" sz="900" dirty="0" smtClean="0">
                <a:solidFill>
                  <a:schemeClr val="tx1"/>
                </a:solidFill>
                <a:latin typeface="微软雅黑" pitchFamily="34" charset="-122"/>
                <a:ea typeface="微软雅黑" pitchFamily="34" charset="-122"/>
                <a:cs typeface="Times New Roman" pitchFamily="18" charset="0"/>
              </a:rPr>
              <a:t>服务</a:t>
            </a:r>
            <a:endParaRPr kumimoji="0" lang="zh-CN" sz="1800" dirty="0" smtClean="0">
              <a:solidFill>
                <a:schemeClr val="tx1"/>
              </a:solidFill>
              <a:latin typeface="微软雅黑" pitchFamily="34" charset="-122"/>
              <a:ea typeface="微软雅黑" pitchFamily="34" charset="-122"/>
            </a:endParaRPr>
          </a:p>
        </p:txBody>
      </p:sp>
      <p:sp>
        <p:nvSpPr>
          <p:cNvPr id="105" name="AutoShape 152"/>
          <p:cNvSpPr>
            <a:spLocks noChangeArrowheads="1"/>
          </p:cNvSpPr>
          <p:nvPr/>
        </p:nvSpPr>
        <p:spPr bwMode="auto">
          <a:xfrm>
            <a:off x="6614169" y="3078856"/>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06" name="Rectangle 151"/>
          <p:cNvSpPr>
            <a:spLocks noChangeArrowheads="1"/>
          </p:cNvSpPr>
          <p:nvPr/>
        </p:nvSpPr>
        <p:spPr bwMode="auto">
          <a:xfrm>
            <a:off x="6799906" y="3078856"/>
            <a:ext cx="806450" cy="388938"/>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科室注册</a:t>
            </a:r>
            <a:r>
              <a:rPr kumimoji="0" lang="en-US" altLang="zh-CN" sz="900" dirty="0" smtClean="0">
                <a:solidFill>
                  <a:schemeClr val="tx1"/>
                </a:solidFill>
                <a:latin typeface="微软雅黑" pitchFamily="34" charset="-122"/>
                <a:ea typeface="微软雅黑" pitchFamily="34" charset="-122"/>
                <a:cs typeface="Times New Roman" pitchFamily="18" charset="0"/>
              </a:rPr>
              <a:t>/</a:t>
            </a:r>
            <a:r>
              <a:rPr kumimoji="0" lang="zh-CN" altLang="en-US" sz="900" dirty="0" smtClean="0">
                <a:solidFill>
                  <a:schemeClr val="tx1"/>
                </a:solidFill>
                <a:latin typeface="微软雅黑" pitchFamily="34" charset="-122"/>
                <a:ea typeface="微软雅黑" pitchFamily="34" charset="-122"/>
                <a:cs typeface="Times New Roman" pitchFamily="18" charset="0"/>
              </a:rPr>
              <a:t>查询</a:t>
            </a:r>
            <a:r>
              <a:rPr kumimoji="0" lang="zh-CN" sz="900" dirty="0" smtClean="0">
                <a:solidFill>
                  <a:schemeClr val="tx1"/>
                </a:solidFill>
                <a:latin typeface="微软雅黑" pitchFamily="34" charset="-122"/>
                <a:ea typeface="微软雅黑" pitchFamily="34" charset="-122"/>
                <a:cs typeface="Times New Roman" pitchFamily="18" charset="0"/>
              </a:rPr>
              <a:t>服务</a:t>
            </a:r>
            <a:endParaRPr kumimoji="0" lang="zh-CN" sz="1800" dirty="0" smtClean="0">
              <a:solidFill>
                <a:schemeClr val="tx1"/>
              </a:solidFill>
              <a:latin typeface="微软雅黑" pitchFamily="34" charset="-122"/>
              <a:ea typeface="微软雅黑" pitchFamily="34" charset="-122"/>
            </a:endParaRPr>
          </a:p>
        </p:txBody>
      </p:sp>
      <p:sp>
        <p:nvSpPr>
          <p:cNvPr id="107" name="AutoShape 150"/>
          <p:cNvSpPr>
            <a:spLocks noChangeArrowheads="1"/>
          </p:cNvSpPr>
          <p:nvPr/>
        </p:nvSpPr>
        <p:spPr bwMode="auto">
          <a:xfrm>
            <a:off x="6633219" y="3509069"/>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08" name="Rectangle 149"/>
          <p:cNvSpPr>
            <a:spLocks noChangeArrowheads="1"/>
          </p:cNvSpPr>
          <p:nvPr/>
        </p:nvSpPr>
        <p:spPr bwMode="auto">
          <a:xfrm>
            <a:off x="6799906" y="3509069"/>
            <a:ext cx="806450"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术语</a:t>
            </a:r>
            <a:r>
              <a:rPr kumimoji="0" lang="en-US" altLang="zh-CN" sz="900" dirty="0" smtClean="0">
                <a:solidFill>
                  <a:schemeClr val="tx1"/>
                </a:solidFill>
                <a:latin typeface="微软雅黑" pitchFamily="34" charset="-122"/>
                <a:ea typeface="微软雅黑" pitchFamily="34" charset="-122"/>
                <a:cs typeface="Times New Roman" pitchFamily="18" charset="0"/>
              </a:rPr>
              <a:t>/</a:t>
            </a:r>
            <a:r>
              <a:rPr kumimoji="0" lang="zh-CN" altLang="en-US" sz="900" dirty="0" smtClean="0">
                <a:solidFill>
                  <a:schemeClr val="tx1"/>
                </a:solidFill>
                <a:latin typeface="微软雅黑" pitchFamily="34" charset="-122"/>
                <a:ea typeface="微软雅黑" pitchFamily="34" charset="-122"/>
                <a:cs typeface="Times New Roman" pitchFamily="18" charset="0"/>
              </a:rPr>
              <a:t>字典注册</a:t>
            </a:r>
            <a:r>
              <a:rPr kumimoji="0" lang="en-US" altLang="zh-CN" sz="900" dirty="0" smtClean="0">
                <a:solidFill>
                  <a:schemeClr val="tx1"/>
                </a:solidFill>
                <a:latin typeface="微软雅黑" pitchFamily="34" charset="-122"/>
                <a:ea typeface="微软雅黑" pitchFamily="34" charset="-122"/>
                <a:cs typeface="Times New Roman" pitchFamily="18" charset="0"/>
              </a:rPr>
              <a:t>/</a:t>
            </a:r>
            <a:r>
              <a:rPr kumimoji="0" lang="zh-CN" altLang="en-US" sz="900" dirty="0" smtClean="0">
                <a:solidFill>
                  <a:schemeClr val="tx1"/>
                </a:solidFill>
                <a:latin typeface="微软雅黑" pitchFamily="34" charset="-122"/>
                <a:ea typeface="微软雅黑" pitchFamily="34" charset="-122"/>
                <a:cs typeface="Times New Roman" pitchFamily="18" charset="0"/>
              </a:rPr>
              <a:t>查询服务</a:t>
            </a:r>
            <a:endParaRPr kumimoji="0" lang="zh-CN" altLang="en-US" sz="1800" dirty="0" smtClean="0">
              <a:solidFill>
                <a:schemeClr val="tx1"/>
              </a:solidFill>
              <a:latin typeface="微软雅黑" pitchFamily="34" charset="-122"/>
              <a:ea typeface="微软雅黑" pitchFamily="34" charset="-122"/>
            </a:endParaRPr>
          </a:p>
        </p:txBody>
      </p:sp>
      <p:sp>
        <p:nvSpPr>
          <p:cNvPr id="109" name="AutoShape 148"/>
          <p:cNvSpPr>
            <a:spLocks noChangeArrowheads="1"/>
          </p:cNvSpPr>
          <p:nvPr/>
        </p:nvSpPr>
        <p:spPr bwMode="auto">
          <a:xfrm>
            <a:off x="7814319" y="2588319"/>
            <a:ext cx="838200" cy="388937"/>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10" name="Rectangle 147"/>
          <p:cNvSpPr>
            <a:spLocks noChangeArrowheads="1"/>
          </p:cNvSpPr>
          <p:nvPr/>
        </p:nvSpPr>
        <p:spPr bwMode="auto">
          <a:xfrm>
            <a:off x="7938144" y="2581969"/>
            <a:ext cx="733425"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患者信息注册服务</a:t>
            </a:r>
            <a:endParaRPr kumimoji="0" lang="zh-CN" sz="1800" dirty="0" smtClean="0">
              <a:solidFill>
                <a:schemeClr val="tx1"/>
              </a:solidFill>
              <a:latin typeface="微软雅黑" pitchFamily="34" charset="-122"/>
              <a:ea typeface="微软雅黑" pitchFamily="34" charset="-122"/>
            </a:endParaRPr>
          </a:p>
        </p:txBody>
      </p:sp>
      <p:sp>
        <p:nvSpPr>
          <p:cNvPr id="111" name="AutoShape 146"/>
          <p:cNvSpPr>
            <a:spLocks noChangeArrowheads="1"/>
          </p:cNvSpPr>
          <p:nvPr/>
        </p:nvSpPr>
        <p:spPr bwMode="auto">
          <a:xfrm>
            <a:off x="7814319" y="3078856"/>
            <a:ext cx="706437"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12" name="Rectangle 145"/>
          <p:cNvSpPr>
            <a:spLocks noChangeArrowheads="1"/>
          </p:cNvSpPr>
          <p:nvPr/>
        </p:nvSpPr>
        <p:spPr bwMode="auto">
          <a:xfrm>
            <a:off x="7938144" y="3078856"/>
            <a:ext cx="733425" cy="388938"/>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dirty="0" smtClean="0">
                <a:solidFill>
                  <a:schemeClr val="tx1"/>
                </a:solidFill>
                <a:latin typeface="微软雅黑" pitchFamily="34" charset="-122"/>
                <a:ea typeface="微软雅黑" pitchFamily="34" charset="-122"/>
                <a:cs typeface="Times New Roman" pitchFamily="18" charset="0"/>
              </a:rPr>
              <a:t>患者信息查询</a:t>
            </a:r>
            <a:endParaRPr kumimoji="0" lang="zh-CN" sz="1800" dirty="0" smtClean="0">
              <a:solidFill>
                <a:schemeClr val="tx1"/>
              </a:solidFill>
              <a:latin typeface="微软雅黑" pitchFamily="34" charset="-122"/>
              <a:ea typeface="微软雅黑" pitchFamily="34" charset="-122"/>
            </a:endParaRPr>
          </a:p>
        </p:txBody>
      </p:sp>
      <p:sp>
        <p:nvSpPr>
          <p:cNvPr id="113" name="AutoShape 144"/>
          <p:cNvSpPr>
            <a:spLocks noChangeArrowheads="1"/>
          </p:cNvSpPr>
          <p:nvPr/>
        </p:nvSpPr>
        <p:spPr bwMode="auto">
          <a:xfrm>
            <a:off x="7795269" y="3501131"/>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14" name="Rectangle 143"/>
          <p:cNvSpPr>
            <a:spLocks noChangeArrowheads="1"/>
          </p:cNvSpPr>
          <p:nvPr/>
        </p:nvSpPr>
        <p:spPr bwMode="auto">
          <a:xfrm>
            <a:off x="7938144" y="3501131"/>
            <a:ext cx="735012" cy="388938"/>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smtClean="0">
                <a:solidFill>
                  <a:schemeClr val="tx1"/>
                </a:solidFill>
                <a:latin typeface="微软雅黑" pitchFamily="34" charset="-122"/>
                <a:ea typeface="微软雅黑" pitchFamily="34" charset="-122"/>
                <a:cs typeface="Times New Roman" pitchFamily="18" charset="0"/>
              </a:rPr>
              <a:t>患者信息交叉检索</a:t>
            </a:r>
            <a:endParaRPr kumimoji="0" lang="zh-CN" sz="1800" smtClean="0">
              <a:solidFill>
                <a:schemeClr val="tx1"/>
              </a:solidFill>
              <a:latin typeface="微软雅黑" pitchFamily="34" charset="-122"/>
              <a:ea typeface="微软雅黑" pitchFamily="34" charset="-122"/>
            </a:endParaRPr>
          </a:p>
        </p:txBody>
      </p:sp>
      <p:sp>
        <p:nvSpPr>
          <p:cNvPr id="3143" name="AutoShape 135"/>
          <p:cNvSpPr>
            <a:spLocks noChangeArrowheads="1"/>
          </p:cNvSpPr>
          <p:nvPr/>
        </p:nvSpPr>
        <p:spPr bwMode="auto">
          <a:xfrm>
            <a:off x="6853881" y="4364731"/>
            <a:ext cx="392113" cy="338138"/>
          </a:xfrm>
          <a:prstGeom prst="upDownArrow">
            <a:avLst>
              <a:gd name="adj1" fmla="val 50000"/>
              <a:gd name="adj2" fmla="val 22176"/>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44" name="AutoShape 134"/>
          <p:cNvSpPr>
            <a:spLocks noChangeArrowheads="1"/>
          </p:cNvSpPr>
          <p:nvPr/>
        </p:nvSpPr>
        <p:spPr bwMode="auto">
          <a:xfrm>
            <a:off x="8057206" y="4364731"/>
            <a:ext cx="390525" cy="338138"/>
          </a:xfrm>
          <a:prstGeom prst="upDownArrow">
            <a:avLst>
              <a:gd name="adj1" fmla="val 50000"/>
              <a:gd name="adj2" fmla="val 22176"/>
            </a:avLst>
          </a:prstGeom>
          <a:solidFill>
            <a:schemeClr val="bg1"/>
          </a:solidFill>
          <a:ln w="9525">
            <a:solidFill>
              <a:srgbClr val="000000"/>
            </a:solidFill>
            <a:miter lim="800000"/>
            <a:headEnd/>
            <a:tailEnd/>
          </a:ln>
        </p:spPr>
        <p:txBody>
          <a:bodyPr/>
          <a:lstStyle>
            <a:lvl1pPr>
              <a:defRPr kumimoji="1" sz="3600">
                <a:solidFill>
                  <a:schemeClr val="tx1"/>
                </a:solidFill>
                <a:latin typeface="Times New Roman" panose="02020603050405020304" pitchFamily="18" charset="0"/>
                <a:ea typeface="宋体" panose="02010600030101010101" pitchFamily="2" charset="-122"/>
              </a:defRPr>
            </a:lvl1pPr>
            <a:lvl2pPr marL="742950" indent="-285750">
              <a:defRPr kumimoji="1" sz="3600">
                <a:solidFill>
                  <a:schemeClr val="tx1"/>
                </a:solidFill>
                <a:latin typeface="Times New Roman" panose="02020603050405020304" pitchFamily="18" charset="0"/>
                <a:ea typeface="宋体" panose="02010600030101010101" pitchFamily="2" charset="-122"/>
              </a:defRPr>
            </a:lvl2pPr>
            <a:lvl3pPr marL="1143000" indent="-228600">
              <a:defRPr kumimoji="1" sz="3600">
                <a:solidFill>
                  <a:schemeClr val="tx1"/>
                </a:solidFill>
                <a:latin typeface="Times New Roman" panose="02020603050405020304" pitchFamily="18" charset="0"/>
                <a:ea typeface="宋体" panose="02010600030101010101" pitchFamily="2" charset="-122"/>
              </a:defRPr>
            </a:lvl3pPr>
            <a:lvl4pPr marL="1600200" indent="-228600">
              <a:defRPr kumimoji="1" sz="3600">
                <a:solidFill>
                  <a:schemeClr val="tx1"/>
                </a:solidFill>
                <a:latin typeface="Times New Roman" panose="02020603050405020304" pitchFamily="18" charset="0"/>
                <a:ea typeface="宋体" panose="02010600030101010101" pitchFamily="2" charset="-122"/>
              </a:defRPr>
            </a:lvl4pPr>
            <a:lvl5pPr marL="2057400" indent="-228600">
              <a:defRPr kumimoji="1" sz="3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6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7" name="AutoShape 120"/>
          <p:cNvSpPr>
            <a:spLocks noChangeArrowheads="1"/>
          </p:cNvSpPr>
          <p:nvPr/>
        </p:nvSpPr>
        <p:spPr bwMode="auto">
          <a:xfrm>
            <a:off x="6623694" y="3931344"/>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18" name="Rectangle 119"/>
          <p:cNvSpPr>
            <a:spLocks noChangeArrowheads="1"/>
          </p:cNvSpPr>
          <p:nvPr/>
        </p:nvSpPr>
        <p:spPr bwMode="auto">
          <a:xfrm>
            <a:off x="6799906" y="3931344"/>
            <a:ext cx="806450"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smtClean="0">
                <a:solidFill>
                  <a:schemeClr val="tx1"/>
                </a:solidFill>
                <a:latin typeface="微软雅黑" pitchFamily="34" charset="-122"/>
                <a:ea typeface="微软雅黑" pitchFamily="34" charset="-122"/>
                <a:cs typeface="Times New Roman" pitchFamily="18" charset="0"/>
              </a:rPr>
              <a:t>主数据更新通知</a:t>
            </a:r>
            <a:endParaRPr kumimoji="0" lang="zh-CN" sz="1800" smtClean="0">
              <a:solidFill>
                <a:schemeClr val="tx1"/>
              </a:solidFill>
              <a:latin typeface="微软雅黑" pitchFamily="34" charset="-122"/>
              <a:ea typeface="微软雅黑" pitchFamily="34" charset="-122"/>
            </a:endParaRPr>
          </a:p>
        </p:txBody>
      </p:sp>
      <p:sp>
        <p:nvSpPr>
          <p:cNvPr id="119" name="AutoShape 118"/>
          <p:cNvSpPr>
            <a:spLocks noChangeArrowheads="1"/>
          </p:cNvSpPr>
          <p:nvPr/>
        </p:nvSpPr>
        <p:spPr bwMode="auto">
          <a:xfrm>
            <a:off x="7804794" y="3909119"/>
            <a:ext cx="838200" cy="387350"/>
          </a:xfrm>
          <a:prstGeom prst="flowChartMagneticDisk">
            <a:avLst/>
          </a:prstGeom>
          <a:solidFill>
            <a:schemeClr val="bg1"/>
          </a:solidFill>
          <a:ln w="9525">
            <a:solidFill>
              <a:srgbClr val="000000"/>
            </a:solidFill>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endParaRPr lang="zh-CN" altLang="en-US">
              <a:latin typeface="微软雅黑" pitchFamily="34" charset="-122"/>
              <a:ea typeface="微软雅黑" pitchFamily="34" charset="-122"/>
            </a:endParaRPr>
          </a:p>
        </p:txBody>
      </p:sp>
      <p:sp>
        <p:nvSpPr>
          <p:cNvPr id="120" name="Rectangle 117"/>
          <p:cNvSpPr>
            <a:spLocks noChangeArrowheads="1"/>
          </p:cNvSpPr>
          <p:nvPr/>
        </p:nvSpPr>
        <p:spPr bwMode="auto">
          <a:xfrm>
            <a:off x="7947669" y="3909119"/>
            <a:ext cx="735012" cy="388937"/>
          </a:xfrm>
          <a:prstGeom prst="rect">
            <a:avLst/>
          </a:prstGeom>
          <a:solidFill>
            <a:schemeClr val="bg1"/>
          </a:solidFill>
          <a:ln w="9525">
            <a:solidFill>
              <a:srgbClr val="000000"/>
            </a:solidFill>
            <a:miter lim="800000"/>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eaLnBrk="1" hangingPunct="1">
              <a:defRPr/>
            </a:pPr>
            <a:r>
              <a:rPr kumimoji="0" lang="zh-CN" sz="900" smtClean="0">
                <a:solidFill>
                  <a:schemeClr val="tx1"/>
                </a:solidFill>
                <a:latin typeface="微软雅黑" pitchFamily="34" charset="-122"/>
                <a:ea typeface="微软雅黑" pitchFamily="34" charset="-122"/>
                <a:cs typeface="Times New Roman" pitchFamily="18" charset="0"/>
              </a:rPr>
              <a:t>患者信息更新通知</a:t>
            </a:r>
            <a:endParaRPr kumimoji="0" lang="zh-CN" sz="1800" smtClean="0">
              <a:solidFill>
                <a:schemeClr val="tx1"/>
              </a:solidFill>
              <a:latin typeface="微软雅黑" pitchFamily="34" charset="-122"/>
              <a:ea typeface="微软雅黑" pitchFamily="34" charset="-122"/>
            </a:endParaRPr>
          </a:p>
        </p:txBody>
      </p:sp>
      <p:grpSp>
        <p:nvGrpSpPr>
          <p:cNvPr id="2" name="组合 2"/>
          <p:cNvGrpSpPr>
            <a:grpSpLocks/>
          </p:cNvGrpSpPr>
          <p:nvPr/>
        </p:nvGrpSpPr>
        <p:grpSpPr bwMode="auto">
          <a:xfrm>
            <a:off x="252000" y="2208982"/>
            <a:ext cx="8632295" cy="3440584"/>
            <a:chOff x="269873" y="3228694"/>
            <a:chExt cx="8632050" cy="3441663"/>
          </a:xfrm>
        </p:grpSpPr>
        <p:sp>
          <p:nvSpPr>
            <p:cNvPr id="81" name="对角圆角矩形 80"/>
            <p:cNvSpPr/>
            <p:nvPr/>
          </p:nvSpPr>
          <p:spPr bwMode="auto">
            <a:xfrm>
              <a:off x="269873" y="3228694"/>
              <a:ext cx="5231830" cy="2445518"/>
            </a:xfrm>
            <a:prstGeom prst="round2DiagRect">
              <a:avLst>
                <a:gd name="adj1" fmla="val 16667"/>
                <a:gd name="adj2" fmla="val 12467"/>
              </a:avLst>
            </a:prstGeom>
            <a:solidFill>
              <a:schemeClr val="accent4">
                <a:lumMod val="40000"/>
                <a:lumOff val="60000"/>
                <a:alpha val="50000"/>
              </a:schemeClr>
            </a:solidFill>
            <a:ln w="9525" cap="flat" cmpd="sng" algn="ctr">
              <a:noFill/>
              <a:prstDash val="solid"/>
              <a:round/>
              <a:headEnd type="none" w="med" len="med"/>
              <a:tailEnd type="none" w="med" len="med"/>
            </a:ln>
            <a:effectLst/>
          </p:spPr>
          <p:txBody>
            <a:bodyPr lIns="36000" tIns="36000" rIns="36000" bIns="36000" anchor="ctr"/>
            <a:lstStyle/>
            <a:p>
              <a:pPr algn="ctr" defTabSz="801688" eaLnBrk="1" hangingPunct="1">
                <a:defRPr/>
              </a:pPr>
              <a:r>
                <a:rPr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临床数据中心</a:t>
              </a:r>
              <a:endParaRPr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defTabSz="801688" eaLnBrk="1" hangingPunct="1">
                <a:defRPr/>
              </a:pPr>
              <a:r>
                <a:rPr kumimoji="0"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(CDR</a:t>
              </a:r>
              <a:r>
                <a:rPr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2" name="对角圆角矩形 81"/>
            <p:cNvSpPr/>
            <p:nvPr/>
          </p:nvSpPr>
          <p:spPr bwMode="auto">
            <a:xfrm>
              <a:off x="269873" y="5726638"/>
              <a:ext cx="8632050" cy="943719"/>
            </a:xfrm>
            <a:prstGeom prst="round2DiagRect">
              <a:avLst>
                <a:gd name="adj1" fmla="val 16667"/>
                <a:gd name="adj2" fmla="val 18547"/>
              </a:avLst>
            </a:prstGeom>
            <a:solidFill>
              <a:schemeClr val="accent3">
                <a:lumMod val="40000"/>
                <a:lumOff val="60000"/>
                <a:alpha val="50000"/>
              </a:schemeClr>
            </a:solidFill>
            <a:ln w="9525" cap="flat" cmpd="sng" algn="ctr">
              <a:noFill/>
              <a:prstDash val="solid"/>
              <a:round/>
              <a:headEnd type="none" w="med" len="med"/>
              <a:tailEnd type="none" w="med" len="med"/>
            </a:ln>
            <a:effectLst/>
          </p:spPr>
          <p:txBody>
            <a:bodyPr lIns="36000" tIns="36000" rIns="36000" bIns="36000" anchor="ctr"/>
            <a:lstStyle/>
            <a:p>
              <a:pPr algn="ctr" defTabSz="801688" eaLnBrk="1" hangingPunct="1">
                <a:defRPr/>
              </a:pPr>
              <a:r>
                <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集成引擎</a:t>
              </a:r>
              <a:r>
                <a:rPr kumimoji="0"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(IE)</a:t>
              </a:r>
              <a:endPar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3" name="对角圆角矩形 82"/>
            <p:cNvSpPr/>
            <p:nvPr/>
          </p:nvSpPr>
          <p:spPr bwMode="auto">
            <a:xfrm>
              <a:off x="5555915" y="3248740"/>
              <a:ext cx="2103030" cy="2424874"/>
            </a:xfrm>
            <a:prstGeom prst="round2DiagRect">
              <a:avLst>
                <a:gd name="adj1" fmla="val 11457"/>
                <a:gd name="adj2" fmla="val 9551"/>
              </a:avLst>
            </a:prstGeom>
            <a:solidFill>
              <a:schemeClr val="accent3">
                <a:lumMod val="60000"/>
                <a:lumOff val="40000"/>
                <a:alpha val="50000"/>
              </a:schemeClr>
            </a:solidFill>
            <a:ln w="9525" cap="flat" cmpd="sng" algn="ctr">
              <a:noFill/>
              <a:prstDash val="solid"/>
              <a:round/>
              <a:headEnd type="none" w="med" len="med"/>
              <a:tailEnd type="none" w="med" len="med"/>
            </a:ln>
            <a:effectLst/>
          </p:spPr>
          <p:txBody>
            <a:bodyPr lIns="36000" tIns="36000" rIns="36000" bIns="36000" anchor="ctr"/>
            <a:lstStyle/>
            <a:p>
              <a:pPr algn="ctr" defTabSz="801688" eaLnBrk="1" hangingPunct="1">
                <a:defRPr/>
              </a:pPr>
              <a:r>
                <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公共</a:t>
              </a:r>
              <a:endParaRPr kumimoji="0"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defTabSz="801688" eaLnBrk="1" hangingPunct="1">
                <a:defRPr/>
              </a:pPr>
              <a:r>
                <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服务</a:t>
              </a:r>
            </a:p>
          </p:txBody>
        </p:sp>
        <p:sp>
          <p:nvSpPr>
            <p:cNvPr id="121" name="对角圆角矩形 120"/>
            <p:cNvSpPr/>
            <p:nvPr/>
          </p:nvSpPr>
          <p:spPr bwMode="auto">
            <a:xfrm>
              <a:off x="7716094" y="3249337"/>
              <a:ext cx="1185829" cy="2424874"/>
            </a:xfrm>
            <a:prstGeom prst="round2DiagRect">
              <a:avLst>
                <a:gd name="adj1" fmla="val 16667"/>
                <a:gd name="adj2" fmla="val 16064"/>
              </a:avLst>
            </a:prstGeom>
            <a:solidFill>
              <a:schemeClr val="tx2">
                <a:lumMod val="40000"/>
                <a:lumOff val="60000"/>
                <a:alpha val="50000"/>
              </a:schemeClr>
            </a:solidFill>
            <a:ln w="9525" cap="flat" cmpd="sng" algn="ctr">
              <a:noFill/>
              <a:prstDash val="solid"/>
              <a:round/>
              <a:headEnd type="none" w="med" len="med"/>
              <a:tailEnd type="none" w="med" len="med"/>
            </a:ln>
            <a:effectLst/>
          </p:spPr>
          <p:txBody>
            <a:bodyPr vert="vert" lIns="36000" tIns="36000" rIns="36000" bIns="36000" anchor="ctr"/>
            <a:lstStyle/>
            <a:p>
              <a:pPr algn="ctr" defTabSz="801688" eaLnBrk="1" hangingPunct="1">
                <a:defRPr/>
              </a:pPr>
              <a:r>
                <a:rPr kumimoji="0" lang="en-US" altLang="zh-CN"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EMPI</a:t>
              </a:r>
              <a:endParaRPr kumimoji="0" lang="zh-CN" altLang="en-US" sz="4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122" name="AutoShape 126"/>
          <p:cNvSpPr>
            <a:spLocks noChangeArrowheads="1"/>
          </p:cNvSpPr>
          <p:nvPr/>
        </p:nvSpPr>
        <p:spPr bwMode="auto">
          <a:xfrm>
            <a:off x="1584647" y="5912569"/>
            <a:ext cx="1114425"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en-US" altLang="zh-CN" sz="1600" dirty="0" smtClean="0">
                <a:solidFill>
                  <a:schemeClr val="tx1"/>
                </a:solidFill>
                <a:latin typeface="微软雅黑" pitchFamily="34" charset="-122"/>
                <a:ea typeface="微软雅黑" pitchFamily="34" charset="-122"/>
              </a:rPr>
              <a:t>CIS</a:t>
            </a:r>
            <a:endParaRPr kumimoji="0" lang="zh-CN" sz="1600" dirty="0" smtClean="0">
              <a:solidFill>
                <a:schemeClr val="tx1"/>
              </a:solidFill>
              <a:latin typeface="微软雅黑" pitchFamily="34" charset="-122"/>
              <a:ea typeface="微软雅黑" pitchFamily="34" charset="-122"/>
            </a:endParaRPr>
          </a:p>
        </p:txBody>
      </p:sp>
      <p:sp>
        <p:nvSpPr>
          <p:cNvPr id="123" name="AutoShape 126"/>
          <p:cNvSpPr>
            <a:spLocks noChangeArrowheads="1"/>
          </p:cNvSpPr>
          <p:nvPr/>
        </p:nvSpPr>
        <p:spPr bwMode="auto">
          <a:xfrm>
            <a:off x="2808610" y="5912569"/>
            <a:ext cx="1116012"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en-US" altLang="zh-CN" sz="1600" dirty="0" smtClean="0">
                <a:solidFill>
                  <a:schemeClr val="tx1"/>
                </a:solidFill>
                <a:latin typeface="微软雅黑" pitchFamily="34" charset="-122"/>
                <a:ea typeface="微软雅黑" pitchFamily="34" charset="-122"/>
              </a:rPr>
              <a:t>EMR</a:t>
            </a:r>
            <a:endParaRPr kumimoji="0" lang="zh-CN" sz="1600" dirty="0" smtClean="0">
              <a:solidFill>
                <a:schemeClr val="tx1"/>
              </a:solidFill>
              <a:latin typeface="微软雅黑" pitchFamily="34" charset="-122"/>
              <a:ea typeface="微软雅黑" pitchFamily="34" charset="-122"/>
            </a:endParaRPr>
          </a:p>
        </p:txBody>
      </p:sp>
      <p:sp>
        <p:nvSpPr>
          <p:cNvPr id="124" name="AutoShape 126"/>
          <p:cNvSpPr>
            <a:spLocks noChangeArrowheads="1"/>
          </p:cNvSpPr>
          <p:nvPr/>
        </p:nvSpPr>
        <p:spPr bwMode="auto">
          <a:xfrm>
            <a:off x="4032572" y="5912569"/>
            <a:ext cx="1225550"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lang="en-US" altLang="zh-CN" sz="1600" dirty="0" smtClean="0">
                <a:solidFill>
                  <a:schemeClr val="tx1"/>
                </a:solidFill>
                <a:latin typeface="微软雅黑" pitchFamily="34" charset="-122"/>
                <a:ea typeface="微软雅黑" pitchFamily="34" charset="-122"/>
              </a:rPr>
              <a:t>RIS/PACS</a:t>
            </a:r>
            <a:endParaRPr kumimoji="0" lang="zh-CN" sz="1600" dirty="0" smtClean="0">
              <a:solidFill>
                <a:schemeClr val="tx1"/>
              </a:solidFill>
              <a:latin typeface="微软雅黑" pitchFamily="34" charset="-122"/>
              <a:ea typeface="微软雅黑" pitchFamily="34" charset="-122"/>
            </a:endParaRPr>
          </a:p>
        </p:txBody>
      </p:sp>
      <p:sp>
        <p:nvSpPr>
          <p:cNvPr id="125" name="AutoShape 126"/>
          <p:cNvSpPr>
            <a:spLocks noChangeArrowheads="1"/>
          </p:cNvSpPr>
          <p:nvPr/>
        </p:nvSpPr>
        <p:spPr bwMode="auto">
          <a:xfrm>
            <a:off x="5294635" y="5912569"/>
            <a:ext cx="1114425"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en-US" altLang="zh-CN" sz="1600" dirty="0" smtClean="0">
                <a:solidFill>
                  <a:schemeClr val="tx1"/>
                </a:solidFill>
                <a:latin typeface="微软雅黑" pitchFamily="34" charset="-122"/>
                <a:ea typeface="微软雅黑" pitchFamily="34" charset="-122"/>
              </a:rPr>
              <a:t>LIS</a:t>
            </a:r>
            <a:endParaRPr kumimoji="0" lang="zh-CN" sz="1600" dirty="0" smtClean="0">
              <a:solidFill>
                <a:schemeClr val="tx1"/>
              </a:solidFill>
              <a:latin typeface="微软雅黑" pitchFamily="34" charset="-122"/>
              <a:ea typeface="微软雅黑" pitchFamily="34" charset="-122"/>
            </a:endParaRPr>
          </a:p>
        </p:txBody>
      </p:sp>
      <p:sp>
        <p:nvSpPr>
          <p:cNvPr id="126" name="AutoShape 126"/>
          <p:cNvSpPr>
            <a:spLocks noChangeArrowheads="1"/>
          </p:cNvSpPr>
          <p:nvPr/>
        </p:nvSpPr>
        <p:spPr bwMode="auto">
          <a:xfrm>
            <a:off x="6518597" y="5912569"/>
            <a:ext cx="1114425"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en-US" altLang="zh-CN" sz="1600" dirty="0" smtClean="0">
                <a:solidFill>
                  <a:schemeClr val="tx1"/>
                </a:solidFill>
                <a:latin typeface="微软雅黑" pitchFamily="34" charset="-122"/>
                <a:ea typeface="微软雅黑" pitchFamily="34" charset="-122"/>
              </a:rPr>
              <a:t>UIS</a:t>
            </a:r>
            <a:endParaRPr kumimoji="0" lang="zh-CN" sz="1600" dirty="0" smtClean="0">
              <a:solidFill>
                <a:schemeClr val="tx1"/>
              </a:solidFill>
              <a:latin typeface="微软雅黑" pitchFamily="34" charset="-122"/>
              <a:ea typeface="微软雅黑" pitchFamily="34" charset="-122"/>
            </a:endParaRPr>
          </a:p>
        </p:txBody>
      </p:sp>
      <p:sp>
        <p:nvSpPr>
          <p:cNvPr id="127" name="AutoShape 126"/>
          <p:cNvSpPr>
            <a:spLocks noChangeArrowheads="1"/>
          </p:cNvSpPr>
          <p:nvPr/>
        </p:nvSpPr>
        <p:spPr bwMode="auto">
          <a:xfrm>
            <a:off x="7706047" y="5912569"/>
            <a:ext cx="1114425" cy="396875"/>
          </a:xfrm>
          <a:prstGeom prst="roundRect">
            <a:avLst>
              <a:gd name="adj" fmla="val 16667"/>
            </a:avLst>
          </a:prstGeom>
          <a:solidFill>
            <a:schemeClr val="bg1"/>
          </a:solidFill>
          <a:ln w="9525">
            <a:solidFill>
              <a:srgbClr val="000000"/>
            </a:solidFill>
            <a:prstDash val="solid"/>
            <a:round/>
            <a:headEnd/>
            <a:tailEnd/>
          </a:ln>
        </p:spPr>
        <p:txBody>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MS PGothic"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MS PGothic"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MS PGothic"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MS PGothic"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MS PGothic" pitchFamily="34" charset="-128"/>
                <a:cs typeface="+mn-cs"/>
              </a:defRPr>
            </a:lvl9pPr>
          </a:lstStyle>
          <a:p>
            <a:pPr algn="ctr" eaLnBrk="1" hangingPunct="1">
              <a:defRPr/>
            </a:pPr>
            <a:r>
              <a:rPr kumimoji="0" lang="en-US" altLang="zh-CN" sz="1600" dirty="0" smtClean="0">
                <a:solidFill>
                  <a:schemeClr val="tx1"/>
                </a:solidFill>
                <a:latin typeface="微软雅黑" pitchFamily="34" charset="-122"/>
                <a:ea typeface="微软雅黑" pitchFamily="34" charset="-122"/>
              </a:rPr>
              <a:t>…</a:t>
            </a:r>
            <a:endParaRPr kumimoji="0" lang="zh-CN" sz="1600" dirty="0" smtClean="0">
              <a:solidFill>
                <a:schemeClr val="tx1"/>
              </a:solidFill>
              <a:latin typeface="微软雅黑" pitchFamily="34" charset="-122"/>
              <a:ea typeface="微软雅黑" pitchFamily="34" charset="-122"/>
            </a:endParaRPr>
          </a:p>
        </p:txBody>
      </p:sp>
      <p:sp>
        <p:nvSpPr>
          <p:cNvPr id="92" name="标题 2"/>
          <p:cNvSpPr txBox="1">
            <a:spLocks/>
          </p:cNvSpPr>
          <p:nvPr/>
        </p:nvSpPr>
        <p:spPr>
          <a:xfrm>
            <a:off x="251520" y="210207"/>
            <a:ext cx="7886700" cy="951186"/>
          </a:xfrm>
          <a:prstGeom prst="rect">
            <a:avLst/>
          </a:prstGeom>
          <a:ln w="12700">
            <a:miter lim="400000"/>
          </a:ln>
          <a:extLst>
            <a:ext uri="{C572A759-6A51-4108-AA02-DFA0A04FC94B}">
              <ma14:wrappingTextBoxFlag xmlns:ma14="http://schemas.microsoft.com/office/mac/drawingml/2011/main" xmlns="" val="1"/>
            </a:ext>
          </a:extLst>
        </p:spPr>
        <p:txBody>
          <a:bodyPr tIns="91439" bIns="91439" anchor="t">
            <a:normAutofit/>
          </a:bodyPr>
          <a:lstStyle>
            <a:lvl1pPr>
              <a:lnSpc>
                <a:spcPct val="90000"/>
              </a:lnSpc>
              <a:defRPr sz="3300">
                <a:solidFill>
                  <a:schemeClr val="bg1"/>
                </a:solidFill>
                <a:latin typeface="Calibri Light"/>
                <a:ea typeface="Calibri Light"/>
                <a:cs typeface="Calibri Light"/>
                <a:sym typeface="Calibri Light"/>
              </a:defRPr>
            </a:lvl1pPr>
            <a:lvl2pPr>
              <a:lnSpc>
                <a:spcPct val="90000"/>
              </a:lnSpc>
              <a:defRPr sz="3300">
                <a:latin typeface="Calibri Light"/>
                <a:ea typeface="Calibri Light"/>
                <a:cs typeface="Calibri Light"/>
                <a:sym typeface="Calibri Light"/>
              </a:defRPr>
            </a:lvl2pPr>
            <a:lvl3pPr>
              <a:lnSpc>
                <a:spcPct val="90000"/>
              </a:lnSpc>
              <a:defRPr sz="3300">
                <a:latin typeface="Calibri Light"/>
                <a:ea typeface="Calibri Light"/>
                <a:cs typeface="Calibri Light"/>
                <a:sym typeface="Calibri Light"/>
              </a:defRPr>
            </a:lvl3pPr>
            <a:lvl4pPr>
              <a:lnSpc>
                <a:spcPct val="90000"/>
              </a:lnSpc>
              <a:defRPr sz="3300">
                <a:latin typeface="Calibri Light"/>
                <a:ea typeface="Calibri Light"/>
                <a:cs typeface="Calibri Light"/>
                <a:sym typeface="Calibri Light"/>
              </a:defRPr>
            </a:lvl4pPr>
            <a:lvl5pPr>
              <a:lnSpc>
                <a:spcPct val="90000"/>
              </a:lnSpc>
              <a:defRPr sz="3300">
                <a:latin typeface="Calibri Light"/>
                <a:ea typeface="Calibri Light"/>
                <a:cs typeface="Calibri Light"/>
                <a:sym typeface="Calibri Light"/>
              </a:defRPr>
            </a:lvl5pPr>
            <a:lvl6pPr>
              <a:lnSpc>
                <a:spcPct val="90000"/>
              </a:lnSpc>
              <a:defRPr sz="3300">
                <a:latin typeface="Calibri Light"/>
                <a:ea typeface="Calibri Light"/>
                <a:cs typeface="Calibri Light"/>
                <a:sym typeface="Calibri Light"/>
              </a:defRPr>
            </a:lvl6pPr>
            <a:lvl7pPr>
              <a:lnSpc>
                <a:spcPct val="90000"/>
              </a:lnSpc>
              <a:defRPr sz="3300">
                <a:latin typeface="Calibri Light"/>
                <a:ea typeface="Calibri Light"/>
                <a:cs typeface="Calibri Light"/>
                <a:sym typeface="Calibri Light"/>
              </a:defRPr>
            </a:lvl7pPr>
            <a:lvl8pPr>
              <a:lnSpc>
                <a:spcPct val="90000"/>
              </a:lnSpc>
              <a:defRPr sz="3300">
                <a:latin typeface="Calibri Light"/>
                <a:ea typeface="Calibri Light"/>
                <a:cs typeface="Calibri Light"/>
                <a:sym typeface="Calibri Light"/>
              </a:defRPr>
            </a:lvl8pPr>
            <a:lvl9pPr>
              <a:lnSpc>
                <a:spcPct val="90000"/>
              </a:lnSpc>
              <a:defRPr sz="3300">
                <a:latin typeface="Calibri Light"/>
                <a:ea typeface="Calibri Light"/>
                <a:cs typeface="Calibri Light"/>
                <a:sym typeface="Calibri Light"/>
              </a:defRPr>
            </a:lvl9pPr>
          </a:lstStyle>
          <a:p>
            <a:pPr fontAlgn="auto">
              <a:spcBef>
                <a:spcPts val="0"/>
              </a:spcBef>
              <a:spcAft>
                <a:spcPts val="0"/>
              </a:spcAft>
            </a:pPr>
            <a:r>
              <a:rPr lang="zh-CN" altLang="en-US" kern="0" dirty="0" smtClean="0"/>
              <a:t>集成平台模块构成</a:t>
            </a:r>
            <a:endParaRPr lang="zh-CN" altLang="en-US" kern="0" dirty="0"/>
          </a:p>
        </p:txBody>
      </p:sp>
    </p:spTree>
    <p:extLst>
      <p:ext uri="{BB962C8B-B14F-4D97-AF65-F5344CB8AC3E}">
        <p14:creationId xmlns:p14="http://schemas.microsoft.com/office/powerpoint/2010/main" val="199991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401217152"/>
              </p:ext>
            </p:extLst>
          </p:nvPr>
        </p:nvGraphicFramePr>
        <p:xfrm>
          <a:off x="126004" y="1371600"/>
          <a:ext cx="8891992" cy="4911461"/>
        </p:xfrm>
        <a:graphic>
          <a:graphicData uri="http://schemas.openxmlformats.org/presentationml/2006/ole">
            <mc:AlternateContent xmlns:mc="http://schemas.openxmlformats.org/markup-compatibility/2006">
              <mc:Choice xmlns:v="urn:schemas-microsoft-com:vml" Requires="v">
                <p:oleObj spid="_x0000_s34866" name="Visio" r:id="rId3" imgW="6848130" imgH="3790137" progId="Visio.Drawing.11">
                  <p:embed/>
                </p:oleObj>
              </mc:Choice>
              <mc:Fallback>
                <p:oleObj name="Visio" r:id="rId3" imgW="6848130" imgH="3790137" progId="Visio.Drawing.11">
                  <p:embed/>
                  <p:pic>
                    <p:nvPicPr>
                      <p:cNvPr id="0" name=""/>
                      <p:cNvPicPr>
                        <a:picLocks noChangeAspect="1" noChangeArrowheads="1"/>
                      </p:cNvPicPr>
                      <p:nvPr/>
                    </p:nvPicPr>
                    <p:blipFill>
                      <a:blip r:embed="rId4"/>
                      <a:srcRect/>
                      <a:stretch>
                        <a:fillRect/>
                      </a:stretch>
                    </p:blipFill>
                    <p:spPr bwMode="auto">
                      <a:xfrm>
                        <a:off x="126004" y="1371600"/>
                        <a:ext cx="8891992" cy="4911461"/>
                      </a:xfrm>
                      <a:prstGeom prst="rect">
                        <a:avLst/>
                      </a:prstGeom>
                      <a:noFill/>
                    </p:spPr>
                  </p:pic>
                </p:oleObj>
              </mc:Fallback>
            </mc:AlternateContent>
          </a:graphicData>
        </a:graphic>
      </p:graphicFrame>
      <p:sp>
        <p:nvSpPr>
          <p:cNvPr id="5" name="标题 2"/>
          <p:cNvSpPr>
            <a:spLocks noGrp="1"/>
          </p:cNvSpPr>
          <p:nvPr>
            <p:ph type="title"/>
          </p:nvPr>
        </p:nvSpPr>
        <p:spPr>
          <a:xfrm>
            <a:off x="251520" y="210207"/>
            <a:ext cx="7886700" cy="951186"/>
          </a:xfrm>
        </p:spPr>
        <p:txBody>
          <a:bodyPr anchor="t"/>
          <a:lstStyle/>
          <a:p>
            <a:r>
              <a:rPr lang="zh-CN" altLang="en-US" dirty="0" smtClean="0">
                <a:solidFill>
                  <a:schemeClr val="bg1"/>
                </a:solidFill>
              </a:rPr>
              <a:t>技术实现架构</a:t>
            </a:r>
            <a:endParaRPr lang="zh-CN" altLang="en-US" dirty="0">
              <a:solidFill>
                <a:schemeClr val="bg1"/>
              </a:solidFill>
            </a:endParaRPr>
          </a:p>
        </p:txBody>
      </p:sp>
    </p:spTree>
    <p:extLst>
      <p:ext uri="{BB962C8B-B14F-4D97-AF65-F5344CB8AC3E}">
        <p14:creationId xmlns:p14="http://schemas.microsoft.com/office/powerpoint/2010/main" val="418525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template-healthcare</Template>
  <TotalTime>1406</TotalTime>
  <Words>4544</Words>
  <Application>Microsoft Office PowerPoint</Application>
  <PresentationFormat>全屏显示(4:3)</PresentationFormat>
  <Paragraphs>1237</Paragraphs>
  <Slides>47</Slides>
  <Notes>32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6" baseType="lpstr">
      <vt:lpstr>Adobe Gothic Std B</vt:lpstr>
      <vt:lpstr>FrutigerNext LT Regular</vt:lpstr>
      <vt:lpstr>Helvetica Light</vt:lpstr>
      <vt:lpstr>MS PGothic</vt:lpstr>
      <vt:lpstr>方正兰亭纤黑简体</vt:lpstr>
      <vt:lpstr>黑体</vt:lpstr>
      <vt:lpstr>华文楷体</vt:lpstr>
      <vt:lpstr>华文细黑</vt:lpstr>
      <vt:lpstr>宋体</vt:lpstr>
      <vt:lpstr>微软雅黑</vt:lpstr>
      <vt:lpstr>Arial</vt:lpstr>
      <vt:lpstr>BrowalliaUPC</vt:lpstr>
      <vt:lpstr>Calibri</vt:lpstr>
      <vt:lpstr>Calibri Light</vt:lpstr>
      <vt:lpstr>Consolas</vt:lpstr>
      <vt:lpstr>Times New Roman</vt:lpstr>
      <vt:lpstr>Wingdings</vt:lpstr>
      <vt:lpstr>White</vt:lpstr>
      <vt:lpstr>Visio</vt:lpstr>
      <vt:lpstr>MIP集成平台轮训会  2016-11-01 姚会新</vt:lpstr>
      <vt:lpstr>PowerPoint 演示文稿</vt:lpstr>
      <vt:lpstr>典型院内信息系统</vt:lpstr>
      <vt:lpstr>PowerPoint 演示文稿</vt:lpstr>
      <vt:lpstr>PowerPoint 演示文稿</vt:lpstr>
      <vt:lpstr>医院信息化HIMSS评估</vt:lpstr>
      <vt:lpstr>集成平台的政策支持</vt:lpstr>
      <vt:lpstr>PowerPoint 演示文稿</vt:lpstr>
      <vt:lpstr>技术实现架构</vt:lpstr>
      <vt:lpstr>消息标准+推送机制</vt:lpstr>
      <vt:lpstr>行业规范及标准</vt:lpstr>
      <vt:lpstr>应用层面 – 界面集成</vt:lpstr>
      <vt:lpstr>应用层面 – 数据集成</vt:lpstr>
      <vt:lpstr>技术层面 – 用户集成</vt:lpstr>
      <vt:lpstr>技术层面 – 组件集成</vt:lpstr>
      <vt:lpstr>PowerPoint 演示文稿</vt:lpstr>
      <vt:lpstr>患者与就诊卡（号）的关系</vt:lpstr>
      <vt:lpstr>EMPI业务+规范</vt:lpstr>
      <vt:lpstr>EMPI实现方法</vt:lpstr>
      <vt:lpstr>EMPI建设后效果</vt:lpstr>
      <vt:lpstr>EMPI建设后效果</vt:lpstr>
      <vt:lpstr>PowerPoint 演示文稿</vt:lpstr>
      <vt:lpstr>CDR产品简介</vt:lpstr>
      <vt:lpstr>CDR产品特点</vt:lpstr>
      <vt:lpstr>PowerPoint 演示文稿</vt:lpstr>
      <vt:lpstr>CDR接入范围</vt:lpstr>
      <vt:lpstr>某三甲医院数据量统计</vt:lpstr>
      <vt:lpstr>在CDR中实现闭环管理</vt:lpstr>
      <vt:lpstr>在CDR中实现闭环管理（医嘱闭环）</vt:lpstr>
      <vt:lpstr>PowerPoint 演示文稿</vt:lpstr>
      <vt:lpstr>集成平台实施流程</vt:lpstr>
      <vt:lpstr>集成平台设计思路</vt:lpstr>
      <vt:lpstr>集成平台业务调研流程</vt:lpstr>
      <vt:lpstr>PowerPoint 演示文稿</vt:lpstr>
      <vt:lpstr>PowerPoint 演示文稿</vt:lpstr>
      <vt:lpstr>PowerPoint 演示文稿</vt:lpstr>
      <vt:lpstr>PowerPoint 演示文稿</vt:lpstr>
      <vt:lpstr>PowerPoint 演示文稿</vt:lpstr>
      <vt:lpstr>业务场景标准化</vt:lpstr>
      <vt:lpstr>信息标准化（业务）</vt:lpstr>
      <vt:lpstr>信息标准化（病历文书）</vt:lpstr>
      <vt:lpstr>数据标准化（数据字典）</vt:lpstr>
      <vt:lpstr>挂号HL7 V3样例</vt:lpstr>
      <vt:lpstr>住院病案首页（CDA文档）</vt:lpstr>
      <vt:lpstr>3种信息标准的差异</vt:lpstr>
      <vt:lpstr>交互图样例（放射检查）</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MIP集成平台培训会</dc:title>
  <dc:creator>姚会新@MIP</dc:creator>
  <cp:lastModifiedBy>姚会新</cp:lastModifiedBy>
  <cp:revision>140</cp:revision>
  <dcterms:created xsi:type="dcterms:W3CDTF">2013-05-27T02:34:47Z</dcterms:created>
  <dcterms:modified xsi:type="dcterms:W3CDTF">2017-01-15T15:12:21Z</dcterms:modified>
</cp:coreProperties>
</file>